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11" r:id="rId2"/>
    <p:sldMasterId id="2147483731" r:id="rId3"/>
  </p:sldMasterIdLst>
  <p:notesMasterIdLst>
    <p:notesMasterId r:id="rId40"/>
  </p:notesMasterIdLst>
  <p:sldIdLst>
    <p:sldId id="256" r:id="rId4"/>
    <p:sldId id="622" r:id="rId5"/>
    <p:sldId id="568" r:id="rId6"/>
    <p:sldId id="644" r:id="rId7"/>
    <p:sldId id="645" r:id="rId8"/>
    <p:sldId id="646" r:id="rId9"/>
    <p:sldId id="647" r:id="rId10"/>
    <p:sldId id="648" r:id="rId11"/>
    <p:sldId id="649" r:id="rId12"/>
    <p:sldId id="650" r:id="rId13"/>
    <p:sldId id="651" r:id="rId14"/>
    <p:sldId id="652" r:id="rId15"/>
    <p:sldId id="653" r:id="rId16"/>
    <p:sldId id="654" r:id="rId17"/>
    <p:sldId id="655" r:id="rId18"/>
    <p:sldId id="602" r:id="rId19"/>
    <p:sldId id="606" r:id="rId20"/>
    <p:sldId id="605" r:id="rId21"/>
    <p:sldId id="603" r:id="rId22"/>
    <p:sldId id="604" r:id="rId23"/>
    <p:sldId id="637" r:id="rId24"/>
    <p:sldId id="609" r:id="rId25"/>
    <p:sldId id="607" r:id="rId26"/>
    <p:sldId id="641" r:id="rId27"/>
    <p:sldId id="643" r:id="rId28"/>
    <p:sldId id="642" r:id="rId29"/>
    <p:sldId id="608" r:id="rId30"/>
    <p:sldId id="619" r:id="rId31"/>
    <p:sldId id="656" r:id="rId32"/>
    <p:sldId id="621" r:id="rId33"/>
    <p:sldId id="620" r:id="rId34"/>
    <p:sldId id="616" r:id="rId35"/>
    <p:sldId id="657" r:id="rId36"/>
    <p:sldId id="614" r:id="rId37"/>
    <p:sldId id="618" r:id="rId38"/>
    <p:sldId id="636" r:id="rId3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710">
          <p15:clr>
            <a:srgbClr val="A4A3A4"/>
          </p15:clr>
        </p15:guide>
        <p15:guide id="4" orient="horz" pos="1765">
          <p15:clr>
            <a:srgbClr val="A4A3A4"/>
          </p15:clr>
        </p15:guide>
        <p15:guide id="5" orient="horz" pos="1257" userDrawn="1">
          <p15:clr>
            <a:srgbClr val="A4A3A4"/>
          </p15:clr>
        </p15:guide>
        <p15:guide id="7" orient="horz" pos="894" userDrawn="1">
          <p15:clr>
            <a:srgbClr val="A4A3A4"/>
          </p15:clr>
        </p15:guide>
        <p15:guide id="8" orient="horz" pos="2516">
          <p15:clr>
            <a:srgbClr val="A4A3A4"/>
          </p15:clr>
        </p15:guide>
        <p15:guide id="9" orient="horz" pos="816">
          <p15:clr>
            <a:srgbClr val="A4A3A4"/>
          </p15:clr>
        </p15:guide>
        <p15:guide id="10" orient="horz" pos="1667">
          <p15:clr>
            <a:srgbClr val="A4A3A4"/>
          </p15:clr>
        </p15:guide>
        <p15:guide id="11" userDrawn="1">
          <p15:clr>
            <a:srgbClr val="A4A3A4"/>
          </p15:clr>
        </p15:guide>
        <p15:guide id="12" pos="4427">
          <p15:clr>
            <a:srgbClr val="A4A3A4"/>
          </p15:clr>
        </p15:guide>
        <p15:guide id="13" orient="horz" pos="2003">
          <p15:clr>
            <a:srgbClr val="A4A3A4"/>
          </p15:clr>
        </p15:guide>
        <p15:guide id="14" orient="horz" pos="1626">
          <p15:clr>
            <a:srgbClr val="A4A3A4"/>
          </p15:clr>
        </p15:guide>
        <p15:guide id="15" orient="horz" pos="1657">
          <p15:clr>
            <a:srgbClr val="A4A3A4"/>
          </p15:clr>
        </p15:guide>
        <p15:guide id="16" orient="horz" pos="951">
          <p15:clr>
            <a:srgbClr val="A4A3A4"/>
          </p15:clr>
        </p15:guide>
        <p15:guide id="17" orient="horz" pos="3094">
          <p15:clr>
            <a:srgbClr val="A4A3A4"/>
          </p15:clr>
        </p15:guide>
        <p15:guide id="18" orient="horz" pos="2777">
          <p15:clr>
            <a:srgbClr val="A4A3A4"/>
          </p15:clr>
        </p15:guide>
        <p15:guide id="19" orient="horz" pos="1661">
          <p15:clr>
            <a:srgbClr val="A4A3A4"/>
          </p15:clr>
        </p15:guide>
        <p15:guide id="20" pos="295" userDrawn="1">
          <p15:clr>
            <a:srgbClr val="A4A3A4"/>
          </p15:clr>
        </p15:guide>
        <p15:guide id="21" pos="2624">
          <p15:clr>
            <a:srgbClr val="A4A3A4"/>
          </p15:clr>
        </p15:guide>
        <p15:guide id="22" pos="4967" userDrawn="1">
          <p15:clr>
            <a:srgbClr val="A4A3A4"/>
          </p15:clr>
        </p15:guide>
        <p15:guide id="23" orient="horz" pos="1377">
          <p15:clr>
            <a:srgbClr val="A4A3A4"/>
          </p15:clr>
        </p15:guide>
        <p15:guide id="24" orient="horz" pos="1374">
          <p15:clr>
            <a:srgbClr val="A4A3A4"/>
          </p15:clr>
        </p15:guide>
        <p15:guide id="25" orient="horz" pos="1069">
          <p15:clr>
            <a:srgbClr val="A4A3A4"/>
          </p15:clr>
        </p15:guide>
        <p15:guide id="26" orient="horz" pos="1225">
          <p15:clr>
            <a:srgbClr val="A4A3A4"/>
          </p15:clr>
        </p15:guide>
        <p15:guide id="27" orient="horz" pos="739">
          <p15:clr>
            <a:srgbClr val="A4A3A4"/>
          </p15:clr>
        </p15:guide>
        <p15:guide id="28" orient="horz" pos="1423">
          <p15:clr>
            <a:srgbClr val="A4A3A4"/>
          </p15:clr>
        </p15:guide>
        <p15:guide id="29" orient="horz" pos="3239">
          <p15:clr>
            <a:srgbClr val="A4A3A4"/>
          </p15:clr>
        </p15:guide>
        <p15:guide id="30" orient="horz" pos="1413">
          <p15:clr>
            <a:srgbClr val="A4A3A4"/>
          </p15:clr>
        </p15:guide>
        <p15:guide id="31" orient="horz" pos="408">
          <p15:clr>
            <a:srgbClr val="A4A3A4"/>
          </p15:clr>
        </p15:guide>
        <p15:guide id="32" orient="horz" pos="2532">
          <p15:clr>
            <a:srgbClr val="A4A3A4"/>
          </p15:clr>
        </p15:guide>
        <p15:guide id="33" orient="horz" pos="2093">
          <p15:clr>
            <a:srgbClr val="A4A3A4"/>
          </p15:clr>
        </p15:guide>
        <p15:guide id="34" pos="27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0B"/>
    <a:srgbClr val="FFEC4C"/>
    <a:srgbClr val="242BFF"/>
    <a:srgbClr val="E244D4"/>
    <a:srgbClr val="00B39C"/>
    <a:srgbClr val="00A1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3D3FB9-6595-420B-BCA9-6FF65A420448}">
  <a:tblStyle styleId="{743D3FB9-6595-420B-BCA9-6FF65A420448}" styleName="Table_0"/>
  <a:tblStyle styleId="{1999A9C7-8E91-4F31-B2A5-DBE99271D8EE}" styleName="Table_1"/>
  <a:tblStyle styleId="{A7ED8D3B-E02A-40C4-B93B-9EA2B425B5EB}" styleName="Table_2"/>
  <a:tblStyle styleId="{B4A19918-BF2F-48E8-A774-18B47623DA7B}" styleName="Table_3"/>
  <a:tblStyle styleId="{3CA577BC-1576-44ED-9769-EED9B0D5DC4D}" styleName="Table_4"/>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7" autoAdjust="0"/>
    <p:restoredTop sz="88778" autoAdjust="0"/>
  </p:normalViewPr>
  <p:slideViewPr>
    <p:cSldViewPr snapToObjects="1">
      <p:cViewPr varScale="1">
        <p:scale>
          <a:sx n="97" d="100"/>
          <a:sy n="97" d="100"/>
        </p:scale>
        <p:origin x="1310" y="77"/>
      </p:cViewPr>
      <p:guideLst>
        <p:guide orient="horz" pos="1620"/>
        <p:guide pos="2880"/>
        <p:guide orient="horz" pos="1710"/>
        <p:guide orient="horz" pos="1765"/>
        <p:guide orient="horz" pos="1257"/>
        <p:guide orient="horz" pos="894"/>
        <p:guide orient="horz" pos="2516"/>
        <p:guide orient="horz" pos="816"/>
        <p:guide orient="horz" pos="1667"/>
        <p:guide/>
        <p:guide pos="4427"/>
        <p:guide orient="horz" pos="2003"/>
        <p:guide orient="horz" pos="1626"/>
        <p:guide orient="horz" pos="1657"/>
        <p:guide orient="horz" pos="951"/>
        <p:guide orient="horz" pos="3094"/>
        <p:guide orient="horz" pos="2777"/>
        <p:guide orient="horz" pos="1661"/>
        <p:guide pos="295"/>
        <p:guide pos="2624"/>
        <p:guide pos="4967"/>
        <p:guide orient="horz" pos="1377"/>
        <p:guide orient="horz" pos="1374"/>
        <p:guide orient="horz" pos="1069"/>
        <p:guide orient="horz" pos="1225"/>
        <p:guide orient="horz" pos="739"/>
        <p:guide orient="horz" pos="1423"/>
        <p:guide orient="horz" pos="3239"/>
        <p:guide orient="horz" pos="1413"/>
        <p:guide orient="horz" pos="408"/>
        <p:guide orient="horz" pos="2532"/>
        <p:guide orient="horz" pos="2093"/>
        <p:guide pos="2785"/>
      </p:guideLst>
    </p:cSldViewPr>
  </p:slideViewPr>
  <p:outlineViewPr>
    <p:cViewPr>
      <p:scale>
        <a:sx n="33" d="100"/>
        <a:sy n="33" d="100"/>
      </p:scale>
      <p:origin x="0" y="-3056"/>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3264511275"/>
      </p:ext>
    </p:extLst>
  </p:cSld>
  <p:clrMap bg1="lt1" tx1="dk1" bg2="dk2" tx2="lt2" accent1="accent1" accent2="accent2" accent3="accent3" accent4="accent4" accent5="accent5" accent6="accent6" hlink="hlink" folHlink="folHlink"/>
  <p:notesStyle>
    <a:lvl1pPr marL="0" algn="l" defTabSz="456268" rtl="0" eaLnBrk="1" latinLnBrk="0" hangingPunct="1">
      <a:defRPr sz="1200" kern="1200">
        <a:solidFill>
          <a:schemeClr val="tx1"/>
        </a:solidFill>
        <a:latin typeface="+mn-lt"/>
        <a:ea typeface="+mn-ea"/>
        <a:cs typeface="+mn-cs"/>
      </a:defRPr>
    </a:lvl1pPr>
    <a:lvl2pPr marL="456268" algn="l" defTabSz="456268" rtl="0" eaLnBrk="1" latinLnBrk="0" hangingPunct="1">
      <a:defRPr sz="1200" kern="1200">
        <a:solidFill>
          <a:schemeClr val="tx1"/>
        </a:solidFill>
        <a:latin typeface="+mn-lt"/>
        <a:ea typeface="+mn-ea"/>
        <a:cs typeface="+mn-cs"/>
      </a:defRPr>
    </a:lvl2pPr>
    <a:lvl3pPr marL="912537" algn="l" defTabSz="456268" rtl="0" eaLnBrk="1" latinLnBrk="0" hangingPunct="1">
      <a:defRPr sz="1200" kern="1200">
        <a:solidFill>
          <a:schemeClr val="tx1"/>
        </a:solidFill>
        <a:latin typeface="+mn-lt"/>
        <a:ea typeface="+mn-ea"/>
        <a:cs typeface="+mn-cs"/>
      </a:defRPr>
    </a:lvl3pPr>
    <a:lvl4pPr marL="1368806" algn="l" defTabSz="456268" rtl="0" eaLnBrk="1" latinLnBrk="0" hangingPunct="1">
      <a:defRPr sz="1200" kern="1200">
        <a:solidFill>
          <a:schemeClr val="tx1"/>
        </a:solidFill>
        <a:latin typeface="+mn-lt"/>
        <a:ea typeface="+mn-ea"/>
        <a:cs typeface="+mn-cs"/>
      </a:defRPr>
    </a:lvl4pPr>
    <a:lvl5pPr marL="1825075" algn="l" defTabSz="456268" rtl="0" eaLnBrk="1" latinLnBrk="0" hangingPunct="1">
      <a:defRPr sz="1200" kern="1200">
        <a:solidFill>
          <a:schemeClr val="tx1"/>
        </a:solidFill>
        <a:latin typeface="+mn-lt"/>
        <a:ea typeface="+mn-ea"/>
        <a:cs typeface="+mn-cs"/>
      </a:defRPr>
    </a:lvl5pPr>
    <a:lvl6pPr marL="2281341" algn="l" defTabSz="456268" rtl="0" eaLnBrk="1" latinLnBrk="0" hangingPunct="1">
      <a:defRPr sz="1200" kern="1200">
        <a:solidFill>
          <a:schemeClr val="tx1"/>
        </a:solidFill>
        <a:latin typeface="+mn-lt"/>
        <a:ea typeface="+mn-ea"/>
        <a:cs typeface="+mn-cs"/>
      </a:defRPr>
    </a:lvl6pPr>
    <a:lvl7pPr marL="2737610" algn="l" defTabSz="456268" rtl="0" eaLnBrk="1" latinLnBrk="0" hangingPunct="1">
      <a:defRPr sz="1200" kern="1200">
        <a:solidFill>
          <a:schemeClr val="tx1"/>
        </a:solidFill>
        <a:latin typeface="+mn-lt"/>
        <a:ea typeface="+mn-ea"/>
        <a:cs typeface="+mn-cs"/>
      </a:defRPr>
    </a:lvl7pPr>
    <a:lvl8pPr marL="3193877" algn="l" defTabSz="456268" rtl="0" eaLnBrk="1" latinLnBrk="0" hangingPunct="1">
      <a:defRPr sz="1200" kern="1200">
        <a:solidFill>
          <a:schemeClr val="tx1"/>
        </a:solidFill>
        <a:latin typeface="+mn-lt"/>
        <a:ea typeface="+mn-ea"/>
        <a:cs typeface="+mn-cs"/>
      </a:defRPr>
    </a:lvl8pPr>
    <a:lvl9pPr marL="3650146" algn="l" defTabSz="4562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Shape 1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spcAft>
                <a:spcPts val="0"/>
              </a:spcAft>
              <a:buClr>
                <a:schemeClr val="dk1"/>
              </a:buClr>
              <a:buFont typeface="Verdana"/>
              <a:buNone/>
            </a:pPr>
            <a:endParaRPr sz="1600" b="0" i="0" u="none" strike="noStrike" cap="none" baseline="0">
              <a:solidFill>
                <a:schemeClr val="dk1"/>
              </a:solidFill>
              <a:latin typeface="Verdana"/>
              <a:ea typeface="Verdana"/>
              <a:cs typeface="Verdana"/>
              <a:sym typeface="Verdana"/>
            </a:endParaRPr>
          </a:p>
        </p:txBody>
      </p:sp>
      <p:sp>
        <p:nvSpPr>
          <p:cNvPr id="1156" name="Shape 1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72372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modern API has taken on some characteristics that in our opinion completely change the game:</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They adhere to standards,</a:t>
            </a:r>
            <a:r>
              <a:rPr lang="en-US" sz="1100" kern="1200" baseline="0" dirty="0">
                <a:solidFill>
                  <a:schemeClr val="tx1"/>
                </a:solidFill>
                <a:effectLst/>
                <a:latin typeface="+mn-lt"/>
                <a:ea typeface="+mn-ea"/>
                <a:cs typeface="+mn-cs"/>
              </a:rPr>
              <a:t> are developer friendly, easily accessible and understood broadly. </a:t>
            </a:r>
            <a:r>
              <a:rPr lang="en-US" sz="1100" kern="1200" baseline="0" dirty="0" err="1">
                <a:solidFill>
                  <a:schemeClr val="tx1"/>
                </a:solidFill>
                <a:effectLst/>
                <a:latin typeface="+mn-lt"/>
                <a:ea typeface="+mn-ea"/>
                <a:cs typeface="+mn-cs"/>
              </a:rPr>
              <a:t>Ie</a:t>
            </a:r>
            <a:r>
              <a:rPr lang="en-US" sz="1100" kern="1200" baseline="0" dirty="0">
                <a:solidFill>
                  <a:schemeClr val="tx1"/>
                </a:solidFill>
                <a:effectLst/>
                <a:latin typeface="+mn-lt"/>
                <a:ea typeface="+mn-ea"/>
                <a:cs typeface="+mn-cs"/>
              </a:rPr>
              <a:t> google/Air </a:t>
            </a:r>
            <a:r>
              <a:rPr lang="en-US" sz="1100" kern="1200" baseline="0" dirty="0" err="1">
                <a:solidFill>
                  <a:schemeClr val="tx1"/>
                </a:solidFill>
                <a:effectLst/>
                <a:latin typeface="+mn-lt"/>
                <a:ea typeface="+mn-ea"/>
                <a:cs typeface="+mn-cs"/>
              </a:rPr>
              <a:t>bnb</a:t>
            </a:r>
            <a:endParaRPr lang="en-US" sz="1100" kern="1200" baseline="0" dirty="0">
              <a:solidFill>
                <a:schemeClr val="tx1"/>
              </a:solidFill>
              <a:effectLst/>
              <a:latin typeface="+mn-lt"/>
              <a:ea typeface="+mn-ea"/>
              <a:cs typeface="+mn-cs"/>
            </a:endParaRPr>
          </a:p>
          <a:p>
            <a:pPr lvl="0"/>
            <a:r>
              <a:rPr lang="en-US" sz="1100" kern="1200" baseline="0" dirty="0">
                <a:solidFill>
                  <a:schemeClr val="tx1"/>
                </a:solidFill>
                <a:effectLst/>
                <a:latin typeface="+mn-lt"/>
                <a:ea typeface="+mn-ea"/>
                <a:cs typeface="+mn-cs"/>
              </a:rPr>
              <a:t>They are treated more like products than code and are designed for consumption for specific audiences as well as being documented and versioned.</a:t>
            </a:r>
          </a:p>
          <a:p>
            <a:pPr lvl="0"/>
            <a:endParaRPr lang="en-US" sz="1100" kern="1200" baseline="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is-IS" baseline="0" dirty="0"/>
              <a:t>They underpin our API led approach to integration and it is the way to develop, build and manage conenctivity.</a:t>
            </a:r>
          </a:p>
          <a:p>
            <a:pPr marL="0" marR="0" lvl="0" indent="0" algn="l" defTabSz="456268" rtl="0" eaLnBrk="1" fontAlgn="auto" latinLnBrk="0" hangingPunct="1">
              <a:lnSpc>
                <a:spcPct val="100000"/>
              </a:lnSpc>
              <a:spcBef>
                <a:spcPts val="0"/>
              </a:spcBef>
              <a:spcAft>
                <a:spcPts val="0"/>
              </a:spcAft>
              <a:buClrTx/>
              <a:buSzTx/>
              <a:buFontTx/>
              <a:buNone/>
              <a:tabLst/>
              <a:defRPr/>
            </a:pPr>
            <a:endParaRPr lang="en-US" sz="1100" b="1" kern="1200" dirty="0">
              <a:solidFill>
                <a:schemeClr val="tx1"/>
              </a:solidFill>
              <a:effectLst/>
              <a:latin typeface="+mn-lt"/>
              <a:ea typeface="+mn-ea"/>
              <a:cs typeface="+mn-cs"/>
            </a:endParaRPr>
          </a:p>
          <a:p>
            <a:pPr lvl="1"/>
            <a:r>
              <a:rPr lang="en-US" sz="1100" b="1" kern="1200" dirty="0">
                <a:solidFill>
                  <a:schemeClr val="tx1"/>
                </a:solidFill>
                <a:effectLst/>
                <a:latin typeface="+mn-lt"/>
                <a:ea typeface="+mn-ea"/>
                <a:cs typeface="+mn-cs"/>
              </a:rPr>
              <a:t>This underpins</a:t>
            </a:r>
            <a:r>
              <a:rPr lang="en-US" sz="1100" b="1" kern="1200" baseline="0" dirty="0">
                <a:solidFill>
                  <a:schemeClr val="tx1"/>
                </a:solidFill>
                <a:effectLst/>
                <a:latin typeface="+mn-lt"/>
                <a:ea typeface="+mn-ea"/>
                <a:cs typeface="+mn-cs"/>
              </a:rPr>
              <a:t> our API led approach to integration and let’s see how this looks using the previous project we just discussed:</a:t>
            </a:r>
            <a:endParaRPr lang="en-US" sz="1100" b="1" kern="1200" dirty="0">
              <a:solidFill>
                <a:schemeClr val="tx1"/>
              </a:solidFill>
              <a:effectLst/>
              <a:latin typeface="+mn-lt"/>
              <a:ea typeface="+mn-ea"/>
              <a:cs typeface="+mn-cs"/>
            </a:endParaRP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Because they are much more standardized, they have a much stronger discipline for security and governance, as well as monitored and managed for performance and scale</a:t>
            </a:r>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As any other piece of software that is productized, </a:t>
            </a:r>
            <a:r>
              <a:rPr lang="en-US" sz="1100" b="1" kern="1200" dirty="0">
                <a:solidFill>
                  <a:schemeClr val="tx1"/>
                </a:solidFill>
                <a:effectLst/>
                <a:latin typeface="+mn-lt"/>
                <a:ea typeface="+mn-ea"/>
                <a:cs typeface="+mn-cs"/>
              </a:rPr>
              <a:t>the modern API has its own software development lifecycle (SDLC)</a:t>
            </a:r>
            <a:r>
              <a:rPr lang="en-US" sz="1100" kern="1200" dirty="0">
                <a:solidFill>
                  <a:schemeClr val="tx1"/>
                </a:solidFill>
                <a:effectLst/>
                <a:latin typeface="+mn-lt"/>
                <a:ea typeface="+mn-ea"/>
                <a:cs typeface="+mn-cs"/>
              </a:rPr>
              <a:t> of designing, testing, building, managing, and versioning.  Also, modern APIs are well documented for consumption and versioning</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04475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6268" rtl="0" eaLnBrk="1" fontAlgn="auto" latinLnBrk="0" hangingPunct="1">
              <a:lnSpc>
                <a:spcPct val="100000"/>
              </a:lnSpc>
              <a:spcBef>
                <a:spcPts val="0"/>
              </a:spcBef>
              <a:spcAft>
                <a:spcPts val="0"/>
              </a:spcAft>
              <a:buClrTx/>
              <a:buSzTx/>
              <a:buFontTx/>
              <a:buChar char="-"/>
              <a:tabLst/>
              <a:defRPr/>
            </a:pPr>
            <a:endParaRPr lang="en-AU" baseline="0" dirty="0"/>
          </a:p>
          <a:p>
            <a:pPr lvl="0"/>
            <a:r>
              <a:rPr lang="en-US" sz="1100" kern="1200" dirty="0">
                <a:solidFill>
                  <a:schemeClr val="tx1"/>
                </a:solidFill>
                <a:effectLst/>
                <a:latin typeface="+mn-lt"/>
                <a:ea typeface="+mn-ea"/>
                <a:cs typeface="+mn-cs"/>
              </a:rPr>
              <a:t>API-led connectivity provides an approach for connecting and exposing assets. With this approach, rather than connecting things point-to-point, every asset becomes a managed API, which makes it discoverable through self-service without losing control.</a:t>
            </a:r>
          </a:p>
          <a:p>
            <a:pPr lvl="0"/>
            <a:endParaRPr lang="en-US" sz="12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Let’s look at the same project as before with this new approach…</a:t>
            </a:r>
          </a:p>
          <a:p>
            <a:pPr lvl="0"/>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In this example, you unlock data from SAP, Salesforce and ecommerce systems by putting APIs in front of them. These form a “System API” layer, which provides consistent, managed, and secure access to backend systems.  There</a:t>
            </a:r>
            <a:r>
              <a:rPr lang="en-US" sz="1100" kern="1200" baseline="0" dirty="0">
                <a:solidFill>
                  <a:schemeClr val="tx1"/>
                </a:solidFill>
                <a:effectLst/>
                <a:latin typeface="+mn-lt"/>
                <a:ea typeface="+mn-ea"/>
                <a:cs typeface="+mn-cs"/>
              </a:rPr>
              <a:t> is a </a:t>
            </a:r>
            <a:r>
              <a:rPr lang="en-US" sz="1100" kern="1200" dirty="0">
                <a:solidFill>
                  <a:schemeClr val="tx1"/>
                </a:solidFill>
                <a:effectLst/>
                <a:latin typeface="+mn-lt"/>
                <a:ea typeface="+mn-ea"/>
                <a:cs typeface="+mn-cs"/>
              </a:rPr>
              <a:t>Single point of entry and single point of governance.</a:t>
            </a:r>
            <a:r>
              <a:rPr lang="en-US" sz="1100" kern="1200" baseline="0" dirty="0">
                <a:solidFill>
                  <a:schemeClr val="tx1"/>
                </a:solidFill>
                <a:effectLst/>
                <a:latin typeface="+mn-lt"/>
                <a:ea typeface="+mn-ea"/>
                <a:cs typeface="+mn-cs"/>
              </a:rPr>
              <a:t> </a:t>
            </a: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Process APIs: Then, in our example, you can build on the system APIs by combining and streamlining customer data from multiple sources into a “customers” API (breaking down application siloes). Then mapping customers and orders to create order status and order history APIs. These “process APIs” take core assets and combine them with some business logic to create a higher level of value. </a:t>
            </a:r>
            <a:r>
              <a:rPr lang="en-US" sz="1100" b="1" kern="1200" dirty="0">
                <a:solidFill>
                  <a:schemeClr val="tx1"/>
                </a:solidFill>
                <a:effectLst/>
                <a:latin typeface="+mn-lt"/>
                <a:ea typeface="+mn-ea"/>
                <a:cs typeface="+mn-cs"/>
              </a:rPr>
              <a:t>Importantly, these higher-level objects are now useful assets that can be further reused, so they should also be APIs themselves.</a:t>
            </a:r>
            <a:r>
              <a:rPr lang="en-US" sz="1100" kern="1200" dirty="0">
                <a:solidFill>
                  <a:schemeClr val="tx1"/>
                </a:solidFill>
                <a:effectLst/>
                <a:latin typeface="+mn-lt"/>
                <a:ea typeface="+mn-ea"/>
                <a:cs typeface="+mn-cs"/>
              </a:rPr>
              <a:t> </a:t>
            </a:r>
          </a:p>
          <a:p>
            <a:pPr lvl="1"/>
            <a:endParaRPr lang="en-US" sz="1200" kern="1200" dirty="0">
              <a:solidFill>
                <a:schemeClr val="tx1"/>
              </a:solidFill>
              <a:effectLst/>
              <a:latin typeface="+mn-lt"/>
              <a:ea typeface="+mn-ea"/>
              <a:cs typeface="+mn-cs"/>
            </a:endParaRPr>
          </a:p>
          <a:p>
            <a:pPr lvl="1"/>
            <a:r>
              <a:rPr lang="en-US" sz="1100" kern="1200" dirty="0">
                <a:solidFill>
                  <a:schemeClr val="tx1"/>
                </a:solidFill>
                <a:effectLst/>
                <a:latin typeface="+mn-lt"/>
                <a:ea typeface="+mn-ea"/>
                <a:cs typeface="+mn-cs"/>
              </a:rPr>
              <a:t>Experience APIs: Finally, in our example, an API is built that brings together the order status and history, delivering the data specifically needed by the Web app. These are “experience APIs” that are designed specifically for consumption by a specific end-user app or device. These APIs allow app developers to quickly innovate on projects by consuming the underlying assets without having to know how the data got there. In fact, if anything changes to any of the systems of processes underneath, it shouldn’t require any changes to the app itself.  </a:t>
            </a:r>
          </a:p>
          <a:p>
            <a:pPr marL="171450" marR="0" indent="-171450" algn="l" defTabSz="456268" rtl="0" eaLnBrk="1" fontAlgn="auto" latinLnBrk="0" hangingPunct="1">
              <a:lnSpc>
                <a:spcPct val="100000"/>
              </a:lnSpc>
              <a:spcBef>
                <a:spcPts val="0"/>
              </a:spcBef>
              <a:spcAft>
                <a:spcPts val="0"/>
              </a:spcAft>
              <a:buClrTx/>
              <a:buSzTx/>
              <a:buFontTx/>
              <a:buChar char="-"/>
              <a:tabLst/>
              <a:defRPr/>
            </a:pPr>
            <a:br>
              <a:rPr lang="en-AU" dirty="0"/>
            </a:br>
            <a:endParaRPr lang="en-AU" baseline="0" dirty="0"/>
          </a:p>
          <a:p>
            <a:endParaRPr lang="en-US" dirty="0"/>
          </a:p>
          <a:p>
            <a:endParaRPr lang="en-US" dirty="0"/>
          </a:p>
        </p:txBody>
      </p:sp>
    </p:spTree>
    <p:extLst>
      <p:ext uri="{BB962C8B-B14F-4D97-AF65-F5344CB8AC3E}">
        <p14:creationId xmlns:p14="http://schemas.microsoft.com/office/powerpoint/2010/main" val="2740413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then arises does API led</a:t>
            </a:r>
            <a:r>
              <a:rPr lang="en-US" baseline="0" dirty="0"/>
              <a:t> connectivity drive business outcomes? Yes</a:t>
            </a:r>
            <a:r>
              <a:rPr lang="is-IS" baseline="0" dirty="0"/>
              <a:t>…</a:t>
            </a:r>
            <a:r>
              <a:rPr lang="en-US" baseline="0" dirty="0"/>
              <a:t> </a:t>
            </a:r>
          </a:p>
          <a:p>
            <a:endParaRPr lang="en-US" baseline="0" dirty="0"/>
          </a:p>
          <a:p>
            <a:r>
              <a:rPr lang="en-US" sz="1100" b="1" i="0" kern="1200" dirty="0">
                <a:solidFill>
                  <a:schemeClr val="tx1"/>
                </a:solidFill>
                <a:effectLst/>
                <a:latin typeface="+mn-lt"/>
                <a:ea typeface="+mn-ea"/>
                <a:cs typeface="+mn-cs"/>
              </a:rPr>
              <a:t>Slide </a:t>
            </a:r>
            <a:r>
              <a:rPr lang="en-US" sz="1100" b="1" i="0" kern="1200" dirty="0" err="1">
                <a:solidFill>
                  <a:schemeClr val="tx1"/>
                </a:solidFill>
                <a:effectLst/>
                <a:latin typeface="+mn-lt"/>
                <a:ea typeface="+mn-ea"/>
                <a:cs typeface="+mn-cs"/>
              </a:rPr>
              <a:t>takeway</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With API-led connectivity as opposed to a project based approach, you are not only on time and budget with your first projects but you have driven reuse vs rebuild, created an infrastructure which is designed for change, you’ve build in visibility, compliance and governance and most importantly, it meets the needs of the business which is long term sustained agility</a:t>
            </a:r>
          </a:p>
          <a:p>
            <a:r>
              <a:rPr lang="en-US" sz="1100" b="0" i="0" kern="1200" dirty="0">
                <a:solidFill>
                  <a:schemeClr val="tx1"/>
                </a:solidFill>
                <a:effectLst/>
                <a:latin typeface="+mn-lt"/>
                <a:ea typeface="+mn-ea"/>
                <a:cs typeface="+mn-cs"/>
              </a:rPr>
              <a:t>-API-led connectivity liberates resources to innovate and to move quickly</a:t>
            </a:r>
          </a:p>
          <a:p>
            <a:endParaRPr lang="en-US" sz="1100" b="0" i="0" kern="120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en-AU" sz="1100" b="1" i="0" u="none" strike="noStrike" cap="none" baseline="0" dirty="0">
                <a:solidFill>
                  <a:schemeClr val="dk1"/>
                </a:solidFill>
                <a:latin typeface="Verdana"/>
                <a:ea typeface="Verdana"/>
                <a:cs typeface="Verdana"/>
                <a:sym typeface="Verdana"/>
              </a:rPr>
              <a:t>Transition: </a:t>
            </a:r>
            <a:r>
              <a:rPr lang="en-AU" sz="1100" b="1" i="0" u="none" strike="noStrike" cap="none" baseline="0" dirty="0" err="1">
                <a:solidFill>
                  <a:schemeClr val="dk1"/>
                </a:solidFill>
                <a:latin typeface="Verdana"/>
                <a:ea typeface="Verdana"/>
                <a:cs typeface="Verdana"/>
                <a:sym typeface="Verdana"/>
              </a:rPr>
              <a:t>MuleSoft</a:t>
            </a:r>
            <a:r>
              <a:rPr lang="en-AU" sz="1100" b="1" i="0" u="none" strike="noStrike" cap="none" baseline="0" dirty="0">
                <a:solidFill>
                  <a:schemeClr val="dk1"/>
                </a:solidFill>
                <a:latin typeface="Verdana"/>
                <a:ea typeface="Verdana"/>
                <a:cs typeface="Verdana"/>
                <a:sym typeface="Verdana"/>
              </a:rPr>
              <a:t> </a:t>
            </a:r>
            <a:r>
              <a:rPr lang="en-AU" sz="1100" b="0" i="0" u="none" strike="noStrike" cap="none" baseline="0" dirty="0">
                <a:solidFill>
                  <a:schemeClr val="dk1"/>
                </a:solidFill>
                <a:latin typeface="Verdana"/>
                <a:ea typeface="Verdana"/>
                <a:cs typeface="Verdana"/>
                <a:sym typeface="Verdana"/>
              </a:rPr>
              <a:t>API building block, stepping back and wanted to quickly highlight on this. Critical to the success </a:t>
            </a:r>
            <a:endParaRPr lang="en-US" dirty="0"/>
          </a:p>
          <a:p>
            <a:endParaRPr lang="en-US" dirty="0"/>
          </a:p>
          <a:p>
            <a:pPr marL="0" marR="0" indent="0" algn="l" defTabSz="456268" rtl="0" eaLnBrk="1" fontAlgn="auto" latinLnBrk="0" hangingPunct="1">
              <a:lnSpc>
                <a:spcPct val="100000"/>
              </a:lnSpc>
              <a:spcBef>
                <a:spcPts val="0"/>
              </a:spcBef>
              <a:spcAft>
                <a:spcPts val="0"/>
              </a:spcAft>
              <a:buClrTx/>
              <a:buSzTx/>
              <a:buFontTx/>
              <a:buNone/>
              <a:tabLst/>
              <a:defRPr/>
            </a:pPr>
            <a:r>
              <a:rPr lang="en-US" dirty="0"/>
              <a:t>Desperation</a:t>
            </a:r>
            <a:r>
              <a:rPr lang="en-US" baseline="0" dirty="0"/>
              <a:t> comment before and urgency. </a:t>
            </a:r>
            <a:endParaRPr lang="en-US" dirty="0"/>
          </a:p>
        </p:txBody>
      </p:sp>
    </p:spTree>
    <p:extLst>
      <p:ext uri="{BB962C8B-B14F-4D97-AF65-F5344CB8AC3E}">
        <p14:creationId xmlns:p14="http://schemas.microsoft.com/office/powerpoint/2010/main" val="106037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8"/>
        <p:cNvGrpSpPr/>
        <p:nvPr/>
      </p:nvGrpSpPr>
      <p:grpSpPr>
        <a:xfrm>
          <a:off x="0" y="0"/>
          <a:ext cx="0" cy="0"/>
          <a:chOff x="0" y="0"/>
          <a:chExt cx="0" cy="0"/>
        </a:xfrm>
      </p:grpSpPr>
      <p:sp>
        <p:nvSpPr>
          <p:cNvPr id="8279" name="Shape 8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280" name="Shape 8280"/>
          <p:cNvSpPr txBox="1">
            <a:spLocks noGrp="1"/>
          </p:cNvSpPr>
          <p:nvPr>
            <p:ph type="body" idx="1"/>
          </p:nvPr>
        </p:nvSpPr>
        <p:spPr>
          <a:xfrm>
            <a:off x="685800" y="4343400"/>
            <a:ext cx="5486400" cy="4114800"/>
          </a:xfrm>
          <a:prstGeom prst="rect">
            <a:avLst/>
          </a:prstGeom>
          <a:noFill/>
          <a:ln>
            <a:noFill/>
          </a:ln>
        </p:spPr>
        <p:txBody>
          <a:bodyPr lIns="91425" tIns="45700" rIns="91425" bIns="45700" anchor="t" anchorCtr="0">
            <a:noAutofit/>
          </a:bodyPr>
          <a:lstStyle/>
          <a:p>
            <a:r>
              <a:rPr lang="en-US" dirty="0"/>
              <a:t> To </a:t>
            </a:r>
            <a:r>
              <a:rPr lang="en-US" dirty="0" err="1"/>
              <a:t>summarise</a:t>
            </a:r>
            <a:r>
              <a:rPr lang="en-US" baseline="0" dirty="0"/>
              <a:t> This approach is designed to unlock the </a:t>
            </a:r>
            <a:r>
              <a:rPr lang="en-US" baseline="0" dirty="0" err="1"/>
              <a:t>organisation</a:t>
            </a:r>
            <a:r>
              <a:rPr lang="en-US" baseline="0" dirty="0"/>
              <a:t>, increase agility and speed of delivery and future proof the </a:t>
            </a:r>
            <a:r>
              <a:rPr lang="en-US" baseline="0" dirty="0" err="1"/>
              <a:t>organisation</a:t>
            </a:r>
            <a:r>
              <a:rPr lang="en-US" baseline="0" dirty="0"/>
              <a:t> against the continuing changes in technology:</a:t>
            </a:r>
          </a:p>
          <a:p>
            <a:endParaRPr lang="en-US" baseline="0" dirty="0"/>
          </a:p>
          <a:p>
            <a:endParaRPr lang="en-US" dirty="0"/>
          </a:p>
          <a:p>
            <a:pPr marL="171450" indent="-171450">
              <a:buFontTx/>
              <a:buChar char="-"/>
            </a:pPr>
            <a:r>
              <a:rPr lang="en-AU" baseline="0" dirty="0"/>
              <a:t>Central IT – unlock key systems and </a:t>
            </a:r>
            <a:r>
              <a:rPr lang="en-AU" baseline="0" dirty="0" err="1"/>
              <a:t>decentralzie</a:t>
            </a:r>
            <a:r>
              <a:rPr lang="en-AU" baseline="0" dirty="0"/>
              <a:t> access to information. </a:t>
            </a:r>
          </a:p>
          <a:p>
            <a:pPr marL="171450" indent="-171450">
              <a:buFontTx/>
              <a:buChar char="-"/>
            </a:pPr>
            <a:r>
              <a:rPr lang="en-AU" baseline="0" dirty="0"/>
              <a:t>LOB IT – Can reuse and compose process level information with agility and speed to create value</a:t>
            </a:r>
          </a:p>
          <a:p>
            <a:pPr marL="171450" indent="-171450">
              <a:buFontTx/>
              <a:buChar char="-"/>
            </a:pPr>
            <a:r>
              <a:rPr lang="en-AU" baseline="0" dirty="0"/>
              <a:t>App Developers can self service and ultimately focus on their real impact at the end user application.</a:t>
            </a:r>
          </a:p>
          <a:p>
            <a:pPr marL="0" marR="0" indent="0" algn="l" defTabSz="456268"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We will help eliminate bottlenecks and enabled self service within Boral</a:t>
            </a:r>
          </a:p>
          <a:p>
            <a:pPr marL="0" marR="0" indent="0" algn="l" defTabSz="456268" rtl="0" eaLnBrk="1" fontAlgn="auto" latinLnBrk="0" hangingPunct="1">
              <a:lnSpc>
                <a:spcPct val="100000"/>
              </a:lnSpc>
              <a:spcBef>
                <a:spcPts val="0"/>
              </a:spcBef>
              <a:spcAft>
                <a:spcPts val="0"/>
              </a:spcAft>
              <a:buClrTx/>
              <a:buSzTx/>
              <a:buFontTx/>
              <a:buNone/>
              <a:tabLst/>
              <a:defRPr/>
            </a:pPr>
            <a:endParaRPr lang="en-AU" baseline="0" dirty="0"/>
          </a:p>
          <a:p>
            <a:pPr marL="171450" marR="0" indent="-171450" algn="l" defTabSz="456268" rtl="0" eaLnBrk="1" fontAlgn="auto" latinLnBrk="0" hangingPunct="1">
              <a:lnSpc>
                <a:spcPct val="100000"/>
              </a:lnSpc>
              <a:spcBef>
                <a:spcPts val="0"/>
              </a:spcBef>
              <a:spcAft>
                <a:spcPts val="0"/>
              </a:spcAft>
              <a:buClrTx/>
              <a:buSzTx/>
              <a:buFontTx/>
              <a:buChar char="-"/>
              <a:tabLst/>
              <a:defRPr/>
            </a:pPr>
            <a:r>
              <a:rPr lang="en-AU" baseline="0" dirty="0"/>
              <a:t>3 layers – production and consumption model with reusable assets, which are discovered and self services by downstream IT and developers. </a:t>
            </a:r>
          </a:p>
          <a:p>
            <a:endParaRPr lang="en-US" dirty="0"/>
          </a:p>
          <a:p>
            <a:endParaRPr lang="en-US" dirty="0"/>
          </a:p>
          <a:p>
            <a:r>
              <a:rPr lang="en-US" dirty="0"/>
              <a:t>SYSTEM APIs:  If it's a mainframe, you'll want to expose its capabilities as productized system APIs: this is our virtual system for inventory, this is our virtual system for payroll, etc. Of course you can connect to these systems directly and integrate at this level, or you can abstract them behind APIs so you can be independent of them when you create your integrations – whichever approach makes sense for each case, you can easily do with Mule and </a:t>
            </a:r>
            <a:r>
              <a:rPr lang="en-US" dirty="0" err="1"/>
              <a:t>Anypoint</a:t>
            </a:r>
            <a:r>
              <a:rPr lang="en-US" dirty="0"/>
              <a:t>. And once</a:t>
            </a:r>
            <a:r>
              <a:rPr lang="en-US" baseline="0" dirty="0"/>
              <a:t> you set it up, you can rely on it to "just work", as customers always tell us.</a:t>
            </a:r>
          </a:p>
          <a:p>
            <a:endParaRPr lang="en-US" dirty="0"/>
          </a:p>
          <a:p>
            <a:pPr marL="0" marR="0" indent="0" algn="l" defTabSz="609493" rtl="0" eaLnBrk="0" fontAlgn="base" latinLnBrk="0" hangingPunct="0">
              <a:lnSpc>
                <a:spcPct val="100000"/>
              </a:lnSpc>
              <a:spcBef>
                <a:spcPct val="30000"/>
              </a:spcBef>
              <a:spcAft>
                <a:spcPct val="0"/>
              </a:spcAft>
              <a:buClrTx/>
              <a:buSzTx/>
              <a:buFontTx/>
              <a:buNone/>
              <a:tabLst/>
              <a:defRPr/>
            </a:pPr>
            <a:r>
              <a:rPr lang="en-US" dirty="0"/>
              <a:t>PROCESS APIs:  Now that you've identified your systems and exposed them as APIs, you'll want to integrate some of them and</a:t>
            </a:r>
            <a:r>
              <a:rPr lang="en-US" baseline="0" dirty="0"/>
              <a:t> expose them as business processes. Some processes are headless: whenever a customer is added, add an entry in the loyalty system, and update the ERP system. Others you'll want to expose as process APIs: this is our process for adding a customer, this is how we take an order, this is how we see everything about a client, and hide the complexity of multiple systems behind that APIs. If needed, you can also integrate entire processes together: the employee onboarding process can then trigger an IT provisioning process. </a:t>
            </a:r>
          </a:p>
          <a:p>
            <a:pPr marL="0" marR="0" indent="0" algn="l" defTabSz="609493" rtl="0" eaLnBrk="0" fontAlgn="base" latinLnBrk="0" hangingPunct="0">
              <a:lnSpc>
                <a:spcPct val="100000"/>
              </a:lnSpc>
              <a:spcBef>
                <a:spcPct val="30000"/>
              </a:spcBef>
              <a:spcAft>
                <a:spcPct val="0"/>
              </a:spcAft>
              <a:buClrTx/>
              <a:buSzTx/>
              <a:buFontTx/>
              <a:buNone/>
              <a:tabLst/>
              <a:defRPr/>
            </a:pPr>
            <a:endParaRPr lang="en-US" baseline="0" dirty="0"/>
          </a:p>
          <a:p>
            <a:r>
              <a:rPr lang="en-US" baseline="0" dirty="0"/>
              <a:t>EXPERIENCE APIs:  </a:t>
            </a:r>
            <a:r>
              <a:rPr lang="en-US" dirty="0"/>
              <a:t>Finally, companies are increasingly following the lead of innovators such as Netflix and creating a third layer of APIs: experience APIs, These are tailored to front-end consumption experiences, such as the mobile apps we started with,</a:t>
            </a:r>
            <a:r>
              <a:rPr lang="en-US" baseline="0" dirty="0"/>
              <a:t> or certain partner applications. These experiences often have very different requirements, e.g. the mobile app should be able to get most of the information it needs to refresh itself with a single API call, so its experience API will be very coarse-grained, and will mashup a number of process APIs underneath it. A partner API will expose certain capabilities that makes sense within the limits of the partnership, vs having access to the broad range of internal processes available to internal business groups. </a:t>
            </a:r>
          </a:p>
          <a:p>
            <a:endParaRPr lang="en-US" baseline="0" dirty="0"/>
          </a:p>
          <a:p>
            <a:r>
              <a:rPr lang="en-US" baseline="0" dirty="0"/>
              <a:t>So this is your target architecture. You'll see it's not a monolith, it's not static, and it isn't something you ever finish – it's a constant work in progress, but it's got guiding principles, it's very consistent and repeatable, it's got sanity baked into every layer, with the right controls and the right tools and the right levels of abstraction that make it work for each audience, internal and external. It affords visibility too, automatically. Over time, you build institutional muscle memory as you get good at this, and instead of growing fat with technical debt like you used to, you actually get lean and mean and can accelerate the pace of innovation.</a:t>
            </a:r>
            <a:endParaRPr lang="en-US" dirty="0"/>
          </a:p>
          <a:p>
            <a:pPr marL="0" marR="0" indent="0" algn="l" defTabSz="609493" rtl="0" eaLnBrk="0" fontAlgn="base" latinLnBrk="0" hangingPunct="0">
              <a:lnSpc>
                <a:spcPct val="100000"/>
              </a:lnSpc>
              <a:spcBef>
                <a:spcPct val="30000"/>
              </a:spcBef>
              <a:spcAft>
                <a:spcPct val="0"/>
              </a:spcAft>
              <a:buClrTx/>
              <a:buSzTx/>
              <a:buFontTx/>
              <a:buNone/>
              <a:tabLst/>
              <a:defRPr/>
            </a:pPr>
            <a:endParaRPr lang="en-US" dirty="0"/>
          </a:p>
          <a:p>
            <a:endParaRPr lang="en-US" dirty="0"/>
          </a:p>
          <a:p>
            <a:pPr marL="0" marR="0" lvl="0" indent="0" algn="l" rtl="0">
              <a:spcBef>
                <a:spcPts val="480"/>
              </a:spcBef>
              <a:spcAft>
                <a:spcPts val="0"/>
              </a:spcAft>
              <a:buSzPct val="25000"/>
              <a:buNone/>
            </a:pPr>
            <a:endParaRPr sz="1600" b="0" i="0" u="none" strike="noStrike" cap="none" dirty="0">
              <a:solidFill>
                <a:schemeClr val="dk1"/>
              </a:solidFill>
              <a:latin typeface="Verdana"/>
              <a:ea typeface="Verdana"/>
              <a:cs typeface="Verdana"/>
              <a:sym typeface="Verdana"/>
            </a:endParaRPr>
          </a:p>
        </p:txBody>
      </p:sp>
      <p:sp>
        <p:nvSpPr>
          <p:cNvPr id="8281" name="Shape 8281"/>
          <p:cNvSpPr txBox="1">
            <a:spLocks noGrp="1"/>
          </p:cNvSpPr>
          <p:nvPr>
            <p:ph type="sldNum" idx="12"/>
          </p:nvPr>
        </p:nvSpPr>
        <p:spPr>
          <a:xfrm>
            <a:off x="3884612" y="8685213"/>
            <a:ext cx="2971800" cy="457200"/>
          </a:xfrm>
          <a:prstGeom prst="rect">
            <a:avLst/>
          </a:prstGeom>
          <a:noFill/>
          <a:ln>
            <a:noFill/>
          </a:ln>
        </p:spPr>
        <p:txBody>
          <a:bodyPr lIns="91425" tIns="45700" rIns="91425" bIns="45700" anchor="b" anchorCtr="0">
            <a:noAutofit/>
          </a:bodyPr>
          <a:lstStyle/>
          <a:p>
            <a:pPr marL="0" marR="0" lvl="0" indent="0" algn="r" rtl="0">
              <a:spcBef>
                <a:spcPts val="0"/>
              </a:spcBef>
              <a:spcAft>
                <a:spcPts val="0"/>
              </a:spcAft>
              <a:buSzPct val="25000"/>
              <a:buNone/>
            </a:pPr>
            <a:fld id="{00000000-1234-1234-1234-123412341234}" type="slidenum">
              <a:rPr lang="en-US" sz="1200">
                <a:solidFill>
                  <a:schemeClr val="dk1"/>
                </a:solidFill>
                <a:latin typeface="Verdana"/>
                <a:ea typeface="Verdana"/>
                <a:cs typeface="Verdana"/>
                <a:sym typeface="Verdana"/>
              </a:rPr>
              <a:t>14</a:t>
            </a:fld>
            <a:endParaRPr lang="en-US" sz="120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1706545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15</a:t>
            </a:fld>
            <a:endParaRPr lang="en-US"/>
          </a:p>
        </p:txBody>
      </p:sp>
    </p:spTree>
    <p:extLst>
      <p:ext uri="{BB962C8B-B14F-4D97-AF65-F5344CB8AC3E}">
        <p14:creationId xmlns:p14="http://schemas.microsoft.com/office/powerpoint/2010/main" val="2759129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67555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advertise</a:t>
            </a:r>
            <a:r>
              <a:rPr lang="en-US" baseline="0" dirty="0"/>
              <a:t> it, share it, make it discoverable</a:t>
            </a:r>
            <a:endParaRPr lang="en-US" dirty="0"/>
          </a:p>
          <a:p>
            <a:endParaRPr lang="en-US" dirty="0"/>
          </a:p>
        </p:txBody>
      </p:sp>
      <p:sp>
        <p:nvSpPr>
          <p:cNvPr id="4" name="Slide Number Placeholder 3"/>
          <p:cNvSpPr>
            <a:spLocks noGrp="1"/>
          </p:cNvSpPr>
          <p:nvPr>
            <p:ph type="sldNum" sz="quarter" idx="10"/>
          </p:nvPr>
        </p:nvSpPr>
        <p:spPr/>
        <p:txBody>
          <a:bodyPr/>
          <a:lstStyle/>
          <a:p>
            <a:fld id="{9A80AA47-5627-8746-A12E-5AFC18127682}" type="slidenum">
              <a:rPr lang="en-US" smtClean="0"/>
              <a:t>17</a:t>
            </a:fld>
            <a:endParaRPr lang="en-US"/>
          </a:p>
        </p:txBody>
      </p:sp>
    </p:spTree>
    <p:extLst>
      <p:ext uri="{BB962C8B-B14F-4D97-AF65-F5344CB8AC3E}">
        <p14:creationId xmlns:p14="http://schemas.microsoft.com/office/powerpoint/2010/main" val="3709501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Discovery </a:t>
            </a:r>
            <a:r>
              <a:rPr lang="mr-IN" dirty="0"/>
              <a:t>–</a:t>
            </a:r>
            <a:r>
              <a:rPr lang="en-US" dirty="0"/>
              <a:t> API Portal</a:t>
            </a:r>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18</a:t>
            </a:fld>
            <a:endParaRPr lang="en-US" dirty="0"/>
          </a:p>
        </p:txBody>
      </p:sp>
    </p:spTree>
    <p:extLst>
      <p:ext uri="{BB962C8B-B14F-4D97-AF65-F5344CB8AC3E}">
        <p14:creationId xmlns:p14="http://schemas.microsoft.com/office/powerpoint/2010/main" val="3832828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Design-first with RAML</a:t>
            </a:r>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19</a:t>
            </a:fld>
            <a:endParaRPr lang="en-US" dirty="0"/>
          </a:p>
        </p:txBody>
      </p:sp>
    </p:spTree>
    <p:extLst>
      <p:ext uri="{BB962C8B-B14F-4D97-AF65-F5344CB8AC3E}">
        <p14:creationId xmlns:p14="http://schemas.microsoft.com/office/powerpoint/2010/main" val="1064245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Connectivity as part of the same runtime.</a:t>
            </a:r>
          </a:p>
          <a:p>
            <a:r>
              <a:rPr lang="en-US" dirty="0"/>
              <a:t>Good</a:t>
            </a:r>
            <a:r>
              <a:rPr lang="en-US" baseline="0" dirty="0"/>
              <a:t> Security and Governance applied dynamically at runtime.</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20</a:t>
            </a:fld>
            <a:endParaRPr lang="en-US" dirty="0"/>
          </a:p>
        </p:txBody>
      </p:sp>
    </p:spTree>
    <p:extLst>
      <p:ext uri="{BB962C8B-B14F-4D97-AF65-F5344CB8AC3E}">
        <p14:creationId xmlns:p14="http://schemas.microsoft.com/office/powerpoint/2010/main" val="4007258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a:t>
            </a:fld>
            <a:endParaRPr lang="en-US"/>
          </a:p>
        </p:txBody>
      </p:sp>
    </p:spTree>
    <p:extLst>
      <p:ext uri="{BB962C8B-B14F-4D97-AF65-F5344CB8AC3E}">
        <p14:creationId xmlns:p14="http://schemas.microsoft.com/office/powerpoint/2010/main" val="1611115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Connectivity as part of the same runtime.</a:t>
            </a:r>
          </a:p>
          <a:p>
            <a:r>
              <a:rPr lang="en-US" dirty="0"/>
              <a:t>Good</a:t>
            </a:r>
            <a:r>
              <a:rPr lang="en-US" baseline="0" dirty="0"/>
              <a:t> Security and Governance applied dynamically at runtime.</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21</a:t>
            </a:fld>
            <a:endParaRPr lang="en-US" dirty="0"/>
          </a:p>
        </p:txBody>
      </p:sp>
    </p:spTree>
    <p:extLst>
      <p:ext uri="{BB962C8B-B14F-4D97-AF65-F5344CB8AC3E}">
        <p14:creationId xmlns:p14="http://schemas.microsoft.com/office/powerpoint/2010/main" val="4001562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33467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a:t>
            </a:r>
            <a:r>
              <a:rPr lang="en-US" baseline="0" dirty="0"/>
              <a:t> deploy and run it.</a:t>
            </a:r>
            <a:endParaRPr lang="en-US" dirty="0"/>
          </a:p>
          <a:p>
            <a:r>
              <a:rPr lang="en-US" dirty="0"/>
              <a:t>Whether you deploy:</a:t>
            </a:r>
            <a:r>
              <a:rPr lang="en-US" baseline="0" dirty="0"/>
              <a:t> On-</a:t>
            </a:r>
            <a:r>
              <a:rPr lang="en-US" baseline="0" dirty="0" err="1"/>
              <a:t>prem</a:t>
            </a:r>
            <a:r>
              <a:rPr lang="en-US" baseline="0" dirty="0"/>
              <a:t>, Cloud, Hybrid</a:t>
            </a:r>
          </a:p>
          <a:p>
            <a:r>
              <a:rPr lang="en-US" baseline="0" dirty="0"/>
              <a:t>With architecture of more: Layered or Microservices</a:t>
            </a:r>
          </a:p>
          <a:p>
            <a:r>
              <a:rPr lang="en-US" baseline="0" dirty="0"/>
              <a:t>Whether you </a:t>
            </a:r>
            <a:r>
              <a:rPr lang="en-US" baseline="0" dirty="0" err="1"/>
              <a:t>Containerise</a:t>
            </a:r>
            <a:r>
              <a:rPr lang="en-US" baseline="0" dirty="0"/>
              <a:t> or not</a:t>
            </a:r>
          </a:p>
          <a:p>
            <a:r>
              <a:rPr lang="en-US" baseline="0" dirty="0"/>
              <a:t>Leveraging your CI/CD, DevOps, Agile methodologies</a:t>
            </a:r>
          </a:p>
          <a:p>
            <a:r>
              <a:rPr lang="en-US" baseline="0" dirty="0" err="1"/>
              <a:t>Anypoint</a:t>
            </a:r>
            <a:r>
              <a:rPr lang="en-US" baseline="0" dirty="0"/>
              <a:t> Platform has got your back.</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23</a:t>
            </a:fld>
            <a:endParaRPr lang="en-US" dirty="0"/>
          </a:p>
        </p:txBody>
      </p:sp>
    </p:spTree>
    <p:extLst>
      <p:ext uri="{BB962C8B-B14F-4D97-AF65-F5344CB8AC3E}">
        <p14:creationId xmlns:p14="http://schemas.microsoft.com/office/powerpoint/2010/main" val="1977781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a:t>
            </a:r>
            <a:r>
              <a:rPr lang="en-US" baseline="0" dirty="0"/>
              <a:t> deploy and run it.</a:t>
            </a:r>
            <a:endParaRPr lang="en-US" dirty="0"/>
          </a:p>
          <a:p>
            <a:r>
              <a:rPr lang="en-US" dirty="0"/>
              <a:t>Whether you deploy:</a:t>
            </a:r>
            <a:r>
              <a:rPr lang="en-US" baseline="0" dirty="0"/>
              <a:t> On-</a:t>
            </a:r>
            <a:r>
              <a:rPr lang="en-US" baseline="0" dirty="0" err="1"/>
              <a:t>prem</a:t>
            </a:r>
            <a:r>
              <a:rPr lang="en-US" baseline="0" dirty="0"/>
              <a:t>, Cloud, Hybrid</a:t>
            </a:r>
          </a:p>
          <a:p>
            <a:r>
              <a:rPr lang="en-US" baseline="0" dirty="0"/>
              <a:t>With architecture of more: Layered or </a:t>
            </a:r>
            <a:r>
              <a:rPr lang="en-US" baseline="0" dirty="0" err="1"/>
              <a:t>Microservices</a:t>
            </a:r>
            <a:endParaRPr lang="en-US" baseline="0" dirty="0"/>
          </a:p>
          <a:p>
            <a:r>
              <a:rPr lang="en-US" baseline="0" dirty="0"/>
              <a:t>Whether you </a:t>
            </a:r>
            <a:r>
              <a:rPr lang="en-US" baseline="0" dirty="0" err="1"/>
              <a:t>Containerise</a:t>
            </a:r>
            <a:r>
              <a:rPr lang="en-US" baseline="0" dirty="0"/>
              <a:t> or not</a:t>
            </a:r>
          </a:p>
          <a:p>
            <a:r>
              <a:rPr lang="en-US" baseline="0" dirty="0"/>
              <a:t>Leveraging your CI/CD, DevOps, Agile methodologies</a:t>
            </a:r>
          </a:p>
          <a:p>
            <a:r>
              <a:rPr lang="en-US" baseline="0" dirty="0" err="1"/>
              <a:t>Anypoint</a:t>
            </a:r>
            <a:r>
              <a:rPr lang="en-US" baseline="0" dirty="0"/>
              <a:t> Platform has got your back.</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24</a:t>
            </a:fld>
            <a:endParaRPr lang="en-US" dirty="0"/>
          </a:p>
        </p:txBody>
      </p:sp>
    </p:spTree>
    <p:extLst>
      <p:ext uri="{BB962C8B-B14F-4D97-AF65-F5344CB8AC3E}">
        <p14:creationId xmlns:p14="http://schemas.microsoft.com/office/powerpoint/2010/main" val="3829055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a:t>
            </a:r>
            <a:r>
              <a:rPr lang="en-US" baseline="0" dirty="0"/>
              <a:t> deploy and run it.</a:t>
            </a:r>
            <a:endParaRPr lang="en-US" dirty="0"/>
          </a:p>
          <a:p>
            <a:r>
              <a:rPr lang="en-US" dirty="0"/>
              <a:t>Whether you deploy:</a:t>
            </a:r>
            <a:r>
              <a:rPr lang="en-US" baseline="0" dirty="0"/>
              <a:t> On-</a:t>
            </a:r>
            <a:r>
              <a:rPr lang="en-US" baseline="0" dirty="0" err="1"/>
              <a:t>prem</a:t>
            </a:r>
            <a:r>
              <a:rPr lang="en-US" baseline="0" dirty="0"/>
              <a:t>, Cloud, Hybrid</a:t>
            </a:r>
          </a:p>
          <a:p>
            <a:r>
              <a:rPr lang="en-US" baseline="0" dirty="0"/>
              <a:t>With architecture of more: Layered or </a:t>
            </a:r>
            <a:r>
              <a:rPr lang="en-US" baseline="0" dirty="0" err="1"/>
              <a:t>Microservices</a:t>
            </a:r>
            <a:endParaRPr lang="en-US" baseline="0" dirty="0"/>
          </a:p>
          <a:p>
            <a:r>
              <a:rPr lang="en-US" baseline="0" dirty="0"/>
              <a:t>Whether you </a:t>
            </a:r>
            <a:r>
              <a:rPr lang="en-US" baseline="0" dirty="0" err="1"/>
              <a:t>Containerise</a:t>
            </a:r>
            <a:r>
              <a:rPr lang="en-US" baseline="0" dirty="0"/>
              <a:t> or not</a:t>
            </a:r>
          </a:p>
          <a:p>
            <a:r>
              <a:rPr lang="en-US" baseline="0" dirty="0"/>
              <a:t>Leveraging your CI/CD, DevOps, Agile methodologies</a:t>
            </a:r>
          </a:p>
          <a:p>
            <a:r>
              <a:rPr lang="en-US" baseline="0" dirty="0" err="1"/>
              <a:t>Anypoint</a:t>
            </a:r>
            <a:r>
              <a:rPr lang="en-US" baseline="0" dirty="0"/>
              <a:t> Platform has got your back.</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25</a:t>
            </a:fld>
            <a:endParaRPr lang="en-US" dirty="0"/>
          </a:p>
        </p:txBody>
      </p:sp>
    </p:spTree>
    <p:extLst>
      <p:ext uri="{BB962C8B-B14F-4D97-AF65-F5344CB8AC3E}">
        <p14:creationId xmlns:p14="http://schemas.microsoft.com/office/powerpoint/2010/main" val="98650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a:t>
            </a:r>
            <a:r>
              <a:rPr lang="en-US" baseline="0" dirty="0"/>
              <a:t> deploy and run it.</a:t>
            </a:r>
            <a:endParaRPr lang="en-US" dirty="0"/>
          </a:p>
          <a:p>
            <a:r>
              <a:rPr lang="en-US" dirty="0"/>
              <a:t>Whether you deploy:</a:t>
            </a:r>
            <a:r>
              <a:rPr lang="en-US" baseline="0" dirty="0"/>
              <a:t> On-</a:t>
            </a:r>
            <a:r>
              <a:rPr lang="en-US" baseline="0" dirty="0" err="1"/>
              <a:t>prem</a:t>
            </a:r>
            <a:r>
              <a:rPr lang="en-US" baseline="0" dirty="0"/>
              <a:t>, Cloud, Hybrid</a:t>
            </a:r>
          </a:p>
          <a:p>
            <a:r>
              <a:rPr lang="en-US" baseline="0" dirty="0"/>
              <a:t>With architecture of more: Layered or </a:t>
            </a:r>
            <a:r>
              <a:rPr lang="en-US" baseline="0" dirty="0" err="1"/>
              <a:t>Microservices</a:t>
            </a:r>
            <a:endParaRPr lang="en-US" baseline="0" dirty="0"/>
          </a:p>
          <a:p>
            <a:r>
              <a:rPr lang="en-US" baseline="0" dirty="0"/>
              <a:t>Whether you </a:t>
            </a:r>
            <a:r>
              <a:rPr lang="en-US" baseline="0" dirty="0" err="1"/>
              <a:t>Containerise</a:t>
            </a:r>
            <a:r>
              <a:rPr lang="en-US" baseline="0" dirty="0"/>
              <a:t> or not</a:t>
            </a:r>
          </a:p>
          <a:p>
            <a:r>
              <a:rPr lang="en-US" baseline="0" dirty="0"/>
              <a:t>Leveraging your CI/CD, DevOps, Agile methodologies</a:t>
            </a:r>
          </a:p>
          <a:p>
            <a:r>
              <a:rPr lang="en-US" baseline="0" dirty="0" err="1"/>
              <a:t>Anypoint</a:t>
            </a:r>
            <a:r>
              <a:rPr lang="en-US" baseline="0" dirty="0"/>
              <a:t> Platform has got your back.</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26</a:t>
            </a:fld>
            <a:endParaRPr lang="en-US" dirty="0"/>
          </a:p>
        </p:txBody>
      </p:sp>
    </p:spTree>
    <p:extLst>
      <p:ext uri="{BB962C8B-B14F-4D97-AF65-F5344CB8AC3E}">
        <p14:creationId xmlns:p14="http://schemas.microsoft.com/office/powerpoint/2010/main" val="1314081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measure it</a:t>
            </a:r>
            <a:r>
              <a:rPr lang="en-US" baseline="0" dirty="0"/>
              <a:t> through rich consumption analytics</a:t>
            </a:r>
            <a:endParaRPr lang="en-US" dirty="0"/>
          </a:p>
        </p:txBody>
      </p:sp>
      <p:sp>
        <p:nvSpPr>
          <p:cNvPr id="4" name="Slide Number Placeholder 3"/>
          <p:cNvSpPr>
            <a:spLocks noGrp="1"/>
          </p:cNvSpPr>
          <p:nvPr>
            <p:ph type="sldNum" sz="quarter" idx="10"/>
          </p:nvPr>
        </p:nvSpPr>
        <p:spPr/>
        <p:txBody>
          <a:bodyPr/>
          <a:lstStyle/>
          <a:p>
            <a:pPr>
              <a:defRPr/>
            </a:pPr>
            <a:fld id="{4B5E011A-69A2-1D4E-B3EE-C7DE7E7E5E44}" type="slidenum">
              <a:rPr lang="en-US" smtClean="0"/>
              <a:pPr>
                <a:defRPr/>
              </a:pPr>
              <a:t>27</a:t>
            </a:fld>
            <a:endParaRPr lang="en-US" dirty="0"/>
          </a:p>
        </p:txBody>
      </p:sp>
    </p:spTree>
    <p:extLst>
      <p:ext uri="{BB962C8B-B14F-4D97-AF65-F5344CB8AC3E}">
        <p14:creationId xmlns:p14="http://schemas.microsoft.com/office/powerpoint/2010/main" val="1268986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668918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29</a:t>
            </a:fld>
            <a:endParaRPr lang="en-US"/>
          </a:p>
        </p:txBody>
      </p:sp>
    </p:spTree>
    <p:extLst>
      <p:ext uri="{BB962C8B-B14F-4D97-AF65-F5344CB8AC3E}">
        <p14:creationId xmlns:p14="http://schemas.microsoft.com/office/powerpoint/2010/main" val="1002091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5408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Introductions</a:t>
            </a:r>
            <a:r>
              <a:rPr lang="en-US" baseline="0" dirty="0"/>
              <a:t> around the room:</a:t>
            </a:r>
          </a:p>
          <a:p>
            <a:endParaRPr lang="en-US" baseline="0" dirty="0"/>
          </a:p>
          <a:p>
            <a:r>
              <a:rPr lang="en-US" baseline="0" dirty="0"/>
              <a:t>What are we seeing the market?</a:t>
            </a:r>
          </a:p>
          <a:p>
            <a:endParaRPr lang="en-US" baseline="0" dirty="0"/>
          </a:p>
          <a:p>
            <a:pPr marL="171450" indent="-171450">
              <a:buFontTx/>
              <a:buChar char="-"/>
            </a:pPr>
            <a:r>
              <a:rPr lang="en-US" baseline="0" dirty="0"/>
              <a:t>We are in unprecedented times where a convergence of new technology forces are changing the whole dynamic of how companies interact with customers and how customers expect to be treated and communicated with.</a:t>
            </a:r>
          </a:p>
          <a:p>
            <a:pPr marL="171450" indent="-171450">
              <a:buFontTx/>
              <a:buChar char="-"/>
            </a:pPr>
            <a:endParaRPr lang="en-US" baseline="0" dirty="0"/>
          </a:p>
          <a:p>
            <a:pPr marL="171450" indent="-171450">
              <a:buFontTx/>
              <a:buChar char="-"/>
            </a:pPr>
            <a:r>
              <a:rPr lang="en-US" baseline="0" dirty="0"/>
              <a:t>This is creating huge pressures from the business to IT. Most </a:t>
            </a:r>
            <a:r>
              <a:rPr lang="en-US" baseline="0" dirty="0" err="1"/>
              <a:t>organisations</a:t>
            </a:r>
            <a:r>
              <a:rPr lang="en-US" baseline="0" dirty="0"/>
              <a:t> can be represented with this simple graph. Companies only have a finite delivery capacity which is fairly steady. With the emergence of technologies such as IOT, Mobile, Big Date and Cloud there is an ever accelerating IT delivery gap which is only going to get worse</a:t>
            </a:r>
            <a:endParaRPr lang="en-US" dirty="0"/>
          </a:p>
          <a:p>
            <a:endParaRPr lang="en-US" dirty="0"/>
          </a:p>
          <a:p>
            <a:r>
              <a:rPr lang="en-US" dirty="0"/>
              <a:t>IT used to deliver everything on a project by</a:t>
            </a:r>
            <a:r>
              <a:rPr lang="en-US" baseline="0" dirty="0"/>
              <a:t> </a:t>
            </a:r>
            <a:r>
              <a:rPr lang="en-US" dirty="0"/>
              <a:t>project basis</a:t>
            </a:r>
            <a:r>
              <a:rPr lang="en-US" baseline="0" dirty="0"/>
              <a:t> and this worked fairly well. Now all these disruptors have entered the market which is creating more and more demand from the business that IT cannot respond to at speed.</a:t>
            </a:r>
          </a:p>
          <a:p>
            <a:r>
              <a:rPr lang="en-US" baseline="0" dirty="0"/>
              <a:t>.</a:t>
            </a:r>
          </a:p>
          <a:p>
            <a:endParaRPr lang="en-US" baseline="0" dirty="0"/>
          </a:p>
          <a:p>
            <a:r>
              <a:rPr lang="en-US" baseline="0" dirty="0"/>
              <a:t>Do you see this as a problem within your </a:t>
            </a:r>
            <a:r>
              <a:rPr lang="en-US" baseline="0" dirty="0" err="1"/>
              <a:t>organisation</a:t>
            </a:r>
            <a:r>
              <a:rPr lang="en-US" baseline="0" dirty="0"/>
              <a:t>? How have set out to deal with this and is there a widening gap within GHD?</a:t>
            </a:r>
          </a:p>
          <a:p>
            <a:endParaRPr lang="en-US" baseline="0" dirty="0"/>
          </a:p>
          <a:p>
            <a:r>
              <a:rPr lang="en-US" baseline="0" dirty="0"/>
              <a:t>We have seen a number of responses to try and counter this delivery gap:</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4</a:t>
            </a:fld>
            <a:endParaRPr lang="en-US" dirty="0"/>
          </a:p>
        </p:txBody>
      </p:sp>
    </p:spTree>
    <p:extLst>
      <p:ext uri="{BB962C8B-B14F-4D97-AF65-F5344CB8AC3E}">
        <p14:creationId xmlns:p14="http://schemas.microsoft.com/office/powerpoint/2010/main" val="2662571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61317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61400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7400" y="609600"/>
            <a:ext cx="5283200" cy="2971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F4FBC3A-A12C-40F9-BB8D-BC30C7901396}" type="slidenum">
              <a:rPr lang="en-US" smtClean="0"/>
              <a:t>33</a:t>
            </a:fld>
            <a:endParaRPr lang="en-US"/>
          </a:p>
        </p:txBody>
      </p:sp>
    </p:spTree>
    <p:extLst>
      <p:ext uri="{BB962C8B-B14F-4D97-AF65-F5344CB8AC3E}">
        <p14:creationId xmlns:p14="http://schemas.microsoft.com/office/powerpoint/2010/main" val="3041996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0048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64447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7729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a:p>
            <a:pPr marL="228600" indent="-228600">
              <a:buFontTx/>
              <a:buAutoNum type="arabicPeriod"/>
            </a:pPr>
            <a:r>
              <a:rPr lang="en-US" dirty="0"/>
              <a:t>Can ask people to work harder</a:t>
            </a:r>
            <a:r>
              <a:rPr lang="en-US" baseline="0" dirty="0"/>
              <a:t> but its human nature to take shortcuts to make deadlines. A lot custom code can be written with no thought on re-sue and re-leveraging assets in the future which is not sustainable.</a:t>
            </a:r>
          </a:p>
          <a:p>
            <a:pPr marL="228600" indent="-228600">
              <a:buFontTx/>
              <a:buAutoNum type="arabicPeriod"/>
            </a:pPr>
            <a:endParaRPr lang="en-US" baseline="0" dirty="0"/>
          </a:p>
          <a:p>
            <a:pPr marL="228600" indent="-228600">
              <a:buFontTx/>
              <a:buAutoNum type="arabicPeriod"/>
            </a:pPr>
            <a:r>
              <a:rPr lang="en-US" baseline="0" dirty="0"/>
              <a:t>Outsourcing has its place but business’s are rapidly losing IP by not having the right resources internally and 3</a:t>
            </a:r>
            <a:r>
              <a:rPr lang="en-US" baseline="30000" dirty="0"/>
              <a:t>rd</a:t>
            </a:r>
            <a:r>
              <a:rPr lang="en-US" baseline="0" dirty="0"/>
              <a:t> parties often aren’t aligned with the same values as the customer</a:t>
            </a:r>
          </a:p>
          <a:p>
            <a:pPr marL="228600" indent="-228600">
              <a:buFontTx/>
              <a:buAutoNum type="arabicPeriod"/>
            </a:pPr>
            <a:endParaRPr lang="en-US" baseline="0" dirty="0"/>
          </a:p>
          <a:p>
            <a:pPr marL="0" indent="0">
              <a:buFontTx/>
              <a:buNone/>
            </a:pPr>
            <a:r>
              <a:rPr lang="en-US" baseline="0" dirty="0"/>
              <a:t>3 A </a:t>
            </a:r>
            <a:r>
              <a:rPr lang="en-US" baseline="0" dirty="0" err="1"/>
              <a:t>gile</a:t>
            </a:r>
            <a:r>
              <a:rPr lang="en-US" baseline="0" dirty="0"/>
              <a:t> Dev ops-  we here at </a:t>
            </a:r>
            <a:r>
              <a:rPr lang="en-US" baseline="0" dirty="0" err="1"/>
              <a:t>MuleSoft</a:t>
            </a:r>
            <a:r>
              <a:rPr lang="en-US" baseline="0" dirty="0"/>
              <a:t> advocate this approach but its not sufficient. if this is being applied on a project by project basis then we’re not getting the long term effect of re-usable solutions. Very important that we get better at </a:t>
            </a:r>
            <a:r>
              <a:rPr lang="en-US" baseline="0" dirty="0" err="1"/>
              <a:t>prioritisation</a:t>
            </a:r>
            <a:r>
              <a:rPr lang="en-US" baseline="0" dirty="0"/>
              <a:t> that will drive a multiplier effect</a:t>
            </a:r>
          </a:p>
          <a:p>
            <a:pPr marL="171450" indent="-171450">
              <a:buFontTx/>
              <a:buChar char="-"/>
            </a:pPr>
            <a:endParaRPr lang="en-US" baseline="0" dirty="0"/>
          </a:p>
          <a:p>
            <a:pPr marL="171450" indent="-171450">
              <a:buFontTx/>
              <a:buChar char="-"/>
            </a:pPr>
            <a:endParaRPr lang="en-US" b="1"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80AA47-5627-8746-A12E-5AFC18127682}" type="slidenum">
              <a:rPr lang="en-US" smtClean="0"/>
              <a:t>5</a:t>
            </a:fld>
            <a:endParaRPr lang="en-US" dirty="0"/>
          </a:p>
        </p:txBody>
      </p:sp>
    </p:spTree>
    <p:extLst>
      <p:ext uri="{BB962C8B-B14F-4D97-AF65-F5344CB8AC3E}">
        <p14:creationId xmlns:p14="http://schemas.microsoft.com/office/powerpoint/2010/main" val="115255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a:t>
            </a:r>
            <a:r>
              <a:rPr lang="en-US" baseline="0" dirty="0"/>
              <a:t> at </a:t>
            </a:r>
            <a:r>
              <a:rPr lang="en-US" baseline="0" dirty="0" err="1"/>
              <a:t>MuleSoft</a:t>
            </a:r>
            <a:r>
              <a:rPr lang="en-US" baseline="0" dirty="0"/>
              <a:t> we are not just providing leading class technology but also a proven view point on a new new operating model to go hand in hand with our platform. </a:t>
            </a:r>
          </a:p>
          <a:p>
            <a:endParaRPr lang="en-US" baseline="0" dirty="0"/>
          </a:p>
          <a:p>
            <a:r>
              <a:rPr lang="en-US" baseline="0" dirty="0"/>
              <a:t>We will be touching on this as we go through the work shop</a:t>
            </a:r>
            <a:r>
              <a:rPr lang="is-IS" baseline="0" dirty="0"/>
              <a:t>….</a:t>
            </a:r>
            <a:endParaRPr lang="en-US" dirty="0"/>
          </a:p>
          <a:p>
            <a:endParaRPr lang="en-US" dirty="0"/>
          </a:p>
          <a:p>
            <a:r>
              <a:rPr lang="en-US" baseline="0" dirty="0"/>
              <a:t>We are helping companies globally change the way they go about delivering projects to ensure consumption and re-use at scale. It’s not just about focusing on a project by project basis but enabling IT to drive business outcomes and transformation.</a:t>
            </a:r>
          </a:p>
          <a:p>
            <a:endParaRPr lang="en-US" baseline="0" dirty="0"/>
          </a:p>
          <a:p>
            <a:r>
              <a:rPr lang="en-US" baseline="0" dirty="0"/>
              <a:t>Let’s look at this a bit more closely</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4B5E011A-69A2-1D4E-B3EE-C7DE7E7E5E44}" type="slidenum">
              <a:rPr lang="en-US" smtClean="0"/>
              <a:pPr>
                <a:defRPr/>
              </a:pPr>
              <a:t>6</a:t>
            </a:fld>
            <a:endParaRPr lang="en-US" dirty="0"/>
          </a:p>
        </p:txBody>
      </p:sp>
    </p:spTree>
    <p:extLst>
      <p:ext uri="{BB962C8B-B14F-4D97-AF65-F5344CB8AC3E}">
        <p14:creationId xmlns:p14="http://schemas.microsoft.com/office/powerpoint/2010/main" val="23689115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6"/>
        <p:cNvGrpSpPr/>
        <p:nvPr/>
      </p:nvGrpSpPr>
      <p:grpSpPr>
        <a:xfrm>
          <a:off x="0" y="0"/>
          <a:ext cx="0" cy="0"/>
          <a:chOff x="0" y="0"/>
          <a:chExt cx="0" cy="0"/>
        </a:xfrm>
      </p:grpSpPr>
      <p:sp>
        <p:nvSpPr>
          <p:cNvPr id="4757" name="Shape 47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58" name="Shape 47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b="0" baseline="0" dirty="0"/>
          </a:p>
          <a:p>
            <a:pPr lvl="0" rtl="0">
              <a:spcBef>
                <a:spcPts val="0"/>
              </a:spcBef>
              <a:buNone/>
            </a:pPr>
            <a:r>
              <a:rPr lang="en-AU" sz="1100" b="0" i="0" kern="1200" dirty="0">
                <a:solidFill>
                  <a:schemeClr val="tx1"/>
                </a:solidFill>
                <a:effectLst/>
                <a:latin typeface="+mn-lt"/>
                <a:ea typeface="+mn-ea"/>
                <a:cs typeface="+mn-cs"/>
              </a:rPr>
              <a:t>By Changing from</a:t>
            </a:r>
            <a:r>
              <a:rPr lang="en-AU" sz="1100" b="0" i="0" kern="1200" baseline="0" dirty="0">
                <a:solidFill>
                  <a:schemeClr val="tx1"/>
                </a:solidFill>
                <a:effectLst/>
                <a:latin typeface="+mn-lt"/>
                <a:ea typeface="+mn-ea"/>
                <a:cs typeface="+mn-cs"/>
              </a:rPr>
              <a:t> a production to a consumption operating model, </a:t>
            </a:r>
            <a:r>
              <a:rPr lang="en-AU" sz="1100" b="0" i="0" kern="1200" dirty="0" err="1">
                <a:solidFill>
                  <a:schemeClr val="tx1"/>
                </a:solidFill>
                <a:effectLst/>
                <a:latin typeface="+mn-lt"/>
                <a:ea typeface="+mn-ea"/>
                <a:cs typeface="+mn-cs"/>
              </a:rPr>
              <a:t>MuleSoft</a:t>
            </a:r>
            <a:r>
              <a:rPr lang="en-AU" sz="1100" b="0" i="0" kern="1200" dirty="0">
                <a:solidFill>
                  <a:schemeClr val="tx1"/>
                </a:solidFill>
                <a:effectLst/>
                <a:latin typeface="+mn-lt"/>
                <a:ea typeface="+mn-ea"/>
                <a:cs typeface="+mn-cs"/>
              </a:rPr>
              <a:t> enables IT to shift from starting from scratch on every new project to an approach that lets them leverage reusable assets that can easily be consumed by a broader audience with speed and agility.</a:t>
            </a:r>
          </a:p>
          <a:p>
            <a:pPr lvl="0" rtl="0">
              <a:spcBef>
                <a:spcPts val="0"/>
              </a:spcBef>
              <a:buNone/>
            </a:pPr>
            <a:endParaRPr lang="en-US" baseline="0" dirty="0"/>
          </a:p>
          <a:p>
            <a:pPr lvl="0" rtl="0">
              <a:spcBef>
                <a:spcPts val="0"/>
              </a:spcBef>
              <a:buNone/>
            </a:pPr>
            <a:r>
              <a:rPr lang="en-US" baseline="0" dirty="0"/>
              <a:t>Central IT produces assets that are made discoverable and can then be self serviced by lines of business for their projects without the need to approach IT to re-produce.</a:t>
            </a:r>
          </a:p>
          <a:p>
            <a:pPr lvl="0" rtl="0">
              <a:spcBef>
                <a:spcPts val="0"/>
              </a:spcBef>
              <a:buNone/>
            </a:pPr>
            <a:endParaRPr lang="en-US" baseline="0" dirty="0"/>
          </a:p>
          <a:p>
            <a:pPr lvl="0" rtl="0">
              <a:spcBef>
                <a:spcPts val="0"/>
              </a:spcBef>
              <a:buNone/>
            </a:pPr>
            <a:r>
              <a:rPr lang="en-US" baseline="0" dirty="0"/>
              <a:t>If you can do this properly then you will drive re-use and faster delivery of projects.</a:t>
            </a:r>
          </a:p>
          <a:p>
            <a:pPr lvl="0" rtl="0">
              <a:spcBef>
                <a:spcPts val="0"/>
              </a:spcBef>
              <a:buNone/>
            </a:pPr>
            <a:endParaRPr lang="en-US" baseline="0" dirty="0"/>
          </a:p>
          <a:p>
            <a:pPr lvl="0" rtl="0">
              <a:spcBef>
                <a:spcPts val="0"/>
              </a:spcBef>
              <a:buNone/>
            </a:pPr>
            <a:r>
              <a:rPr lang="en-US" baseline="0" dirty="0"/>
              <a:t>Let’s walk through an example to better demonstrate this</a:t>
            </a:r>
            <a:endParaRPr dirty="0"/>
          </a:p>
        </p:txBody>
      </p:sp>
      <p:sp>
        <p:nvSpPr>
          <p:cNvPr id="4759" name="Shape 4759"/>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7</a:t>
            </a:fld>
            <a:endParaRPr lang="en-US" dirty="0"/>
          </a:p>
        </p:txBody>
      </p:sp>
    </p:spTree>
    <p:extLst>
      <p:ext uri="{BB962C8B-B14F-4D97-AF65-F5344CB8AC3E}">
        <p14:creationId xmlns:p14="http://schemas.microsoft.com/office/powerpoint/2010/main" val="207224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Sales team have a need to get data from systems of record into a web app. You can create a point to point with custom code to achieve the project deadline. But there’s no thought to how you manage that, govern it and re-use it?</a:t>
            </a:r>
          </a:p>
          <a:p>
            <a:endParaRPr lang="en-US"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Custom code, point to point. It get’s the job done and we all know that but there is no thought put into long term re-use and governance of assets which can cause delays lead to repetitive work and bottle necks in the future when more demands are made from the business especially with the ongoing demand for SaaS applications</a:t>
            </a:r>
          </a:p>
          <a:p>
            <a:endParaRPr lang="en-US" dirty="0"/>
          </a:p>
          <a:p>
            <a:r>
              <a:rPr lang="en-US" dirty="0"/>
              <a:t>The key question arises</a:t>
            </a:r>
            <a:r>
              <a:rPr lang="en-US" baseline="0" dirty="0"/>
              <a:t> that d</a:t>
            </a:r>
            <a:r>
              <a:rPr lang="en-US" dirty="0"/>
              <a:t>oes</a:t>
            </a:r>
            <a:r>
              <a:rPr lang="en-US" baseline="0" dirty="0"/>
              <a:t> this approach actually meet business objectives?</a:t>
            </a:r>
            <a:endParaRPr lang="en-US" dirty="0"/>
          </a:p>
          <a:p>
            <a:pPr marL="0" indent="0">
              <a:buNone/>
            </a:pPr>
            <a:r>
              <a:rPr lang="is-IS" baseline="0" dirty="0"/>
              <a:t>.</a:t>
            </a:r>
            <a:endParaRPr lang="en-US" dirty="0"/>
          </a:p>
          <a:p>
            <a:endParaRPr lang="en-US" dirty="0"/>
          </a:p>
        </p:txBody>
      </p:sp>
      <p:sp>
        <p:nvSpPr>
          <p:cNvPr id="4" name="Slide Number Placeholder 3"/>
          <p:cNvSpPr>
            <a:spLocks noGrp="1"/>
          </p:cNvSpPr>
          <p:nvPr>
            <p:ph type="sldNum" idx="10"/>
          </p:nvPr>
        </p:nvSpPr>
        <p:spPr>
          <a:xfrm>
            <a:off x="3884613" y="8685213"/>
            <a:ext cx="2971800" cy="457200"/>
          </a:xfrm>
          <a:prstGeom prst="rect">
            <a:avLst/>
          </a:prstGeom>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4694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i="0" kern="1200" dirty="0">
                <a:solidFill>
                  <a:schemeClr val="tx1"/>
                </a:solidFill>
                <a:effectLst/>
                <a:latin typeface="+mn-lt"/>
                <a:ea typeface="+mn-ea"/>
                <a:cs typeface="+mn-cs"/>
              </a:rPr>
              <a:t>Slide </a:t>
            </a:r>
            <a:r>
              <a:rPr lang="en-US" sz="1100" b="1" i="0" kern="1200" dirty="0" err="1">
                <a:solidFill>
                  <a:schemeClr val="tx1"/>
                </a:solidFill>
                <a:effectLst/>
                <a:latin typeface="+mn-lt"/>
                <a:ea typeface="+mn-ea"/>
                <a:cs typeface="+mn-cs"/>
              </a:rPr>
              <a:t>takeway</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The project-based approach may meet the first project’s timelines and budget, but it is throw away work, which cannot be reused, which can easily break and is impossible to secure and monitor</a:t>
            </a:r>
          </a:p>
          <a:p>
            <a:endParaRPr lang="en-US" sz="1100" b="0" i="0" kern="1200" dirty="0">
              <a:solidFill>
                <a:schemeClr val="tx1"/>
              </a:solidFill>
              <a:effectLst/>
              <a:latin typeface="+mn-lt"/>
              <a:ea typeface="+mn-ea"/>
              <a:cs typeface="+mn-cs"/>
            </a:endParaRPr>
          </a:p>
          <a:p>
            <a:pPr marL="285750" marR="0" lvl="0" indent="-285750" algn="l" rtl="0">
              <a:spcBef>
                <a:spcPts val="0"/>
              </a:spcBef>
              <a:spcAft>
                <a:spcPts val="0"/>
              </a:spcAft>
              <a:buClr>
                <a:schemeClr val="dk1"/>
              </a:buClr>
              <a:buFontTx/>
              <a:buChar char="-"/>
            </a:pPr>
            <a:endParaRPr lang="en-AU" sz="1100" b="1" i="0" u="none" strike="noStrike" cap="none" baseline="0" dirty="0">
              <a:solidFill>
                <a:schemeClr val="dk1"/>
              </a:solidFill>
              <a:latin typeface="Verdana"/>
              <a:ea typeface="Verdana"/>
              <a:cs typeface="Verdana"/>
              <a:sym typeface="Verdana"/>
            </a:endParaRPr>
          </a:p>
          <a:p>
            <a:pPr marL="285750" marR="0" lvl="0" indent="-285750" algn="l" defTabSz="456268" rtl="0" eaLnBrk="1" fontAlgn="auto" latinLnBrk="0" hangingPunct="1">
              <a:lnSpc>
                <a:spcPct val="100000"/>
              </a:lnSpc>
              <a:spcBef>
                <a:spcPts val="0"/>
              </a:spcBef>
              <a:spcAft>
                <a:spcPts val="0"/>
              </a:spcAft>
              <a:buClr>
                <a:schemeClr val="dk1"/>
              </a:buClr>
              <a:buSzTx/>
              <a:buFontTx/>
              <a:buChar char="-"/>
              <a:tabLst/>
              <a:defRPr/>
            </a:pPr>
            <a:r>
              <a:rPr lang="en-AU" sz="1100" b="1" i="0" u="none" strike="noStrike" cap="none" baseline="0" dirty="0">
                <a:solidFill>
                  <a:schemeClr val="dk1"/>
                </a:solidFill>
                <a:latin typeface="Verdana"/>
                <a:ea typeface="Verdana"/>
                <a:cs typeface="Verdana"/>
                <a:sym typeface="Verdana"/>
              </a:rPr>
              <a:t>Transition: What impact does it have with the next project. </a:t>
            </a:r>
          </a:p>
          <a:p>
            <a:pPr marL="285750" marR="0" lvl="0" indent="-285750" algn="l" rtl="0">
              <a:spcBef>
                <a:spcPts val="0"/>
              </a:spcBef>
              <a:spcAft>
                <a:spcPts val="0"/>
              </a:spcAft>
              <a:buClr>
                <a:schemeClr val="dk1"/>
              </a:buClr>
              <a:buFontTx/>
              <a:buChar char="-"/>
            </a:pPr>
            <a:endParaRPr lang="en-AU" dirty="0"/>
          </a:p>
          <a:p>
            <a:endParaRPr lang="en-US" dirty="0"/>
          </a:p>
          <a:p>
            <a:endParaRPr lang="en-US" dirty="0"/>
          </a:p>
          <a:p>
            <a:pPr lvl="0"/>
            <a:r>
              <a:rPr lang="en-US" sz="1100" kern="1200" dirty="0">
                <a:solidFill>
                  <a:schemeClr val="tx1"/>
                </a:solidFill>
                <a:effectLst/>
                <a:latin typeface="+mn-lt"/>
                <a:ea typeface="+mn-ea"/>
                <a:cs typeface="+mn-cs"/>
              </a:rPr>
              <a:t>This approach may meet project timelines and even come in within budget, but nobody can reuse any of the assets (code) developed. While this approach may seem to be hitting project timelines, it is not meeting business requirements for governance, visibility and most importantly, longer term speed.</a:t>
            </a:r>
          </a:p>
          <a:p>
            <a:pPr lvl="0"/>
            <a:r>
              <a:rPr lang="en-US" sz="1100" kern="1200" dirty="0">
                <a:solidFill>
                  <a:schemeClr val="tx1"/>
                </a:solidFill>
                <a:effectLst/>
                <a:latin typeface="+mn-lt"/>
                <a:ea typeface="+mn-ea"/>
                <a:cs typeface="+mn-cs"/>
              </a:rPr>
              <a:t>Moreover, the app is now tightly coupled with the project or to the underlying endpoints.  If anything changes the entire app or major portions of the code need to be rewritten.</a:t>
            </a:r>
          </a:p>
          <a:p>
            <a:pPr lvl="0"/>
            <a:r>
              <a:rPr lang="en-US" sz="1100" kern="1200" dirty="0">
                <a:solidFill>
                  <a:schemeClr val="tx1"/>
                </a:solidFill>
                <a:effectLst/>
                <a:latin typeface="+mn-lt"/>
                <a:ea typeface="+mn-ea"/>
                <a:cs typeface="+mn-cs"/>
              </a:rPr>
              <a:t>The next application to be built that uses similar data will be built form the ground up every time, which means you’ll need the same system experts to get the data out of the source systems.</a:t>
            </a:r>
          </a:p>
          <a:p>
            <a:pPr lvl="0"/>
            <a:r>
              <a:rPr lang="en-US" sz="1100" kern="1200" dirty="0">
                <a:solidFill>
                  <a:schemeClr val="tx1"/>
                </a:solidFill>
                <a:effectLst/>
                <a:latin typeface="+mn-lt"/>
                <a:ea typeface="+mn-ea"/>
                <a:cs typeface="+mn-cs"/>
              </a:rPr>
              <a:t>As nothing is registered for security or governance or management, you have lost any visibility as to what is actually going on. </a:t>
            </a:r>
          </a:p>
          <a:p>
            <a:pPr lvl="0"/>
            <a:r>
              <a:rPr lang="en-US" sz="1100" b="1" kern="1200" dirty="0">
                <a:solidFill>
                  <a:schemeClr val="tx1"/>
                </a:solidFill>
                <a:effectLst/>
                <a:latin typeface="+mn-lt"/>
                <a:ea typeface="+mn-ea"/>
                <a:cs typeface="+mn-cs"/>
              </a:rPr>
              <a:t>In other words… Code is expensive and none of the code written can be used again beyond the current project.  </a:t>
            </a:r>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This approach also chips away at an enterprise’s</a:t>
            </a:r>
            <a:r>
              <a:rPr lang="en-US" sz="1100" b="1" kern="1200" dirty="0">
                <a:solidFill>
                  <a:schemeClr val="tx1"/>
                </a:solidFill>
                <a:effectLst/>
                <a:latin typeface="+mn-lt"/>
                <a:ea typeface="+mn-ea"/>
                <a:cs typeface="+mn-cs"/>
              </a:rPr>
              <a:t> ability to change</a:t>
            </a:r>
            <a:endParaRPr lang="en-US" sz="1100" kern="1200" dirty="0">
              <a:solidFill>
                <a:schemeClr val="tx1"/>
              </a:solidFill>
              <a:effectLst/>
              <a:latin typeface="+mn-lt"/>
              <a:ea typeface="+mn-ea"/>
              <a:cs typeface="+mn-cs"/>
            </a:endParaRPr>
          </a:p>
          <a:p>
            <a:endParaRPr lang="en-US" dirty="0"/>
          </a:p>
          <a:p>
            <a:endParaRPr lang="en-US" dirty="0"/>
          </a:p>
          <a:p>
            <a:pPr marL="0" marR="0" lvl="0" indent="0" algn="l" defTabSz="456268" rtl="0" eaLnBrk="1" fontAlgn="auto" latinLnBrk="0" hangingPunct="1">
              <a:lnSpc>
                <a:spcPct val="100000"/>
              </a:lnSpc>
              <a:spcBef>
                <a:spcPts val="0"/>
              </a:spcBef>
              <a:spcAft>
                <a:spcPts val="0"/>
              </a:spcAft>
              <a:buClrTx/>
              <a:buSzTx/>
              <a:buFontTx/>
              <a:buNone/>
              <a:tabLst/>
              <a:defRPr/>
            </a:pPr>
            <a:r>
              <a:rPr lang="en-AU" sz="1100" b="1" i="0" u="none" strike="noStrike" cap="none" baseline="0" dirty="0">
                <a:solidFill>
                  <a:schemeClr val="dk1"/>
                </a:solidFill>
                <a:latin typeface="Verdana"/>
                <a:ea typeface="Verdana"/>
                <a:cs typeface="Verdana"/>
                <a:sym typeface="Verdana"/>
              </a:rPr>
              <a:t>Transition: What impact does it have with the next project. </a:t>
            </a:r>
          </a:p>
          <a:p>
            <a:endParaRPr lang="en-US" dirty="0"/>
          </a:p>
        </p:txBody>
      </p:sp>
    </p:spTree>
    <p:extLst>
      <p:ext uri="{BB962C8B-B14F-4D97-AF65-F5344CB8AC3E}">
        <p14:creationId xmlns:p14="http://schemas.microsoft.com/office/powerpoint/2010/main" val="387132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Fast forward 6 months and the sales team now want the same information but this time in a mobile app</a:t>
            </a:r>
            <a:r>
              <a:rPr lang="is-IS" baseline="0" dirty="0"/>
              <a:t>…</a:t>
            </a:r>
          </a:p>
          <a:p>
            <a:pPr marL="0" marR="0" indent="0" algn="l" defTabSz="456268" rtl="0" eaLnBrk="1" fontAlgn="auto" latinLnBrk="0" hangingPunct="1">
              <a:lnSpc>
                <a:spcPct val="100000"/>
              </a:lnSpc>
              <a:spcBef>
                <a:spcPts val="0"/>
              </a:spcBef>
              <a:spcAft>
                <a:spcPts val="0"/>
              </a:spcAft>
              <a:buClrTx/>
              <a:buSzTx/>
              <a:buFontTx/>
              <a:buNone/>
              <a:tabLst/>
              <a:defRPr/>
            </a:pPr>
            <a:endParaRPr lang="is-IS" baseline="0" dirty="0"/>
          </a:p>
          <a:p>
            <a:pPr marL="0" marR="0" indent="0" algn="l" defTabSz="456268" rtl="0" eaLnBrk="1" fontAlgn="auto" latinLnBrk="0" hangingPunct="1">
              <a:lnSpc>
                <a:spcPct val="100000"/>
              </a:lnSpc>
              <a:spcBef>
                <a:spcPts val="0"/>
              </a:spcBef>
              <a:spcAft>
                <a:spcPts val="0"/>
              </a:spcAft>
              <a:buClrTx/>
              <a:buSzTx/>
              <a:buFontTx/>
              <a:buNone/>
              <a:tabLst/>
              <a:defRPr/>
            </a:pPr>
            <a:r>
              <a:rPr lang="en-US" baseline="0" dirty="0"/>
              <a:t>Using the same approach leads to a duplication of the original work, even more tightly coupled connections </a:t>
            </a:r>
            <a:r>
              <a:rPr lang="en-US" baseline="0" dirty="0" err="1"/>
              <a:t>withno</a:t>
            </a:r>
            <a:r>
              <a:rPr lang="en-US" baseline="0" dirty="0"/>
              <a:t> flexibility or agility and creating bottle necks throughout the business.</a:t>
            </a:r>
          </a:p>
          <a:p>
            <a:pPr marL="0" marR="0" indent="0" algn="l" defTabSz="456268" rtl="0" eaLnBrk="1" fontAlgn="auto" latinLnBrk="0" hangingPunct="1">
              <a:lnSpc>
                <a:spcPct val="100000"/>
              </a:lnSpc>
              <a:spcBef>
                <a:spcPts val="0"/>
              </a:spcBef>
              <a:spcAft>
                <a:spcPts val="0"/>
              </a:spcAft>
              <a:buClrTx/>
              <a:buSzTx/>
              <a:buFontTx/>
              <a:buNone/>
              <a:tabLst/>
              <a:defRPr/>
            </a:pPr>
            <a:endParaRPr lang="en-US" baseline="0" dirty="0"/>
          </a:p>
          <a:p>
            <a:pPr marL="0" indent="0">
              <a:buNone/>
            </a:pPr>
            <a:r>
              <a:rPr lang="en-US" baseline="0" dirty="0"/>
              <a:t>We believe there is vastly better approach </a:t>
            </a:r>
            <a:r>
              <a:rPr lang="is-IS" baseline="0" dirty="0"/>
              <a:t>through what we call  a modern approach to API connectivity.</a:t>
            </a:r>
          </a:p>
          <a:p>
            <a:pPr marL="0" indent="0">
              <a:buNone/>
            </a:pPr>
            <a:endParaRPr lang="is-IS" baseline="0" dirty="0"/>
          </a:p>
          <a:p>
            <a:pPr lvl="0"/>
            <a:r>
              <a:rPr lang="en-US" sz="1100" kern="1200" dirty="0">
                <a:solidFill>
                  <a:schemeClr val="tx1"/>
                </a:solidFill>
                <a:effectLst/>
                <a:latin typeface="+mn-lt"/>
                <a:ea typeface="+mn-ea"/>
                <a:cs typeface="+mn-cs"/>
              </a:rPr>
              <a:t>In the new operating model, you package up core IT assets and capabilities in the Modern API.</a:t>
            </a:r>
            <a:endParaRPr lang="en-US" sz="1200" kern="1200" dirty="0">
              <a:solidFill>
                <a:schemeClr val="tx1"/>
              </a:solidFill>
              <a:effectLst/>
              <a:latin typeface="+mn-lt"/>
              <a:ea typeface="+mn-ea"/>
              <a:cs typeface="+mn-cs"/>
            </a:endParaRP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modern API has taken on some characteristics that in our opinion completely change the game:</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They adhere to standards,</a:t>
            </a:r>
            <a:r>
              <a:rPr lang="en-US" sz="1100" kern="1200" baseline="0" dirty="0">
                <a:solidFill>
                  <a:schemeClr val="tx1"/>
                </a:solidFill>
                <a:effectLst/>
                <a:latin typeface="+mn-lt"/>
                <a:ea typeface="+mn-ea"/>
                <a:cs typeface="+mn-cs"/>
              </a:rPr>
              <a:t> are developer friendly, easily accessible and understood broadly. </a:t>
            </a:r>
            <a:r>
              <a:rPr lang="en-US" sz="1100" kern="1200" baseline="0" dirty="0" err="1">
                <a:solidFill>
                  <a:schemeClr val="tx1"/>
                </a:solidFill>
                <a:effectLst/>
                <a:latin typeface="+mn-lt"/>
                <a:ea typeface="+mn-ea"/>
                <a:cs typeface="+mn-cs"/>
              </a:rPr>
              <a:t>Ie</a:t>
            </a:r>
            <a:r>
              <a:rPr lang="en-US" sz="1100" kern="1200" baseline="0" dirty="0">
                <a:solidFill>
                  <a:schemeClr val="tx1"/>
                </a:solidFill>
                <a:effectLst/>
                <a:latin typeface="+mn-lt"/>
                <a:ea typeface="+mn-ea"/>
                <a:cs typeface="+mn-cs"/>
              </a:rPr>
              <a:t> google/Air </a:t>
            </a:r>
            <a:r>
              <a:rPr lang="en-US" sz="1100" kern="1200" baseline="0" dirty="0" err="1">
                <a:solidFill>
                  <a:schemeClr val="tx1"/>
                </a:solidFill>
                <a:effectLst/>
                <a:latin typeface="+mn-lt"/>
                <a:ea typeface="+mn-ea"/>
                <a:cs typeface="+mn-cs"/>
              </a:rPr>
              <a:t>bnb</a:t>
            </a:r>
            <a:endParaRPr lang="en-US" sz="1100" kern="1200" baseline="0" dirty="0">
              <a:solidFill>
                <a:schemeClr val="tx1"/>
              </a:solidFill>
              <a:effectLst/>
              <a:latin typeface="+mn-lt"/>
              <a:ea typeface="+mn-ea"/>
              <a:cs typeface="+mn-cs"/>
            </a:endParaRPr>
          </a:p>
          <a:p>
            <a:pPr lvl="0"/>
            <a:r>
              <a:rPr lang="en-US" sz="1100" kern="1200" baseline="0" dirty="0">
                <a:solidFill>
                  <a:schemeClr val="tx1"/>
                </a:solidFill>
                <a:effectLst/>
                <a:latin typeface="+mn-lt"/>
                <a:ea typeface="+mn-ea"/>
                <a:cs typeface="+mn-cs"/>
              </a:rPr>
              <a:t>They are treated more like products than code and are deigned for consumption for specific audiences as well as being documented and versioned.</a:t>
            </a:r>
          </a:p>
          <a:p>
            <a:pPr lvl="0"/>
            <a:endParaRPr lang="en-US" sz="1100" kern="1200" baseline="0" dirty="0">
              <a:solidFill>
                <a:schemeClr val="tx1"/>
              </a:solidFill>
              <a:effectLst/>
              <a:latin typeface="+mn-lt"/>
              <a:ea typeface="+mn-ea"/>
              <a:cs typeface="+mn-cs"/>
            </a:endParaRPr>
          </a:p>
          <a:p>
            <a:pPr marL="0" marR="0" lvl="0" indent="0" algn="l" defTabSz="456268" rtl="0" eaLnBrk="1" fontAlgn="auto" latinLnBrk="0" hangingPunct="1">
              <a:lnSpc>
                <a:spcPct val="100000"/>
              </a:lnSpc>
              <a:spcBef>
                <a:spcPts val="0"/>
              </a:spcBef>
              <a:spcAft>
                <a:spcPts val="0"/>
              </a:spcAft>
              <a:buClrTx/>
              <a:buSzTx/>
              <a:buFontTx/>
              <a:buNone/>
              <a:tabLst/>
              <a:defRPr/>
            </a:pPr>
            <a:r>
              <a:rPr lang="is-IS" baseline="0" dirty="0"/>
              <a:t>They underpin our API led approach to integration and it is the way to develop, build and manage conenctivity </a:t>
            </a:r>
            <a:r>
              <a:rPr lang="en-US" baseline="0" dirty="0"/>
              <a:t>within CBRE</a:t>
            </a:r>
            <a:endParaRPr lang="en-US" dirty="0"/>
          </a:p>
          <a:p>
            <a:pPr lvl="0"/>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3268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Cover">
    <p:bg>
      <p:bgPr>
        <a:solidFill>
          <a:schemeClr val="dk2"/>
        </a:solidFill>
        <a:effectLst/>
      </p:bgPr>
    </p:bg>
    <p:spTree>
      <p:nvGrpSpPr>
        <p:cNvPr id="1" name="Shape 11"/>
        <p:cNvGrpSpPr/>
        <p:nvPr/>
      </p:nvGrpSpPr>
      <p:grpSpPr>
        <a:xfrm>
          <a:off x="0" y="0"/>
          <a:ext cx="0" cy="0"/>
          <a:chOff x="0" y="0"/>
          <a:chExt cx="0" cy="0"/>
        </a:xfrm>
      </p:grpSpPr>
      <p:pic>
        <p:nvPicPr>
          <p:cNvPr id="12" name="Shape 12"/>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pic>
        <p:nvPicPr>
          <p:cNvPr id="13" name="Shape 13"/>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14" name="Shape 14"/>
          <p:cNvSpPr txBox="1">
            <a:spLocks noGrp="1"/>
          </p:cNvSpPr>
          <p:nvPr>
            <p:ph type="body" idx="1"/>
          </p:nvPr>
        </p:nvSpPr>
        <p:spPr>
          <a:xfrm>
            <a:off x="468314" y="2816253"/>
            <a:ext cx="8210550"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5" name="Shape 15"/>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Full Bleed Image">
    <p:bg>
      <p:bgPr>
        <a:solidFill>
          <a:schemeClr val="lt1"/>
        </a:solidFill>
        <a:effectLst/>
      </p:bgPr>
    </p:bg>
    <p:spTree>
      <p:nvGrpSpPr>
        <p:cNvPr id="1" name="Shape 82"/>
        <p:cNvGrpSpPr/>
        <p:nvPr/>
      </p:nvGrpSpPr>
      <p:grpSpPr>
        <a:xfrm>
          <a:off x="0" y="0"/>
          <a:ext cx="0" cy="0"/>
          <a:chOff x="0" y="0"/>
          <a:chExt cx="0" cy="0"/>
        </a:xfrm>
      </p:grpSpPr>
      <p:sp>
        <p:nvSpPr>
          <p:cNvPr id="83" name="Shape 83"/>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84" name="Shape 84"/>
          <p:cNvSpPr>
            <a:spLocks noGrp="1"/>
          </p:cNvSpPr>
          <p:nvPr>
            <p:ph type="pic" idx="2"/>
          </p:nvPr>
        </p:nvSpPr>
        <p:spPr>
          <a:xfrm>
            <a:off x="20" y="29"/>
            <a:ext cx="9143999" cy="4457699"/>
          </a:xfrm>
          <a:prstGeom prst="rect">
            <a:avLst/>
          </a:prstGeom>
          <a:noFill/>
          <a:ln>
            <a:noFill/>
          </a:ln>
        </p:spPr>
      </p:sp>
      <p:sp>
        <p:nvSpPr>
          <p:cNvPr id="85" name="Shape 85"/>
          <p:cNvSpPr/>
          <p:nvPr/>
        </p:nvSpPr>
        <p:spPr>
          <a:xfrm>
            <a:off x="5" y="4457728"/>
            <a:ext cx="9146499"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86" name="Shape 86"/>
          <p:cNvSpPr txBox="1">
            <a:spLocks noGrp="1"/>
          </p:cNvSpPr>
          <p:nvPr>
            <p:ph type="title"/>
          </p:nvPr>
        </p:nvSpPr>
        <p:spPr>
          <a:xfrm>
            <a:off x="457201" y="4457728"/>
            <a:ext cx="7115642"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pic>
        <p:nvPicPr>
          <p:cNvPr id="87" name="Shape 87"/>
          <p:cNvPicPr preferRelativeResize="0"/>
          <p:nvPr/>
        </p:nvPicPr>
        <p:blipFill rotWithShape="1">
          <a:blip r:embed="rId2">
            <a:alphaModFix/>
          </a:blip>
          <a:srcRect/>
          <a:stretch/>
        </p:blipFill>
        <p:spPr>
          <a:xfrm>
            <a:off x="7793623" y="4667213"/>
            <a:ext cx="904367" cy="2667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blue">
    <p:bg>
      <p:bgPr>
        <a:solidFill>
          <a:schemeClr val="lt2"/>
        </a:solidFill>
        <a:effectLst/>
      </p:bgPr>
    </p:bg>
    <p:spTree>
      <p:nvGrpSpPr>
        <p:cNvPr id="1" name="Shape 89"/>
        <p:cNvGrpSpPr/>
        <p:nvPr/>
      </p:nvGrpSpPr>
      <p:grpSpPr>
        <a:xfrm>
          <a:off x="0" y="0"/>
          <a:ext cx="0" cy="0"/>
          <a:chOff x="0" y="0"/>
          <a:chExt cx="0" cy="0"/>
        </a:xfrm>
      </p:grpSpPr>
      <p:pic>
        <p:nvPicPr>
          <p:cNvPr id="90" name="Shape 9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blue">
    <p:bg>
      <p:bgPr>
        <a:solidFill>
          <a:schemeClr val="lt2"/>
        </a:solidFill>
        <a:effectLst/>
      </p:bgPr>
    </p:bg>
    <p:spTree>
      <p:nvGrpSpPr>
        <p:cNvPr id="1" name="Shape 91"/>
        <p:cNvGrpSpPr/>
        <p:nvPr/>
      </p:nvGrpSpPr>
      <p:grpSpPr>
        <a:xfrm>
          <a:off x="0" y="0"/>
          <a:ext cx="0" cy="0"/>
          <a:chOff x="0" y="0"/>
          <a:chExt cx="0" cy="0"/>
        </a:xfrm>
      </p:grpSpPr>
      <p:sp>
        <p:nvSpPr>
          <p:cNvPr id="92" name="Shape 92"/>
          <p:cNvSpPr/>
          <p:nvPr/>
        </p:nvSpPr>
        <p:spPr>
          <a:xfrm>
            <a:off x="3964090" y="1581171"/>
            <a:ext cx="1195580" cy="1195266"/>
          </a:xfrm>
          <a:prstGeom prst="ellipse">
            <a:avLst/>
          </a:prstGeom>
          <a:solidFill>
            <a:schemeClr val="lt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93" name="Shape 93"/>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94" name="Shape 94"/>
          <p:cNvGrpSpPr/>
          <p:nvPr/>
        </p:nvGrpSpPr>
        <p:grpSpPr>
          <a:xfrm>
            <a:off x="-824449" y="-2379"/>
            <a:ext cx="10562403" cy="3888581"/>
            <a:chOff x="-705" y="-1"/>
            <a:chExt cx="8868" cy="3266"/>
          </a:xfrm>
        </p:grpSpPr>
        <p:sp>
          <p:nvSpPr>
            <p:cNvPr id="95" name="Shape 95"/>
            <p:cNvSpPr/>
            <p:nvPr/>
          </p:nvSpPr>
          <p:spPr>
            <a:xfrm>
              <a:off x="-705" y="0"/>
              <a:ext cx="8858" cy="3261"/>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96" name="Shape 96"/>
            <p:cNvGrpSpPr/>
            <p:nvPr/>
          </p:nvGrpSpPr>
          <p:grpSpPr>
            <a:xfrm>
              <a:off x="-703" y="-1"/>
              <a:ext cx="8758" cy="3266"/>
              <a:chOff x="-703" y="-1"/>
              <a:chExt cx="8758" cy="3266"/>
            </a:xfrm>
          </p:grpSpPr>
          <p:sp>
            <p:nvSpPr>
              <p:cNvPr id="97" name="Shape 97"/>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 name="Shape 98"/>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 name="Shape 99"/>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 name="Shape 100"/>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 name="Shape 101"/>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 name="Shape 102"/>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 name="Shape 103"/>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 name="Shape 104"/>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 name="Shape 105"/>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 name="Shape 106"/>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 name="Shape 107"/>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 name="Shape 108"/>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 name="Shape 109"/>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 name="Shape 110"/>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 name="Shape 111"/>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 name="Shape 112"/>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 name="Shape 113"/>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 name="Shape 114"/>
              <p:cNvSpPr/>
              <p:nvPr/>
            </p:nvSpPr>
            <p:spPr>
              <a:xfrm>
                <a:off x="6090" y="203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5" name="Shape 115"/>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6" name="Shape 116"/>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7" name="Shape 117"/>
              <p:cNvSpPr/>
              <p:nvPr/>
            </p:nvSpPr>
            <p:spPr>
              <a:xfrm>
                <a:off x="5420" y="650"/>
                <a:ext cx="7" cy="52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8" name="Shape 118"/>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9" name="Shape 119"/>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0" name="Shape 120"/>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1" name="Shape 121"/>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2" name="Shape 122"/>
              <p:cNvSpPr/>
              <p:nvPr/>
            </p:nvSpPr>
            <p:spPr>
              <a:xfrm>
                <a:off x="5352" y="1135"/>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3" name="Shape 123"/>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4" name="Shape 124"/>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5" name="Shape 125"/>
              <p:cNvSpPr/>
              <p:nvPr/>
            </p:nvSpPr>
            <p:spPr>
              <a:xfrm>
                <a:off x="5390" y="1090"/>
                <a:ext cx="129" cy="173"/>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6" name="Shape 126"/>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7" name="Shape 127"/>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8" name="Shape 128"/>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29" name="Shape 129"/>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0" name="Shape 130"/>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1" name="Shape 131"/>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2" name="Shape 132"/>
              <p:cNvSpPr/>
              <p:nvPr/>
            </p:nvSpPr>
            <p:spPr>
              <a:xfrm>
                <a:off x="7073" y="2582"/>
                <a:ext cx="24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3" name="Shape 133"/>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4" name="Shape 134"/>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5" name="Shape 135"/>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6" name="Shape 136"/>
              <p:cNvSpPr/>
              <p:nvPr/>
            </p:nvSpPr>
            <p:spPr>
              <a:xfrm>
                <a:off x="5061" y="2280"/>
                <a:ext cx="69" cy="137"/>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7" name="Shape 137"/>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8" name="Shape 138"/>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39" name="Shape 139"/>
              <p:cNvSpPr/>
              <p:nvPr/>
            </p:nvSpPr>
            <p:spPr>
              <a:xfrm>
                <a:off x="5050" y="2332"/>
                <a:ext cx="185" cy="111"/>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0" name="Shape 140"/>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1" name="Shape 141"/>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2" name="Shape 142"/>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3" name="Shape 143"/>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4" name="Shape 144"/>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5" name="Shape 145"/>
              <p:cNvSpPr/>
              <p:nvPr/>
            </p:nvSpPr>
            <p:spPr>
              <a:xfrm>
                <a:off x="7256" y="2488"/>
                <a:ext cx="166" cy="159"/>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6" name="Shape 146"/>
              <p:cNvSpPr/>
              <p:nvPr/>
            </p:nvSpPr>
            <p:spPr>
              <a:xfrm>
                <a:off x="7423" y="1180"/>
                <a:ext cx="131"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7" name="Shape 147"/>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8" name="Shape 148"/>
              <p:cNvSpPr/>
              <p:nvPr/>
            </p:nvSpPr>
            <p:spPr>
              <a:xfrm>
                <a:off x="7381" y="1134"/>
                <a:ext cx="41"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49" name="Shape 149"/>
              <p:cNvSpPr/>
              <p:nvPr/>
            </p:nvSpPr>
            <p:spPr>
              <a:xfrm>
                <a:off x="7440" y="1093"/>
                <a:ext cx="141" cy="171"/>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0" name="Shape 150"/>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1" name="Shape 151"/>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2" name="Shape 152"/>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3" name="Shape 153"/>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4" name="Shape 154"/>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5" name="Shape 155"/>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6" name="Shape 156"/>
              <p:cNvSpPr/>
              <p:nvPr/>
            </p:nvSpPr>
            <p:spPr>
              <a:xfrm>
                <a:off x="2418" y="2638"/>
                <a:ext cx="136" cy="67"/>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7" name="Shape 157"/>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8" name="Shape 158"/>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59" name="Shape 159"/>
              <p:cNvSpPr/>
              <p:nvPr/>
            </p:nvSpPr>
            <p:spPr>
              <a:xfrm>
                <a:off x="2487" y="2540"/>
                <a:ext cx="99"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0" name="Shape 160"/>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1" name="Shape 161"/>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2" name="Shape 162"/>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3" name="Shape 163"/>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4" name="Shape 164"/>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5" name="Shape 165"/>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6" name="Shape 166"/>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7" name="Shape 167"/>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8" name="Shape 168"/>
              <p:cNvSpPr/>
              <p:nvPr/>
            </p:nvSpPr>
            <p:spPr>
              <a:xfrm>
                <a:off x="-85" y="2012"/>
                <a:ext cx="136" cy="30"/>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69" name="Shape 169"/>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0" name="Shape 170"/>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1" name="Shape 171"/>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2" name="Shape 172"/>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3" name="Shape 173"/>
              <p:cNvSpPr/>
              <p:nvPr/>
            </p:nvSpPr>
            <p:spPr>
              <a:xfrm>
                <a:off x="-18" y="1728"/>
                <a:ext cx="9" cy="25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4" name="Shape 174"/>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5" name="Shape 175"/>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6" name="Shape 176"/>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7" name="Shape 177"/>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8" name="Shape 178"/>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79" name="Shape 179"/>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0" name="Shape 180"/>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1" name="Shape 181"/>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2" name="Shape 182"/>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3" name="Shape 183"/>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4" name="Shape 184"/>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5" name="Shape 185"/>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6" name="Shape 186"/>
              <p:cNvSpPr/>
              <p:nvPr/>
            </p:nvSpPr>
            <p:spPr>
              <a:xfrm>
                <a:off x="696" y="1854"/>
                <a:ext cx="241"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7" name="Shape 187"/>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8" name="Shape 188"/>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89" name="Shape 189"/>
              <p:cNvSpPr/>
              <p:nvPr/>
            </p:nvSpPr>
            <p:spPr>
              <a:xfrm>
                <a:off x="5922" y="2961"/>
                <a:ext cx="123" cy="95"/>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0" name="Shape 190"/>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1" name="Shape 191"/>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2" name="Shape 192"/>
              <p:cNvSpPr/>
              <p:nvPr/>
            </p:nvSpPr>
            <p:spPr>
              <a:xfrm>
                <a:off x="5915" y="2887"/>
                <a:ext cx="156"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3" name="Shape 193"/>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4" name="Shape 194"/>
              <p:cNvSpPr/>
              <p:nvPr/>
            </p:nvSpPr>
            <p:spPr>
              <a:xfrm>
                <a:off x="1989"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5" name="Shape 195"/>
              <p:cNvSpPr/>
              <p:nvPr/>
            </p:nvSpPr>
            <p:spPr>
              <a:xfrm>
                <a:off x="1964" y="2054"/>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6" name="Shape 196"/>
              <p:cNvSpPr/>
              <p:nvPr/>
            </p:nvSpPr>
            <p:spPr>
              <a:xfrm>
                <a:off x="1964" y="2028"/>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7" name="Shape 197"/>
              <p:cNvSpPr/>
              <p:nvPr/>
            </p:nvSpPr>
            <p:spPr>
              <a:xfrm>
                <a:off x="1989"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8" name="Shape 198"/>
              <p:cNvSpPr/>
              <p:nvPr/>
            </p:nvSpPr>
            <p:spPr>
              <a:xfrm>
                <a:off x="2014"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99" name="Shape 199"/>
              <p:cNvSpPr/>
              <p:nvPr/>
            </p:nvSpPr>
            <p:spPr>
              <a:xfrm>
                <a:off x="2014"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0" name="Shape 200"/>
              <p:cNvSpPr/>
              <p:nvPr/>
            </p:nvSpPr>
            <p:spPr>
              <a:xfrm>
                <a:off x="2014"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1" name="Shape 201"/>
              <p:cNvSpPr/>
              <p:nvPr/>
            </p:nvSpPr>
            <p:spPr>
              <a:xfrm>
                <a:off x="1989"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2" name="Shape 202"/>
              <p:cNvSpPr/>
              <p:nvPr/>
            </p:nvSpPr>
            <p:spPr>
              <a:xfrm>
                <a:off x="1964" y="2081"/>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3" name="Shape 203"/>
              <p:cNvSpPr/>
              <p:nvPr/>
            </p:nvSpPr>
            <p:spPr>
              <a:xfrm>
                <a:off x="1912"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4" name="Shape 204"/>
              <p:cNvSpPr/>
              <p:nvPr/>
            </p:nvSpPr>
            <p:spPr>
              <a:xfrm>
                <a:off x="1912"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5" name="Shape 205"/>
              <p:cNvSpPr/>
              <p:nvPr/>
            </p:nvSpPr>
            <p:spPr>
              <a:xfrm>
                <a:off x="1937"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6" name="Shape 206"/>
              <p:cNvSpPr/>
              <p:nvPr/>
            </p:nvSpPr>
            <p:spPr>
              <a:xfrm>
                <a:off x="1937" y="2081"/>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7" name="Shape 207"/>
              <p:cNvSpPr/>
              <p:nvPr/>
            </p:nvSpPr>
            <p:spPr>
              <a:xfrm>
                <a:off x="1912" y="2028"/>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8" name="Shape 208"/>
              <p:cNvSpPr/>
              <p:nvPr/>
            </p:nvSpPr>
            <p:spPr>
              <a:xfrm>
                <a:off x="1937" y="2054"/>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09" name="Shape 209"/>
              <p:cNvSpPr/>
              <p:nvPr/>
            </p:nvSpPr>
            <p:spPr>
              <a:xfrm>
                <a:off x="1928"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0" name="Shape 210"/>
              <p:cNvSpPr/>
              <p:nvPr/>
            </p:nvSpPr>
            <p:spPr>
              <a:xfrm>
                <a:off x="2000" y="1960"/>
                <a:ext cx="14" cy="26"/>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1" name="Shape 211"/>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2" name="Shape 212"/>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3" name="Shape 213"/>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4" name="Shape 214"/>
              <p:cNvSpPr/>
              <p:nvPr/>
            </p:nvSpPr>
            <p:spPr>
              <a:xfrm>
                <a:off x="1957" y="1014"/>
                <a:ext cx="147"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5" name="Shape 215"/>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6" name="Shape 216"/>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7" name="Shape 217"/>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8" name="Shape 218"/>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19" name="Shape 219"/>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0" name="Shape 220"/>
              <p:cNvSpPr/>
              <p:nvPr/>
            </p:nvSpPr>
            <p:spPr>
              <a:xfrm>
                <a:off x="4334" y="860"/>
                <a:ext cx="15"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1" name="Shape 221"/>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2" name="Shape 222"/>
              <p:cNvSpPr/>
              <p:nvPr/>
            </p:nvSpPr>
            <p:spPr>
              <a:xfrm>
                <a:off x="4781" y="957"/>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3" name="Shape 223"/>
              <p:cNvSpPr/>
              <p:nvPr/>
            </p:nvSpPr>
            <p:spPr>
              <a:xfrm>
                <a:off x="4781" y="989"/>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4" name="Shape 224"/>
              <p:cNvSpPr/>
              <p:nvPr/>
            </p:nvSpPr>
            <p:spPr>
              <a:xfrm>
                <a:off x="4781" y="1022"/>
                <a:ext cx="168"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5" name="Shape 225"/>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6" name="Shape 226"/>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7" name="Shape 227"/>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8" name="Shape 228"/>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29" name="Shape 229"/>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0" name="Shape 230"/>
              <p:cNvSpPr/>
              <p:nvPr/>
            </p:nvSpPr>
            <p:spPr>
              <a:xfrm>
                <a:off x="4981" y="1989"/>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1" name="Shape 231"/>
              <p:cNvSpPr/>
              <p:nvPr/>
            </p:nvSpPr>
            <p:spPr>
              <a:xfrm>
                <a:off x="4981" y="1965"/>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2" name="Shape 232"/>
              <p:cNvSpPr/>
              <p:nvPr/>
            </p:nvSpPr>
            <p:spPr>
              <a:xfrm>
                <a:off x="4981" y="1943"/>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3" name="Shape 233"/>
              <p:cNvSpPr/>
              <p:nvPr/>
            </p:nvSpPr>
            <p:spPr>
              <a:xfrm>
                <a:off x="4981" y="1920"/>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4" name="Shape 234"/>
              <p:cNvSpPr/>
              <p:nvPr/>
            </p:nvSpPr>
            <p:spPr>
              <a:xfrm>
                <a:off x="4895" y="1989"/>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5" name="Shape 235"/>
              <p:cNvSpPr/>
              <p:nvPr/>
            </p:nvSpPr>
            <p:spPr>
              <a:xfrm>
                <a:off x="4895" y="1965"/>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6" name="Shape 236"/>
              <p:cNvSpPr/>
              <p:nvPr/>
            </p:nvSpPr>
            <p:spPr>
              <a:xfrm>
                <a:off x="4895" y="1943"/>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7" name="Shape 237"/>
              <p:cNvSpPr/>
              <p:nvPr/>
            </p:nvSpPr>
            <p:spPr>
              <a:xfrm>
                <a:off x="4895" y="1920"/>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8" name="Shape 238"/>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39" name="Shape 239"/>
              <p:cNvSpPr/>
              <p:nvPr/>
            </p:nvSpPr>
            <p:spPr>
              <a:xfrm>
                <a:off x="4522" y="2365"/>
                <a:ext cx="56"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0" name="Shape 240"/>
              <p:cNvSpPr/>
              <p:nvPr/>
            </p:nvSpPr>
            <p:spPr>
              <a:xfrm>
                <a:off x="4515" y="2340"/>
                <a:ext cx="7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1" name="Shape 241"/>
              <p:cNvSpPr/>
              <p:nvPr/>
            </p:nvSpPr>
            <p:spPr>
              <a:xfrm>
                <a:off x="4529" y="2315"/>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2" name="Shape 242"/>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3" name="Shape 243"/>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4" name="Shape 244"/>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5" name="Shape 245"/>
              <p:cNvSpPr/>
              <p:nvPr/>
            </p:nvSpPr>
            <p:spPr>
              <a:xfrm>
                <a:off x="4254" y="2670"/>
                <a:ext cx="13"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6" name="Shape 246"/>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7" name="Shape 247"/>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8" name="Shape 248"/>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49" name="Shape 249"/>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0" name="Shape 250"/>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1" name="Shape 251"/>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2" name="Shape 252"/>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3" name="Shape 253"/>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4" name="Shape 254"/>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5" name="Shape 255"/>
              <p:cNvSpPr/>
              <p:nvPr/>
            </p:nvSpPr>
            <p:spPr>
              <a:xfrm>
                <a:off x="5202"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6" name="Shape 256"/>
              <p:cNvSpPr/>
              <p:nvPr/>
            </p:nvSpPr>
            <p:spPr>
              <a:xfrm>
                <a:off x="5245" y="2762"/>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7" name="Shape 257"/>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8" name="Shape 258"/>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59" name="Shape 259"/>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0" name="Shape 260"/>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1" name="Shape 261"/>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2" name="Shape 262"/>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3" name="Shape 263"/>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4" name="Shape 264"/>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5" name="Shape 265"/>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6" name="Shape 266"/>
              <p:cNvSpPr/>
              <p:nvPr/>
            </p:nvSpPr>
            <p:spPr>
              <a:xfrm>
                <a:off x="5831" y="162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7" name="Shape 267"/>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8" name="Shape 268"/>
              <p:cNvSpPr/>
              <p:nvPr/>
            </p:nvSpPr>
            <p:spPr>
              <a:xfrm>
                <a:off x="4004" y="555"/>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69" name="Shape 269"/>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0" name="Shape 270"/>
              <p:cNvSpPr/>
              <p:nvPr/>
            </p:nvSpPr>
            <p:spPr>
              <a:xfrm>
                <a:off x="6018" y="232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1" name="Shape 271"/>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2" name="Shape 272"/>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3" name="Shape 273"/>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4" name="Shape 274"/>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5" name="Shape 275"/>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6" name="Shape 276"/>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7" name="Shape 277"/>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8" name="Shape 278"/>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79" name="Shape 279"/>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0" name="Shape 280"/>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1" name="Shape 281"/>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2" name="Shape 282"/>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3" name="Shape 283"/>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4" name="Shape 284"/>
              <p:cNvSpPr/>
              <p:nvPr/>
            </p:nvSpPr>
            <p:spPr>
              <a:xfrm>
                <a:off x="226" y="488"/>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5" name="Shape 285"/>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6" name="Shape 286"/>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7" name="Shape 287"/>
              <p:cNvSpPr/>
              <p:nvPr/>
            </p:nvSpPr>
            <p:spPr>
              <a:xfrm>
                <a:off x="507" y="1371"/>
                <a:ext cx="145"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8" name="Shape 288"/>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89" name="Shape 289"/>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0" name="Shape 290"/>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1" name="Shape 291"/>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2" name="Shape 292"/>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3" name="Shape 293"/>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4" name="Shape 294"/>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5" name="Shape 295"/>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6" name="Shape 296"/>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297" name="Shape 297"/>
            <p:cNvGrpSpPr/>
            <p:nvPr/>
          </p:nvGrpSpPr>
          <p:grpSpPr>
            <a:xfrm>
              <a:off x="-703" y="-1"/>
              <a:ext cx="8866" cy="3266"/>
              <a:chOff x="-703" y="-1"/>
              <a:chExt cx="8866" cy="3266"/>
            </a:xfrm>
          </p:grpSpPr>
          <p:sp>
            <p:nvSpPr>
              <p:cNvPr id="298" name="Shape 298"/>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299" name="Shape 299"/>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0" name="Shape 300"/>
              <p:cNvSpPr/>
              <p:nvPr/>
            </p:nvSpPr>
            <p:spPr>
              <a:xfrm>
                <a:off x="6886" y="2101"/>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1" name="Shape 301"/>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2" name="Shape 302"/>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3" name="Shape 303"/>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4" name="Shape 304"/>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5" name="Shape 305"/>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6" name="Shape 306"/>
              <p:cNvSpPr/>
              <p:nvPr/>
            </p:nvSpPr>
            <p:spPr>
              <a:xfrm>
                <a:off x="6370" y="1017"/>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7" name="Shape 307"/>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8" name="Shape 308"/>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09" name="Shape 309"/>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0" name="Shape 310"/>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1" name="Shape 311"/>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2" name="Shape 312"/>
              <p:cNvSpPr/>
              <p:nvPr/>
            </p:nvSpPr>
            <p:spPr>
              <a:xfrm>
                <a:off x="7366" y="87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3" name="Shape 313"/>
              <p:cNvSpPr/>
              <p:nvPr/>
            </p:nvSpPr>
            <p:spPr>
              <a:xfrm>
                <a:off x="7366" y="906"/>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4" name="Shape 314"/>
              <p:cNvSpPr/>
              <p:nvPr/>
            </p:nvSpPr>
            <p:spPr>
              <a:xfrm>
                <a:off x="7366" y="939"/>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5" name="Shape 315"/>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6" name="Shape 316"/>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7" name="Shape 317"/>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8" name="Shape 318"/>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19" name="Shape 319"/>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0" name="Shape 320"/>
              <p:cNvSpPr/>
              <p:nvPr/>
            </p:nvSpPr>
            <p:spPr>
              <a:xfrm>
                <a:off x="878" y="1761"/>
                <a:ext cx="157" cy="159"/>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1" name="Shape 321"/>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2" name="Shape 322"/>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3" name="Shape 323"/>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4" name="Shape 324"/>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5" name="Shape 325"/>
              <p:cNvSpPr/>
              <p:nvPr/>
            </p:nvSpPr>
            <p:spPr>
              <a:xfrm>
                <a:off x="1300" y="761"/>
                <a:ext cx="141"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6" name="Shape 326"/>
              <p:cNvSpPr/>
              <p:nvPr/>
            </p:nvSpPr>
            <p:spPr>
              <a:xfrm>
                <a:off x="576" y="2902"/>
                <a:ext cx="229" cy="282"/>
              </a:xfrm>
              <a:custGeom>
                <a:avLst/>
                <a:gdLst/>
                <a:ahLst/>
                <a:cxnLst/>
                <a:rect l="0" t="0" r="0" b="0"/>
                <a:pathLst>
                  <a:path w="230" h="283" extrusionOk="0">
                    <a:moveTo>
                      <a:pt x="225" y="283"/>
                    </a:moveTo>
                    <a:lnTo>
                      <a:pt x="0" y="5"/>
                    </a:lnTo>
                    <a:lnTo>
                      <a:pt x="6" y="0"/>
                    </a:lnTo>
                    <a:lnTo>
                      <a:pt x="230" y="278"/>
                    </a:lnTo>
                    <a:lnTo>
                      <a:pt x="225" y="28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7" name="Shape 327"/>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8" name="Shape 328"/>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29" name="Shape 329"/>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0" name="Shape 330"/>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1" name="Shape 331"/>
              <p:cNvSpPr/>
              <p:nvPr/>
            </p:nvSpPr>
            <p:spPr>
              <a:xfrm>
                <a:off x="540" y="2832"/>
                <a:ext cx="127" cy="175"/>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2" name="Shape 332"/>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3" name="Shape 333"/>
              <p:cNvSpPr/>
              <p:nvPr/>
            </p:nvSpPr>
            <p:spPr>
              <a:xfrm>
                <a:off x="8005" y="2144"/>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4" name="Shape 334"/>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5" name="Shape 335"/>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6" name="Shape 336"/>
              <p:cNvSpPr/>
              <p:nvPr/>
            </p:nvSpPr>
            <p:spPr>
              <a:xfrm>
                <a:off x="7998" y="2070"/>
                <a:ext cx="163"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7" name="Shape 337"/>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8" name="Shape 338"/>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39" name="Shape 339"/>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0" name="Shape 340"/>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1" name="Shape 341"/>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2" name="Shape 342"/>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3" name="Shape 343"/>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4" name="Shape 344"/>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5" name="Shape 345"/>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6" name="Shape 346"/>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7" name="Shape 347"/>
              <p:cNvSpPr/>
              <p:nvPr/>
            </p:nvSpPr>
            <p:spPr>
              <a:xfrm>
                <a:off x="-73" y="275"/>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8" name="Shape 348"/>
              <p:cNvSpPr/>
              <p:nvPr/>
            </p:nvSpPr>
            <p:spPr>
              <a:xfrm>
                <a:off x="3834" y="1180"/>
                <a:ext cx="507" cy="316"/>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49" name="Shape 349"/>
              <p:cNvSpPr/>
              <p:nvPr/>
            </p:nvSpPr>
            <p:spPr>
              <a:xfrm>
                <a:off x="3347" y="1289"/>
                <a:ext cx="971" cy="968"/>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0" name="Shape 350"/>
              <p:cNvSpPr/>
              <p:nvPr/>
            </p:nvSpPr>
            <p:spPr>
              <a:xfrm>
                <a:off x="3302" y="1202"/>
                <a:ext cx="1026" cy="1130"/>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1" name="Shape 351"/>
              <p:cNvSpPr/>
              <p:nvPr/>
            </p:nvSpPr>
            <p:spPr>
              <a:xfrm>
                <a:off x="3424" y="1364"/>
                <a:ext cx="818" cy="816"/>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2" name="Shape 352"/>
              <p:cNvSpPr/>
              <p:nvPr/>
            </p:nvSpPr>
            <p:spPr>
              <a:xfrm>
                <a:off x="4265" y="1842"/>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3" name="Shape 353"/>
              <p:cNvSpPr/>
              <p:nvPr/>
            </p:nvSpPr>
            <p:spPr>
              <a:xfrm>
                <a:off x="4418" y="1871"/>
                <a:ext cx="462" cy="99"/>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4" name="Shape 354"/>
              <p:cNvSpPr/>
              <p:nvPr/>
            </p:nvSpPr>
            <p:spPr>
              <a:xfrm>
                <a:off x="3877" y="1770"/>
                <a:ext cx="551" cy="595"/>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5" name="Shape 355"/>
              <p:cNvSpPr/>
              <p:nvPr/>
            </p:nvSpPr>
            <p:spPr>
              <a:xfrm>
                <a:off x="4200" y="2014"/>
                <a:ext cx="308" cy="291"/>
              </a:xfrm>
              <a:custGeom>
                <a:avLst/>
                <a:gdLst/>
                <a:ahLst/>
                <a:cxnLst/>
                <a:rect l="0" t="0" r="0" b="0"/>
                <a:pathLst>
                  <a:path w="309" h="292" extrusionOk="0">
                    <a:moveTo>
                      <a:pt x="302" y="292"/>
                    </a:moveTo>
                    <a:lnTo>
                      <a:pt x="0" y="5"/>
                    </a:lnTo>
                    <a:lnTo>
                      <a:pt x="5" y="0"/>
                    </a:lnTo>
                    <a:lnTo>
                      <a:pt x="309" y="287"/>
                    </a:lnTo>
                    <a:lnTo>
                      <a:pt x="302" y="2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6" name="Shape 356"/>
              <p:cNvSpPr/>
              <p:nvPr/>
            </p:nvSpPr>
            <p:spPr>
              <a:xfrm>
                <a:off x="4284" y="1654"/>
                <a:ext cx="870" cy="100"/>
              </a:xfrm>
              <a:custGeom>
                <a:avLst/>
                <a:gdLst/>
                <a:ahLst/>
                <a:cxnLst/>
                <a:rect l="0" t="0" r="0" b="0"/>
                <a:pathLst>
                  <a:path w="871" h="101" extrusionOk="0">
                    <a:moveTo>
                      <a:pt x="0" y="101"/>
                    </a:moveTo>
                    <a:lnTo>
                      <a:pt x="0" y="93"/>
                    </a:lnTo>
                    <a:lnTo>
                      <a:pt x="871" y="0"/>
                    </a:lnTo>
                    <a:lnTo>
                      <a:pt x="871"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7" name="Shape 357"/>
              <p:cNvSpPr/>
              <p:nvPr/>
            </p:nvSpPr>
            <p:spPr>
              <a:xfrm>
                <a:off x="4309" y="1502"/>
                <a:ext cx="99" cy="125"/>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8" name="Shape 358"/>
              <p:cNvSpPr/>
              <p:nvPr/>
            </p:nvSpPr>
            <p:spPr>
              <a:xfrm>
                <a:off x="4193" y="1022"/>
                <a:ext cx="676" cy="485"/>
              </a:xfrm>
              <a:custGeom>
                <a:avLst/>
                <a:gdLst/>
                <a:ahLst/>
                <a:cxnLst/>
                <a:rect l="0" t="0" r="0" b="0"/>
                <a:pathLst>
                  <a:path w="677" h="486" extrusionOk="0">
                    <a:moveTo>
                      <a:pt x="4" y="486"/>
                    </a:moveTo>
                    <a:lnTo>
                      <a:pt x="0" y="479"/>
                    </a:lnTo>
                    <a:lnTo>
                      <a:pt x="672" y="0"/>
                    </a:lnTo>
                    <a:lnTo>
                      <a:pt x="677" y="7"/>
                    </a:lnTo>
                    <a:lnTo>
                      <a:pt x="4" y="4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59" name="Shape 359"/>
              <p:cNvSpPr/>
              <p:nvPr/>
            </p:nvSpPr>
            <p:spPr>
              <a:xfrm>
                <a:off x="3238" y="1770"/>
                <a:ext cx="340" cy="523"/>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0" name="Shape 360"/>
              <p:cNvSpPr/>
              <p:nvPr/>
            </p:nvSpPr>
            <p:spPr>
              <a:xfrm>
                <a:off x="3286" y="2112"/>
                <a:ext cx="332" cy="487"/>
              </a:xfrm>
              <a:custGeom>
                <a:avLst/>
                <a:gdLst/>
                <a:ahLst/>
                <a:cxnLst/>
                <a:rect l="0" t="0" r="0" b="0"/>
                <a:pathLst>
                  <a:path w="333" h="488" extrusionOk="0">
                    <a:moveTo>
                      <a:pt x="7" y="488"/>
                    </a:moveTo>
                    <a:lnTo>
                      <a:pt x="0" y="483"/>
                    </a:lnTo>
                    <a:lnTo>
                      <a:pt x="326" y="0"/>
                    </a:lnTo>
                    <a:lnTo>
                      <a:pt x="333" y="4"/>
                    </a:lnTo>
                    <a:lnTo>
                      <a:pt x="7" y="4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1" name="Shape 361"/>
              <p:cNvSpPr/>
              <p:nvPr/>
            </p:nvSpPr>
            <p:spPr>
              <a:xfrm>
                <a:off x="2944" y="1506"/>
                <a:ext cx="459" cy="147"/>
              </a:xfrm>
              <a:custGeom>
                <a:avLst/>
                <a:gdLst/>
                <a:ahLst/>
                <a:cxnLst/>
                <a:rect l="0" t="0" r="0" b="0"/>
                <a:pathLst>
                  <a:path w="460" h="148" extrusionOk="0">
                    <a:moveTo>
                      <a:pt x="458" y="148"/>
                    </a:moveTo>
                    <a:lnTo>
                      <a:pt x="0" y="7"/>
                    </a:lnTo>
                    <a:lnTo>
                      <a:pt x="1" y="0"/>
                    </a:lnTo>
                    <a:lnTo>
                      <a:pt x="460" y="142"/>
                    </a:lnTo>
                    <a:lnTo>
                      <a:pt x="458"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2" name="Shape 362"/>
              <p:cNvSpPr/>
              <p:nvPr/>
            </p:nvSpPr>
            <p:spPr>
              <a:xfrm>
                <a:off x="2048" y="1877"/>
                <a:ext cx="1290" cy="176"/>
              </a:xfrm>
              <a:custGeom>
                <a:avLst/>
                <a:gdLst/>
                <a:ahLst/>
                <a:cxnLst/>
                <a:rect l="0" t="0" r="0" b="0"/>
                <a:pathLst>
                  <a:path w="1291" h="177" extrusionOk="0">
                    <a:moveTo>
                      <a:pt x="2" y="177"/>
                    </a:moveTo>
                    <a:lnTo>
                      <a:pt x="0" y="168"/>
                    </a:lnTo>
                    <a:lnTo>
                      <a:pt x="1289" y="0"/>
                    </a:lnTo>
                    <a:lnTo>
                      <a:pt x="1291" y="9"/>
                    </a:lnTo>
                    <a:lnTo>
                      <a:pt x="2" y="1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3" name="Shape 363"/>
              <p:cNvSpPr/>
              <p:nvPr/>
            </p:nvSpPr>
            <p:spPr>
              <a:xfrm>
                <a:off x="4240" y="1955"/>
                <a:ext cx="897" cy="397"/>
              </a:xfrm>
              <a:custGeom>
                <a:avLst/>
                <a:gdLst/>
                <a:ahLst/>
                <a:cxnLst/>
                <a:rect l="0" t="0" r="0" b="0"/>
                <a:pathLst>
                  <a:path w="898" h="398" extrusionOk="0">
                    <a:moveTo>
                      <a:pt x="896" y="398"/>
                    </a:moveTo>
                    <a:lnTo>
                      <a:pt x="0" y="7"/>
                    </a:lnTo>
                    <a:lnTo>
                      <a:pt x="3" y="0"/>
                    </a:lnTo>
                    <a:lnTo>
                      <a:pt x="898" y="390"/>
                    </a:lnTo>
                    <a:lnTo>
                      <a:pt x="896" y="39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4" name="Shape 364"/>
              <p:cNvSpPr/>
              <p:nvPr/>
            </p:nvSpPr>
            <p:spPr>
              <a:xfrm>
                <a:off x="5138" y="2336"/>
                <a:ext cx="900" cy="17"/>
              </a:xfrm>
              <a:custGeom>
                <a:avLst/>
                <a:gdLst/>
                <a:ahLst/>
                <a:cxnLst/>
                <a:rect l="0" t="0" r="0" b="0"/>
                <a:pathLst>
                  <a:path w="901" h="18" extrusionOk="0">
                    <a:moveTo>
                      <a:pt x="0" y="18"/>
                    </a:moveTo>
                    <a:lnTo>
                      <a:pt x="0" y="10"/>
                    </a:lnTo>
                    <a:lnTo>
                      <a:pt x="901" y="0"/>
                    </a:lnTo>
                    <a:lnTo>
                      <a:pt x="901"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5" name="Shape 365"/>
              <p:cNvSpPr/>
              <p:nvPr/>
            </p:nvSpPr>
            <p:spPr>
              <a:xfrm>
                <a:off x="5922" y="2086"/>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6" name="Shape 366"/>
              <p:cNvSpPr/>
              <p:nvPr/>
            </p:nvSpPr>
            <p:spPr>
              <a:xfrm>
                <a:off x="6118" y="2086"/>
                <a:ext cx="150" cy="214"/>
              </a:xfrm>
              <a:custGeom>
                <a:avLst/>
                <a:gdLst/>
                <a:ahLst/>
                <a:cxnLst/>
                <a:rect l="0" t="0" r="0" b="0"/>
                <a:pathLst>
                  <a:path w="151" h="215" extrusionOk="0">
                    <a:moveTo>
                      <a:pt x="7" y="215"/>
                    </a:moveTo>
                    <a:lnTo>
                      <a:pt x="0" y="210"/>
                    </a:lnTo>
                    <a:lnTo>
                      <a:pt x="145" y="0"/>
                    </a:lnTo>
                    <a:lnTo>
                      <a:pt x="151" y="5"/>
                    </a:lnTo>
                    <a:lnTo>
                      <a:pt x="7"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7" name="Shape 367"/>
              <p:cNvSpPr/>
              <p:nvPr/>
            </p:nvSpPr>
            <p:spPr>
              <a:xfrm>
                <a:off x="6090" y="203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8" name="Shape 368"/>
              <p:cNvSpPr/>
              <p:nvPr/>
            </p:nvSpPr>
            <p:spPr>
              <a:xfrm>
                <a:off x="5134" y="2345"/>
                <a:ext cx="98" cy="313"/>
              </a:xfrm>
              <a:custGeom>
                <a:avLst/>
                <a:gdLst/>
                <a:ahLst/>
                <a:cxnLst/>
                <a:rect l="0" t="0" r="0" b="0"/>
                <a:pathLst>
                  <a:path w="99" h="314" extrusionOk="0">
                    <a:moveTo>
                      <a:pt x="90" y="314"/>
                    </a:moveTo>
                    <a:lnTo>
                      <a:pt x="0" y="2"/>
                    </a:lnTo>
                    <a:lnTo>
                      <a:pt x="6" y="0"/>
                    </a:lnTo>
                    <a:lnTo>
                      <a:pt x="99" y="311"/>
                    </a:lnTo>
                    <a:lnTo>
                      <a:pt x="90" y="31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69" name="Shape 369"/>
              <p:cNvSpPr/>
              <p:nvPr/>
            </p:nvSpPr>
            <p:spPr>
              <a:xfrm>
                <a:off x="5422" y="1169"/>
                <a:ext cx="407" cy="345"/>
              </a:xfrm>
              <a:custGeom>
                <a:avLst/>
                <a:gdLst/>
                <a:ahLst/>
                <a:cxnLst/>
                <a:rect l="0" t="0" r="0" b="0"/>
                <a:pathLst>
                  <a:path w="408" h="346" extrusionOk="0">
                    <a:moveTo>
                      <a:pt x="401" y="346"/>
                    </a:moveTo>
                    <a:lnTo>
                      <a:pt x="0" y="6"/>
                    </a:lnTo>
                    <a:lnTo>
                      <a:pt x="5" y="0"/>
                    </a:lnTo>
                    <a:lnTo>
                      <a:pt x="408" y="339"/>
                    </a:lnTo>
                    <a:lnTo>
                      <a:pt x="401" y="3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0" name="Shape 370"/>
              <p:cNvSpPr/>
              <p:nvPr/>
            </p:nvSpPr>
            <p:spPr>
              <a:xfrm>
                <a:off x="5420" y="650"/>
                <a:ext cx="7" cy="52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1" name="Shape 371"/>
              <p:cNvSpPr/>
              <p:nvPr/>
            </p:nvSpPr>
            <p:spPr>
              <a:xfrm>
                <a:off x="5422" y="619"/>
                <a:ext cx="1240" cy="554"/>
              </a:xfrm>
              <a:custGeom>
                <a:avLst/>
                <a:gdLst/>
                <a:ahLst/>
                <a:cxnLst/>
                <a:rect l="0" t="0" r="0" b="0"/>
                <a:pathLst>
                  <a:path w="1241" h="555" extrusionOk="0">
                    <a:moveTo>
                      <a:pt x="2" y="555"/>
                    </a:moveTo>
                    <a:lnTo>
                      <a:pt x="0" y="546"/>
                    </a:lnTo>
                    <a:lnTo>
                      <a:pt x="1238" y="0"/>
                    </a:lnTo>
                    <a:lnTo>
                      <a:pt x="1241" y="7"/>
                    </a:lnTo>
                    <a:lnTo>
                      <a:pt x="2" y="55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2" name="Shape 372"/>
              <p:cNvSpPr/>
              <p:nvPr/>
            </p:nvSpPr>
            <p:spPr>
              <a:xfrm>
                <a:off x="5422" y="1164"/>
                <a:ext cx="694" cy="121"/>
              </a:xfrm>
              <a:custGeom>
                <a:avLst/>
                <a:gdLst/>
                <a:ahLst/>
                <a:cxnLst/>
                <a:rect l="0" t="0" r="0" b="0"/>
                <a:pathLst>
                  <a:path w="695" h="122" extrusionOk="0">
                    <a:moveTo>
                      <a:pt x="693" y="122"/>
                    </a:moveTo>
                    <a:lnTo>
                      <a:pt x="0" y="8"/>
                    </a:lnTo>
                    <a:lnTo>
                      <a:pt x="1" y="0"/>
                    </a:lnTo>
                    <a:lnTo>
                      <a:pt x="695" y="114"/>
                    </a:lnTo>
                    <a:lnTo>
                      <a:pt x="693" y="1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3" name="Shape 373"/>
              <p:cNvSpPr/>
              <p:nvPr/>
            </p:nvSpPr>
            <p:spPr>
              <a:xfrm>
                <a:off x="6433" y="628"/>
                <a:ext cx="236" cy="357"/>
              </a:xfrm>
              <a:custGeom>
                <a:avLst/>
                <a:gdLst/>
                <a:ahLst/>
                <a:cxnLst/>
                <a:rect l="0" t="0" r="0" b="0"/>
                <a:pathLst>
                  <a:path w="237" h="358" extrusionOk="0">
                    <a:moveTo>
                      <a:pt x="7" y="358"/>
                    </a:moveTo>
                    <a:lnTo>
                      <a:pt x="0" y="353"/>
                    </a:lnTo>
                    <a:lnTo>
                      <a:pt x="230"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4" name="Shape 374"/>
              <p:cNvSpPr/>
              <p:nvPr/>
            </p:nvSpPr>
            <p:spPr>
              <a:xfrm>
                <a:off x="6651" y="626"/>
                <a:ext cx="845" cy="563"/>
              </a:xfrm>
              <a:custGeom>
                <a:avLst/>
                <a:gdLst/>
                <a:ahLst/>
                <a:cxnLst/>
                <a:rect l="0" t="0" r="0" b="0"/>
                <a:pathLst>
                  <a:path w="846" h="564" extrusionOk="0">
                    <a:moveTo>
                      <a:pt x="841" y="564"/>
                    </a:moveTo>
                    <a:lnTo>
                      <a:pt x="0" y="7"/>
                    </a:lnTo>
                    <a:lnTo>
                      <a:pt x="5" y="0"/>
                    </a:lnTo>
                    <a:lnTo>
                      <a:pt x="846" y="558"/>
                    </a:lnTo>
                    <a:lnTo>
                      <a:pt x="841" y="5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5" name="Shape 375"/>
              <p:cNvSpPr/>
              <p:nvPr/>
            </p:nvSpPr>
            <p:spPr>
              <a:xfrm>
                <a:off x="5352" y="1135"/>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6" name="Shape 376"/>
              <p:cNvSpPr/>
              <p:nvPr/>
            </p:nvSpPr>
            <p:spPr>
              <a:xfrm>
                <a:off x="5383" y="1101"/>
                <a:ext cx="96"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7" name="Shape 377"/>
              <p:cNvSpPr/>
              <p:nvPr/>
            </p:nvSpPr>
            <p:spPr>
              <a:xfrm>
                <a:off x="5333" y="1077"/>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8" name="Shape 378"/>
              <p:cNvSpPr/>
              <p:nvPr/>
            </p:nvSpPr>
            <p:spPr>
              <a:xfrm>
                <a:off x="5390" y="1090"/>
                <a:ext cx="127" cy="173"/>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79" name="Shape 379"/>
              <p:cNvSpPr/>
              <p:nvPr/>
            </p:nvSpPr>
            <p:spPr>
              <a:xfrm>
                <a:off x="2487" y="2020"/>
                <a:ext cx="1028" cy="618"/>
              </a:xfrm>
              <a:custGeom>
                <a:avLst/>
                <a:gdLst/>
                <a:ahLst/>
                <a:cxnLst/>
                <a:rect l="0" t="0" r="0" b="0"/>
                <a:pathLst>
                  <a:path w="1029" h="619" extrusionOk="0">
                    <a:moveTo>
                      <a:pt x="3" y="619"/>
                    </a:moveTo>
                    <a:lnTo>
                      <a:pt x="0" y="612"/>
                    </a:lnTo>
                    <a:lnTo>
                      <a:pt x="1026" y="0"/>
                    </a:lnTo>
                    <a:lnTo>
                      <a:pt x="1029" y="7"/>
                    </a:lnTo>
                    <a:lnTo>
                      <a:pt x="3" y="61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0" name="Shape 380"/>
              <p:cNvSpPr/>
              <p:nvPr/>
            </p:nvSpPr>
            <p:spPr>
              <a:xfrm>
                <a:off x="7018" y="1189"/>
                <a:ext cx="466" cy="258"/>
              </a:xfrm>
              <a:custGeom>
                <a:avLst/>
                <a:gdLst/>
                <a:ahLst/>
                <a:cxnLst/>
                <a:rect l="0" t="0" r="0" b="0"/>
                <a:pathLst>
                  <a:path w="467" h="259" extrusionOk="0">
                    <a:moveTo>
                      <a:pt x="4" y="259"/>
                    </a:moveTo>
                    <a:lnTo>
                      <a:pt x="0" y="252"/>
                    </a:lnTo>
                    <a:lnTo>
                      <a:pt x="464" y="0"/>
                    </a:lnTo>
                    <a:lnTo>
                      <a:pt x="467" y="7"/>
                    </a:lnTo>
                    <a:lnTo>
                      <a:pt x="4" y="25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1" name="Shape 381"/>
              <p:cNvSpPr/>
              <p:nvPr/>
            </p:nvSpPr>
            <p:spPr>
              <a:xfrm>
                <a:off x="7309" y="1189"/>
                <a:ext cx="177" cy="1399"/>
              </a:xfrm>
              <a:custGeom>
                <a:avLst/>
                <a:gdLst/>
                <a:ahLst/>
                <a:cxnLst/>
                <a:rect l="0" t="0" r="0" b="0"/>
                <a:pathLst>
                  <a:path w="178" h="1400" extrusionOk="0">
                    <a:moveTo>
                      <a:pt x="9" y="1400"/>
                    </a:moveTo>
                    <a:lnTo>
                      <a:pt x="0" y="1398"/>
                    </a:lnTo>
                    <a:lnTo>
                      <a:pt x="170" y="0"/>
                    </a:lnTo>
                    <a:lnTo>
                      <a:pt x="178" y="0"/>
                    </a:lnTo>
                    <a:lnTo>
                      <a:pt x="9" y="1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2" name="Shape 382"/>
              <p:cNvSpPr/>
              <p:nvPr/>
            </p:nvSpPr>
            <p:spPr>
              <a:xfrm>
                <a:off x="7455" y="943"/>
                <a:ext cx="31" cy="246"/>
              </a:xfrm>
              <a:custGeom>
                <a:avLst/>
                <a:gdLst/>
                <a:ahLst/>
                <a:cxnLst/>
                <a:rect l="0" t="0" r="0" b="0"/>
                <a:pathLst>
                  <a:path w="32" h="247" extrusionOk="0">
                    <a:moveTo>
                      <a:pt x="25" y="247"/>
                    </a:moveTo>
                    <a:lnTo>
                      <a:pt x="0" y="0"/>
                    </a:lnTo>
                    <a:lnTo>
                      <a:pt x="8" y="0"/>
                    </a:lnTo>
                    <a:lnTo>
                      <a:pt x="32"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3" name="Shape 383"/>
              <p:cNvSpPr/>
              <p:nvPr/>
            </p:nvSpPr>
            <p:spPr>
              <a:xfrm>
                <a:off x="7480" y="1175"/>
                <a:ext cx="145" cy="298"/>
              </a:xfrm>
              <a:custGeom>
                <a:avLst/>
                <a:gdLst/>
                <a:ahLst/>
                <a:cxnLst/>
                <a:rect l="0" t="0" r="0" b="0"/>
                <a:pathLst>
                  <a:path w="146" h="299" extrusionOk="0">
                    <a:moveTo>
                      <a:pt x="139" y="299"/>
                    </a:moveTo>
                    <a:lnTo>
                      <a:pt x="0" y="3"/>
                    </a:lnTo>
                    <a:lnTo>
                      <a:pt x="7" y="0"/>
                    </a:lnTo>
                    <a:lnTo>
                      <a:pt x="146" y="295"/>
                    </a:lnTo>
                    <a:lnTo>
                      <a:pt x="139" y="29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4" name="Shape 384"/>
              <p:cNvSpPr/>
              <p:nvPr/>
            </p:nvSpPr>
            <p:spPr>
              <a:xfrm>
                <a:off x="6955" y="2157"/>
                <a:ext cx="362" cy="422"/>
              </a:xfrm>
              <a:custGeom>
                <a:avLst/>
                <a:gdLst/>
                <a:ahLst/>
                <a:cxnLst/>
                <a:rect l="0" t="0" r="0" b="0"/>
                <a:pathLst>
                  <a:path w="363" h="423" extrusionOk="0">
                    <a:moveTo>
                      <a:pt x="358" y="423"/>
                    </a:moveTo>
                    <a:lnTo>
                      <a:pt x="0" y="5"/>
                    </a:lnTo>
                    <a:lnTo>
                      <a:pt x="7" y="0"/>
                    </a:lnTo>
                    <a:lnTo>
                      <a:pt x="363" y="418"/>
                    </a:lnTo>
                    <a:lnTo>
                      <a:pt x="358" y="42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5" name="Shape 385"/>
              <p:cNvSpPr/>
              <p:nvPr/>
            </p:nvSpPr>
            <p:spPr>
              <a:xfrm>
                <a:off x="7073" y="2582"/>
                <a:ext cx="24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6" name="Shape 386"/>
              <p:cNvSpPr/>
              <p:nvPr/>
            </p:nvSpPr>
            <p:spPr>
              <a:xfrm>
                <a:off x="7215" y="2580"/>
                <a:ext cx="108" cy="164"/>
              </a:xfrm>
              <a:custGeom>
                <a:avLst/>
                <a:gdLst/>
                <a:ahLst/>
                <a:cxnLst/>
                <a:rect l="0" t="0" r="0" b="0"/>
                <a:pathLst>
                  <a:path w="109" h="165" extrusionOk="0">
                    <a:moveTo>
                      <a:pt x="6" y="165"/>
                    </a:moveTo>
                    <a:lnTo>
                      <a:pt x="0" y="160"/>
                    </a:lnTo>
                    <a:lnTo>
                      <a:pt x="102" y="0"/>
                    </a:lnTo>
                    <a:lnTo>
                      <a:pt x="109" y="4"/>
                    </a:lnTo>
                    <a:lnTo>
                      <a:pt x="6" y="1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7" name="Shape 387"/>
              <p:cNvSpPr/>
              <p:nvPr/>
            </p:nvSpPr>
            <p:spPr>
              <a:xfrm>
                <a:off x="7309" y="2587"/>
                <a:ext cx="340" cy="273"/>
              </a:xfrm>
              <a:custGeom>
                <a:avLst/>
                <a:gdLst/>
                <a:ahLst/>
                <a:cxnLst/>
                <a:rect l="0" t="0" r="0" b="0"/>
                <a:pathLst>
                  <a:path w="341" h="274" extrusionOk="0">
                    <a:moveTo>
                      <a:pt x="336" y="274"/>
                    </a:moveTo>
                    <a:lnTo>
                      <a:pt x="0" y="7"/>
                    </a:lnTo>
                    <a:lnTo>
                      <a:pt x="5" y="0"/>
                    </a:lnTo>
                    <a:lnTo>
                      <a:pt x="341" y="267"/>
                    </a:lnTo>
                    <a:lnTo>
                      <a:pt x="336"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8" name="Shape 388"/>
              <p:cNvSpPr/>
              <p:nvPr/>
            </p:nvSpPr>
            <p:spPr>
              <a:xfrm>
                <a:off x="5133" y="2344"/>
                <a:ext cx="843" cy="645"/>
              </a:xfrm>
              <a:custGeom>
                <a:avLst/>
                <a:gdLst/>
                <a:ahLst/>
                <a:cxnLst/>
                <a:rect l="0" t="0" r="0" b="0"/>
                <a:pathLst>
                  <a:path w="844" h="646" extrusionOk="0">
                    <a:moveTo>
                      <a:pt x="839" y="646"/>
                    </a:moveTo>
                    <a:lnTo>
                      <a:pt x="0" y="5"/>
                    </a:lnTo>
                    <a:lnTo>
                      <a:pt x="5" y="0"/>
                    </a:lnTo>
                    <a:lnTo>
                      <a:pt x="844" y="639"/>
                    </a:lnTo>
                    <a:lnTo>
                      <a:pt x="839" y="6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89" name="Shape 389"/>
              <p:cNvSpPr/>
              <p:nvPr/>
            </p:nvSpPr>
            <p:spPr>
              <a:xfrm>
                <a:off x="5066" y="2280"/>
                <a:ext cx="63" cy="137"/>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0" name="Shape 390"/>
              <p:cNvSpPr/>
              <p:nvPr/>
            </p:nvSpPr>
            <p:spPr>
              <a:xfrm>
                <a:off x="5152" y="2280"/>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1" name="Shape 391"/>
              <p:cNvSpPr/>
              <p:nvPr/>
            </p:nvSpPr>
            <p:spPr>
              <a:xfrm>
                <a:off x="5095" y="2246"/>
                <a:ext cx="119"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2" name="Shape 392"/>
              <p:cNvSpPr/>
              <p:nvPr/>
            </p:nvSpPr>
            <p:spPr>
              <a:xfrm>
                <a:off x="5050" y="2332"/>
                <a:ext cx="185" cy="112"/>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3" name="Shape 393"/>
              <p:cNvSpPr/>
              <p:nvPr/>
            </p:nvSpPr>
            <p:spPr>
              <a:xfrm>
                <a:off x="5972" y="2706"/>
                <a:ext cx="421" cy="282"/>
              </a:xfrm>
              <a:custGeom>
                <a:avLst/>
                <a:gdLst/>
                <a:ahLst/>
                <a:cxnLst/>
                <a:rect l="0" t="0" r="0" b="0"/>
                <a:pathLst>
                  <a:path w="422" h="283" extrusionOk="0">
                    <a:moveTo>
                      <a:pt x="4" y="283"/>
                    </a:moveTo>
                    <a:lnTo>
                      <a:pt x="0" y="276"/>
                    </a:lnTo>
                    <a:lnTo>
                      <a:pt x="418" y="0"/>
                    </a:lnTo>
                    <a:lnTo>
                      <a:pt x="422" y="7"/>
                    </a:lnTo>
                    <a:lnTo>
                      <a:pt x="4"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4" name="Shape 394"/>
              <p:cNvSpPr/>
              <p:nvPr/>
            </p:nvSpPr>
            <p:spPr>
              <a:xfrm>
                <a:off x="7319" y="2170"/>
                <a:ext cx="734" cy="414"/>
              </a:xfrm>
              <a:custGeom>
                <a:avLst/>
                <a:gdLst/>
                <a:ahLst/>
                <a:cxnLst/>
                <a:rect l="0" t="0" r="0" b="0"/>
                <a:pathLst>
                  <a:path w="735" h="415" extrusionOk="0">
                    <a:moveTo>
                      <a:pt x="3" y="415"/>
                    </a:moveTo>
                    <a:lnTo>
                      <a:pt x="0" y="409"/>
                    </a:lnTo>
                    <a:lnTo>
                      <a:pt x="732" y="0"/>
                    </a:lnTo>
                    <a:lnTo>
                      <a:pt x="735" y="7"/>
                    </a:lnTo>
                    <a:lnTo>
                      <a:pt x="3" y="4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5" name="Shape 395"/>
              <p:cNvSpPr/>
              <p:nvPr/>
            </p:nvSpPr>
            <p:spPr>
              <a:xfrm>
                <a:off x="7262" y="2561"/>
                <a:ext cx="123" cy="99"/>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6" name="Shape 396"/>
              <p:cNvSpPr/>
              <p:nvPr/>
            </p:nvSpPr>
            <p:spPr>
              <a:xfrm>
                <a:off x="7245" y="2520"/>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7" name="Shape 397"/>
              <p:cNvSpPr/>
              <p:nvPr/>
            </p:nvSpPr>
            <p:spPr>
              <a:xfrm>
                <a:off x="7215" y="2545"/>
                <a:ext cx="52" cy="119"/>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8" name="Shape 398"/>
              <p:cNvSpPr/>
              <p:nvPr/>
            </p:nvSpPr>
            <p:spPr>
              <a:xfrm>
                <a:off x="7256" y="2488"/>
                <a:ext cx="157" cy="159"/>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399" name="Shape 399"/>
              <p:cNvSpPr/>
              <p:nvPr/>
            </p:nvSpPr>
            <p:spPr>
              <a:xfrm>
                <a:off x="7423" y="1180"/>
                <a:ext cx="131"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0" name="Shape 400"/>
              <p:cNvSpPr/>
              <p:nvPr/>
            </p:nvSpPr>
            <p:spPr>
              <a:xfrm>
                <a:off x="7412" y="1122"/>
                <a:ext cx="67"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1" name="Shape 401"/>
              <p:cNvSpPr/>
              <p:nvPr/>
            </p:nvSpPr>
            <p:spPr>
              <a:xfrm>
                <a:off x="7381" y="1134"/>
                <a:ext cx="41"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2" name="Shape 402"/>
              <p:cNvSpPr/>
              <p:nvPr/>
            </p:nvSpPr>
            <p:spPr>
              <a:xfrm>
                <a:off x="7440" y="1093"/>
                <a:ext cx="151" cy="171"/>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3" name="Shape 403"/>
              <p:cNvSpPr/>
              <p:nvPr/>
            </p:nvSpPr>
            <p:spPr>
              <a:xfrm>
                <a:off x="3037" y="876"/>
                <a:ext cx="544" cy="585"/>
              </a:xfrm>
              <a:custGeom>
                <a:avLst/>
                <a:gdLst/>
                <a:ahLst/>
                <a:cxnLst/>
                <a:rect l="0" t="0" r="0" b="0"/>
                <a:pathLst>
                  <a:path w="545" h="586" extrusionOk="0">
                    <a:moveTo>
                      <a:pt x="539" y="586"/>
                    </a:moveTo>
                    <a:lnTo>
                      <a:pt x="0" y="5"/>
                    </a:lnTo>
                    <a:lnTo>
                      <a:pt x="6" y="0"/>
                    </a:lnTo>
                    <a:lnTo>
                      <a:pt x="545" y="581"/>
                    </a:lnTo>
                    <a:lnTo>
                      <a:pt x="539" y="5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4" name="Shape 404"/>
              <p:cNvSpPr/>
              <p:nvPr/>
            </p:nvSpPr>
            <p:spPr>
              <a:xfrm>
                <a:off x="2540" y="1056"/>
                <a:ext cx="905" cy="503"/>
              </a:xfrm>
              <a:custGeom>
                <a:avLst/>
                <a:gdLst/>
                <a:ahLst/>
                <a:cxnLst/>
                <a:rect l="0" t="0" r="0" b="0"/>
                <a:pathLst>
                  <a:path w="906" h="504" extrusionOk="0">
                    <a:moveTo>
                      <a:pt x="901" y="504"/>
                    </a:moveTo>
                    <a:lnTo>
                      <a:pt x="0" y="8"/>
                    </a:lnTo>
                    <a:lnTo>
                      <a:pt x="3" y="0"/>
                    </a:lnTo>
                    <a:lnTo>
                      <a:pt x="906" y="498"/>
                    </a:lnTo>
                    <a:lnTo>
                      <a:pt x="901" y="50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5" name="Shape 405"/>
              <p:cNvSpPr/>
              <p:nvPr/>
            </p:nvSpPr>
            <p:spPr>
              <a:xfrm>
                <a:off x="2086" y="1019"/>
                <a:ext cx="456" cy="41"/>
              </a:xfrm>
              <a:custGeom>
                <a:avLst/>
                <a:gdLst/>
                <a:ahLst/>
                <a:cxnLst/>
                <a:rect l="0" t="0" r="0" b="0"/>
                <a:pathLst>
                  <a:path w="457" h="42" extrusionOk="0">
                    <a:moveTo>
                      <a:pt x="457" y="42"/>
                    </a:moveTo>
                    <a:lnTo>
                      <a:pt x="0" y="8"/>
                    </a:lnTo>
                    <a:lnTo>
                      <a:pt x="2" y="0"/>
                    </a:lnTo>
                    <a:lnTo>
                      <a:pt x="457" y="34"/>
                    </a:lnTo>
                    <a:lnTo>
                      <a:pt x="457"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6" name="Shape 406"/>
              <p:cNvSpPr/>
              <p:nvPr/>
            </p:nvSpPr>
            <p:spPr>
              <a:xfrm>
                <a:off x="575" y="2629"/>
                <a:ext cx="1909" cy="283"/>
              </a:xfrm>
              <a:custGeom>
                <a:avLst/>
                <a:gdLst/>
                <a:ahLst/>
                <a:cxnLst/>
                <a:rect l="0" t="0" r="0" b="0"/>
                <a:pathLst>
                  <a:path w="1910" h="284" extrusionOk="0">
                    <a:moveTo>
                      <a:pt x="0" y="284"/>
                    </a:moveTo>
                    <a:lnTo>
                      <a:pt x="0" y="276"/>
                    </a:lnTo>
                    <a:lnTo>
                      <a:pt x="1909" y="0"/>
                    </a:lnTo>
                    <a:lnTo>
                      <a:pt x="1910" y="9"/>
                    </a:lnTo>
                    <a:lnTo>
                      <a:pt x="0"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7" name="Shape 407"/>
              <p:cNvSpPr/>
              <p:nvPr/>
            </p:nvSpPr>
            <p:spPr>
              <a:xfrm>
                <a:off x="2485" y="2448"/>
                <a:ext cx="13" cy="180"/>
              </a:xfrm>
              <a:custGeom>
                <a:avLst/>
                <a:gdLst/>
                <a:ahLst/>
                <a:cxnLst/>
                <a:rect l="0" t="0" r="0" b="0"/>
                <a:pathLst>
                  <a:path w="14" h="181" extrusionOk="0">
                    <a:moveTo>
                      <a:pt x="7" y="181"/>
                    </a:moveTo>
                    <a:lnTo>
                      <a:pt x="0" y="181"/>
                    </a:lnTo>
                    <a:lnTo>
                      <a:pt x="5" y="0"/>
                    </a:lnTo>
                    <a:lnTo>
                      <a:pt x="14" y="0"/>
                    </a:lnTo>
                    <a:lnTo>
                      <a:pt x="7" y="18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8" name="Shape 408"/>
              <p:cNvSpPr/>
              <p:nvPr/>
            </p:nvSpPr>
            <p:spPr>
              <a:xfrm>
                <a:off x="2281" y="2454"/>
                <a:ext cx="213" cy="182"/>
              </a:xfrm>
              <a:custGeom>
                <a:avLst/>
                <a:gdLst/>
                <a:ahLst/>
                <a:cxnLst/>
                <a:rect l="0" t="0" r="0" b="0"/>
                <a:pathLst>
                  <a:path w="214" h="183" extrusionOk="0">
                    <a:moveTo>
                      <a:pt x="208" y="183"/>
                    </a:moveTo>
                    <a:lnTo>
                      <a:pt x="0" y="6"/>
                    </a:lnTo>
                    <a:lnTo>
                      <a:pt x="7" y="0"/>
                    </a:lnTo>
                    <a:lnTo>
                      <a:pt x="214" y="178"/>
                    </a:lnTo>
                    <a:lnTo>
                      <a:pt x="208"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09" name="Shape 409"/>
              <p:cNvSpPr/>
              <p:nvPr/>
            </p:nvSpPr>
            <p:spPr>
              <a:xfrm>
                <a:off x="2418" y="2638"/>
                <a:ext cx="136" cy="70"/>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0" name="Shape 410"/>
              <p:cNvSpPr/>
              <p:nvPr/>
            </p:nvSpPr>
            <p:spPr>
              <a:xfrm>
                <a:off x="2422" y="2562"/>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1" name="Shape 411"/>
              <p:cNvSpPr/>
              <p:nvPr/>
            </p:nvSpPr>
            <p:spPr>
              <a:xfrm>
                <a:off x="2386" y="2551"/>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2" name="Shape 412"/>
              <p:cNvSpPr/>
              <p:nvPr/>
            </p:nvSpPr>
            <p:spPr>
              <a:xfrm>
                <a:off x="2487" y="2540"/>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3" name="Shape 413"/>
              <p:cNvSpPr/>
              <p:nvPr/>
            </p:nvSpPr>
            <p:spPr>
              <a:xfrm>
                <a:off x="2296" y="1059"/>
                <a:ext cx="243" cy="210"/>
              </a:xfrm>
              <a:custGeom>
                <a:avLst/>
                <a:gdLst/>
                <a:ahLst/>
                <a:cxnLst/>
                <a:rect l="0" t="0" r="0" b="0"/>
                <a:pathLst>
                  <a:path w="244" h="211" extrusionOk="0">
                    <a:moveTo>
                      <a:pt x="5" y="211"/>
                    </a:moveTo>
                    <a:lnTo>
                      <a:pt x="0" y="205"/>
                    </a:lnTo>
                    <a:lnTo>
                      <a:pt x="239" y="0"/>
                    </a:lnTo>
                    <a:lnTo>
                      <a:pt x="244" y="5"/>
                    </a:lnTo>
                    <a:lnTo>
                      <a:pt x="5" y="2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4" name="Shape 414"/>
              <p:cNvSpPr/>
              <p:nvPr/>
            </p:nvSpPr>
            <p:spPr>
              <a:xfrm>
                <a:off x="2456" y="898"/>
                <a:ext cx="86" cy="160"/>
              </a:xfrm>
              <a:custGeom>
                <a:avLst/>
                <a:gdLst/>
                <a:ahLst/>
                <a:cxnLst/>
                <a:rect l="0" t="0" r="0" b="0"/>
                <a:pathLst>
                  <a:path w="87" h="161" extrusionOk="0">
                    <a:moveTo>
                      <a:pt x="80" y="161"/>
                    </a:moveTo>
                    <a:lnTo>
                      <a:pt x="0" y="5"/>
                    </a:lnTo>
                    <a:lnTo>
                      <a:pt x="7" y="0"/>
                    </a:lnTo>
                    <a:lnTo>
                      <a:pt x="87" y="158"/>
                    </a:lnTo>
                    <a:lnTo>
                      <a:pt x="80" y="1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5" name="Shape 415"/>
              <p:cNvSpPr/>
              <p:nvPr/>
            </p:nvSpPr>
            <p:spPr>
              <a:xfrm>
                <a:off x="2498" y="1030"/>
                <a:ext cx="114" cy="105"/>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6" name="Shape 416"/>
              <p:cNvSpPr/>
              <p:nvPr/>
            </p:nvSpPr>
            <p:spPr>
              <a:xfrm>
                <a:off x="2471" y="1005"/>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7" name="Shape 417"/>
              <p:cNvSpPr/>
              <p:nvPr/>
            </p:nvSpPr>
            <p:spPr>
              <a:xfrm>
                <a:off x="2445" y="1039"/>
                <a:ext cx="63" cy="113"/>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8" name="Shape 418"/>
              <p:cNvSpPr/>
              <p:nvPr/>
            </p:nvSpPr>
            <p:spPr>
              <a:xfrm>
                <a:off x="2471" y="969"/>
                <a:ext cx="171" cy="143"/>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19" name="Shape 419"/>
              <p:cNvSpPr/>
              <p:nvPr/>
            </p:nvSpPr>
            <p:spPr>
              <a:xfrm>
                <a:off x="2645" y="1695"/>
                <a:ext cx="781" cy="59"/>
              </a:xfrm>
              <a:custGeom>
                <a:avLst/>
                <a:gdLst/>
                <a:ahLst/>
                <a:cxnLst/>
                <a:rect l="0" t="0" r="0" b="0"/>
                <a:pathLst>
                  <a:path w="782" h="60" extrusionOk="0">
                    <a:moveTo>
                      <a:pt x="782" y="60"/>
                    </a:moveTo>
                    <a:lnTo>
                      <a:pt x="0" y="8"/>
                    </a:lnTo>
                    <a:lnTo>
                      <a:pt x="2" y="0"/>
                    </a:lnTo>
                    <a:lnTo>
                      <a:pt x="782" y="52"/>
                    </a:lnTo>
                    <a:lnTo>
                      <a:pt x="782"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0" name="Shape 420"/>
              <p:cNvSpPr/>
              <p:nvPr/>
            </p:nvSpPr>
            <p:spPr>
              <a:xfrm>
                <a:off x="-85" y="1960"/>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1" name="Shape 421"/>
              <p:cNvSpPr/>
              <p:nvPr/>
            </p:nvSpPr>
            <p:spPr>
              <a:xfrm>
                <a:off x="-85" y="2012"/>
                <a:ext cx="136" cy="30"/>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2" name="Shape 422"/>
              <p:cNvSpPr/>
              <p:nvPr/>
            </p:nvSpPr>
            <p:spPr>
              <a:xfrm>
                <a:off x="-85" y="2054"/>
                <a:ext cx="136" cy="41"/>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3" name="Shape 423"/>
              <p:cNvSpPr/>
              <p:nvPr/>
            </p:nvSpPr>
            <p:spPr>
              <a:xfrm>
                <a:off x="-419" y="2027"/>
                <a:ext cx="350" cy="64"/>
              </a:xfrm>
              <a:custGeom>
                <a:avLst/>
                <a:gdLst/>
                <a:ahLst/>
                <a:cxnLst/>
                <a:rect l="0" t="0" r="0" b="0"/>
                <a:pathLst>
                  <a:path w="351" h="65" extrusionOk="0">
                    <a:moveTo>
                      <a:pt x="0" y="65"/>
                    </a:moveTo>
                    <a:lnTo>
                      <a:pt x="0" y="57"/>
                    </a:lnTo>
                    <a:lnTo>
                      <a:pt x="349" y="0"/>
                    </a:lnTo>
                    <a:lnTo>
                      <a:pt x="351" y="6"/>
                    </a:lnTo>
                    <a:lnTo>
                      <a:pt x="0" y="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4" name="Shape 424"/>
              <p:cNvSpPr/>
              <p:nvPr/>
            </p:nvSpPr>
            <p:spPr>
              <a:xfrm>
                <a:off x="-187" y="1775"/>
                <a:ext cx="150" cy="214"/>
              </a:xfrm>
              <a:custGeom>
                <a:avLst/>
                <a:gdLst/>
                <a:ahLst/>
                <a:cxnLst/>
                <a:rect l="0" t="0" r="0" b="0"/>
                <a:pathLst>
                  <a:path w="151" h="215" extrusionOk="0">
                    <a:moveTo>
                      <a:pt x="144" y="215"/>
                    </a:moveTo>
                    <a:lnTo>
                      <a:pt x="0" y="5"/>
                    </a:lnTo>
                    <a:lnTo>
                      <a:pt x="7" y="0"/>
                    </a:lnTo>
                    <a:lnTo>
                      <a:pt x="151" y="210"/>
                    </a:lnTo>
                    <a:lnTo>
                      <a:pt x="144"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5" name="Shape 425"/>
              <p:cNvSpPr/>
              <p:nvPr/>
            </p:nvSpPr>
            <p:spPr>
              <a:xfrm>
                <a:off x="10" y="1838"/>
                <a:ext cx="190" cy="150"/>
              </a:xfrm>
              <a:custGeom>
                <a:avLst/>
                <a:gdLst/>
                <a:ahLst/>
                <a:cxnLst/>
                <a:rect l="0" t="0" r="0" b="0"/>
                <a:pathLst>
                  <a:path w="191" h="151" extrusionOk="0">
                    <a:moveTo>
                      <a:pt x="5" y="151"/>
                    </a:moveTo>
                    <a:lnTo>
                      <a:pt x="0" y="146"/>
                    </a:lnTo>
                    <a:lnTo>
                      <a:pt x="186" y="0"/>
                    </a:lnTo>
                    <a:lnTo>
                      <a:pt x="191" y="5"/>
                    </a:lnTo>
                    <a:lnTo>
                      <a:pt x="5" y="15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6" name="Shape 426"/>
              <p:cNvSpPr/>
              <p:nvPr/>
            </p:nvSpPr>
            <p:spPr>
              <a:xfrm>
                <a:off x="-18" y="1728"/>
                <a:ext cx="9" cy="25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7" name="Shape 427"/>
              <p:cNvSpPr/>
              <p:nvPr/>
            </p:nvSpPr>
            <p:spPr>
              <a:xfrm>
                <a:off x="-12" y="88"/>
                <a:ext cx="525" cy="182"/>
              </a:xfrm>
              <a:custGeom>
                <a:avLst/>
                <a:gdLst/>
                <a:ahLst/>
                <a:cxnLst/>
                <a:rect l="0" t="0" r="0" b="0"/>
                <a:pathLst>
                  <a:path w="526" h="183" extrusionOk="0">
                    <a:moveTo>
                      <a:pt x="4" y="183"/>
                    </a:moveTo>
                    <a:lnTo>
                      <a:pt x="0" y="176"/>
                    </a:lnTo>
                    <a:lnTo>
                      <a:pt x="523" y="0"/>
                    </a:lnTo>
                    <a:lnTo>
                      <a:pt x="526" y="7"/>
                    </a:lnTo>
                    <a:lnTo>
                      <a:pt x="4" y="1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8" name="Shape 428"/>
              <p:cNvSpPr/>
              <p:nvPr/>
            </p:nvSpPr>
            <p:spPr>
              <a:xfrm>
                <a:off x="-703" y="630"/>
                <a:ext cx="361" cy="181"/>
              </a:xfrm>
              <a:custGeom>
                <a:avLst/>
                <a:gdLst/>
                <a:ahLst/>
                <a:cxnLst/>
                <a:rect l="0" t="0" r="0" b="0"/>
                <a:pathLst>
                  <a:path w="362" h="182" extrusionOk="0">
                    <a:moveTo>
                      <a:pt x="359" y="182"/>
                    </a:moveTo>
                    <a:lnTo>
                      <a:pt x="0" y="7"/>
                    </a:lnTo>
                    <a:lnTo>
                      <a:pt x="3" y="0"/>
                    </a:lnTo>
                    <a:lnTo>
                      <a:pt x="362" y="175"/>
                    </a:lnTo>
                    <a:lnTo>
                      <a:pt x="359"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29" name="Shape 429"/>
              <p:cNvSpPr/>
              <p:nvPr/>
            </p:nvSpPr>
            <p:spPr>
              <a:xfrm>
                <a:off x="282" y="97"/>
                <a:ext cx="236" cy="357"/>
              </a:xfrm>
              <a:custGeom>
                <a:avLst/>
                <a:gdLst/>
                <a:ahLst/>
                <a:cxnLst/>
                <a:rect l="0" t="0" r="0" b="0"/>
                <a:pathLst>
                  <a:path w="237" h="358" extrusionOk="0">
                    <a:moveTo>
                      <a:pt x="7" y="358"/>
                    </a:moveTo>
                    <a:lnTo>
                      <a:pt x="0" y="353"/>
                    </a:lnTo>
                    <a:lnTo>
                      <a:pt x="228" y="0"/>
                    </a:lnTo>
                    <a:lnTo>
                      <a:pt x="237" y="4"/>
                    </a:lnTo>
                    <a:lnTo>
                      <a:pt x="7" y="3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0" name="Shape 430"/>
              <p:cNvSpPr/>
              <p:nvPr/>
            </p:nvSpPr>
            <p:spPr>
              <a:xfrm>
                <a:off x="501" y="95"/>
                <a:ext cx="855" cy="762"/>
              </a:xfrm>
              <a:custGeom>
                <a:avLst/>
                <a:gdLst/>
                <a:ahLst/>
                <a:cxnLst/>
                <a:rect l="0" t="0" r="0" b="0"/>
                <a:pathLst>
                  <a:path w="856" h="763" extrusionOk="0">
                    <a:moveTo>
                      <a:pt x="851" y="763"/>
                    </a:moveTo>
                    <a:lnTo>
                      <a:pt x="0" y="6"/>
                    </a:lnTo>
                    <a:lnTo>
                      <a:pt x="5" y="0"/>
                    </a:lnTo>
                    <a:lnTo>
                      <a:pt x="856" y="758"/>
                    </a:lnTo>
                    <a:lnTo>
                      <a:pt x="851" y="7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1" name="Shape 431"/>
              <p:cNvSpPr/>
              <p:nvPr/>
            </p:nvSpPr>
            <p:spPr>
              <a:xfrm>
                <a:off x="440" y="56"/>
                <a:ext cx="114" cy="105"/>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2" name="Shape 432"/>
              <p:cNvSpPr/>
              <p:nvPr/>
            </p:nvSpPr>
            <p:spPr>
              <a:xfrm>
                <a:off x="469" y="23"/>
                <a:ext cx="99" cy="34"/>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3" name="Shape 433"/>
              <p:cNvSpPr/>
              <p:nvPr/>
            </p:nvSpPr>
            <p:spPr>
              <a:xfrm>
                <a:off x="419" y="-1"/>
                <a:ext cx="102" cy="71"/>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4" name="Shape 434"/>
              <p:cNvSpPr/>
              <p:nvPr/>
            </p:nvSpPr>
            <p:spPr>
              <a:xfrm>
                <a:off x="476" y="12"/>
                <a:ext cx="129" cy="172"/>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5" name="Shape 435"/>
              <p:cNvSpPr/>
              <p:nvPr/>
            </p:nvSpPr>
            <p:spPr>
              <a:xfrm>
                <a:off x="943" y="856"/>
                <a:ext cx="401" cy="238"/>
              </a:xfrm>
              <a:custGeom>
                <a:avLst/>
                <a:gdLst/>
                <a:ahLst/>
                <a:cxnLst/>
                <a:rect l="0" t="0" r="0" b="0"/>
                <a:pathLst>
                  <a:path w="402" h="239" extrusionOk="0">
                    <a:moveTo>
                      <a:pt x="5" y="239"/>
                    </a:moveTo>
                    <a:lnTo>
                      <a:pt x="0" y="232"/>
                    </a:lnTo>
                    <a:lnTo>
                      <a:pt x="397" y="0"/>
                    </a:lnTo>
                    <a:lnTo>
                      <a:pt x="402" y="7"/>
                    </a:lnTo>
                    <a:lnTo>
                      <a:pt x="5"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6" name="Shape 436"/>
              <p:cNvSpPr/>
              <p:nvPr/>
            </p:nvSpPr>
            <p:spPr>
              <a:xfrm>
                <a:off x="932" y="855"/>
                <a:ext cx="413" cy="1006"/>
              </a:xfrm>
              <a:custGeom>
                <a:avLst/>
                <a:gdLst/>
                <a:ahLst/>
                <a:cxnLst/>
                <a:rect l="0" t="0" r="0" b="0"/>
                <a:pathLst>
                  <a:path w="414" h="1007" extrusionOk="0">
                    <a:moveTo>
                      <a:pt x="6" y="1007"/>
                    </a:moveTo>
                    <a:lnTo>
                      <a:pt x="0" y="1004"/>
                    </a:lnTo>
                    <a:lnTo>
                      <a:pt x="408" y="0"/>
                    </a:lnTo>
                    <a:lnTo>
                      <a:pt x="414" y="4"/>
                    </a:lnTo>
                    <a:lnTo>
                      <a:pt x="6" y="10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7" name="Shape 437"/>
              <p:cNvSpPr/>
              <p:nvPr/>
            </p:nvSpPr>
            <p:spPr>
              <a:xfrm>
                <a:off x="1314" y="609"/>
                <a:ext cx="32" cy="246"/>
              </a:xfrm>
              <a:custGeom>
                <a:avLst/>
                <a:gdLst/>
                <a:ahLst/>
                <a:cxnLst/>
                <a:rect l="0" t="0" r="0" b="0"/>
                <a:pathLst>
                  <a:path w="33" h="247" extrusionOk="0">
                    <a:moveTo>
                      <a:pt x="25" y="247"/>
                    </a:moveTo>
                    <a:lnTo>
                      <a:pt x="0" y="0"/>
                    </a:lnTo>
                    <a:lnTo>
                      <a:pt x="8" y="0"/>
                    </a:lnTo>
                    <a:lnTo>
                      <a:pt x="33" y="245"/>
                    </a:lnTo>
                    <a:lnTo>
                      <a:pt x="25" y="24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8" name="Shape 438"/>
              <p:cNvSpPr/>
              <p:nvPr/>
            </p:nvSpPr>
            <p:spPr>
              <a:xfrm>
                <a:off x="578" y="1427"/>
                <a:ext cx="362" cy="425"/>
              </a:xfrm>
              <a:custGeom>
                <a:avLst/>
                <a:gdLst/>
                <a:ahLst/>
                <a:cxnLst/>
                <a:rect l="0" t="0" r="0" b="0"/>
                <a:pathLst>
                  <a:path w="363" h="426" extrusionOk="0">
                    <a:moveTo>
                      <a:pt x="356" y="426"/>
                    </a:moveTo>
                    <a:lnTo>
                      <a:pt x="0" y="7"/>
                    </a:lnTo>
                    <a:lnTo>
                      <a:pt x="5" y="0"/>
                    </a:lnTo>
                    <a:lnTo>
                      <a:pt x="363" y="421"/>
                    </a:lnTo>
                    <a:lnTo>
                      <a:pt x="356"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39" name="Shape 439"/>
              <p:cNvSpPr/>
              <p:nvPr/>
            </p:nvSpPr>
            <p:spPr>
              <a:xfrm>
                <a:off x="696" y="1854"/>
                <a:ext cx="241"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0" name="Shape 440"/>
              <p:cNvSpPr/>
              <p:nvPr/>
            </p:nvSpPr>
            <p:spPr>
              <a:xfrm>
                <a:off x="931" y="1860"/>
                <a:ext cx="341" cy="272"/>
              </a:xfrm>
              <a:custGeom>
                <a:avLst/>
                <a:gdLst/>
                <a:ahLst/>
                <a:cxnLst/>
                <a:rect l="0" t="0" r="0" b="0"/>
                <a:pathLst>
                  <a:path w="342" h="273" extrusionOk="0">
                    <a:moveTo>
                      <a:pt x="337" y="273"/>
                    </a:moveTo>
                    <a:lnTo>
                      <a:pt x="0" y="7"/>
                    </a:lnTo>
                    <a:lnTo>
                      <a:pt x="5" y="0"/>
                    </a:lnTo>
                    <a:lnTo>
                      <a:pt x="342" y="268"/>
                    </a:lnTo>
                    <a:lnTo>
                      <a:pt x="337" y="2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1" name="Shape 441"/>
              <p:cNvSpPr/>
              <p:nvPr/>
            </p:nvSpPr>
            <p:spPr>
              <a:xfrm>
                <a:off x="940" y="1711"/>
                <a:ext cx="486" cy="147"/>
              </a:xfrm>
              <a:custGeom>
                <a:avLst/>
                <a:gdLst/>
                <a:ahLst/>
                <a:cxnLst/>
                <a:rect l="0" t="0" r="0" b="0"/>
                <a:pathLst>
                  <a:path w="487" h="148" extrusionOk="0">
                    <a:moveTo>
                      <a:pt x="2" y="148"/>
                    </a:moveTo>
                    <a:lnTo>
                      <a:pt x="0" y="139"/>
                    </a:lnTo>
                    <a:lnTo>
                      <a:pt x="483" y="0"/>
                    </a:lnTo>
                    <a:lnTo>
                      <a:pt x="487" y="8"/>
                    </a:lnTo>
                    <a:lnTo>
                      <a:pt x="2" y="1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2" name="Shape 442"/>
              <p:cNvSpPr/>
              <p:nvPr/>
            </p:nvSpPr>
            <p:spPr>
              <a:xfrm>
                <a:off x="5922" y="2961"/>
                <a:ext cx="123" cy="99"/>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3" name="Shape 443"/>
              <p:cNvSpPr/>
              <p:nvPr/>
            </p:nvSpPr>
            <p:spPr>
              <a:xfrm>
                <a:off x="5904" y="2920"/>
                <a:ext cx="54" cy="86"/>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4" name="Shape 444"/>
              <p:cNvSpPr/>
              <p:nvPr/>
            </p:nvSpPr>
            <p:spPr>
              <a:xfrm>
                <a:off x="5872" y="2945"/>
                <a:ext cx="54" cy="119"/>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5" name="Shape 445"/>
              <p:cNvSpPr/>
              <p:nvPr/>
            </p:nvSpPr>
            <p:spPr>
              <a:xfrm>
                <a:off x="5915" y="2887"/>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6" name="Shape 446"/>
              <p:cNvSpPr/>
              <p:nvPr/>
            </p:nvSpPr>
            <p:spPr>
              <a:xfrm>
                <a:off x="2498" y="1618"/>
                <a:ext cx="162" cy="162"/>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7" name="Shape 447"/>
              <p:cNvSpPr/>
              <p:nvPr/>
            </p:nvSpPr>
            <p:spPr>
              <a:xfrm>
                <a:off x="1989"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8" name="Shape 448"/>
              <p:cNvSpPr/>
              <p:nvPr/>
            </p:nvSpPr>
            <p:spPr>
              <a:xfrm>
                <a:off x="1964" y="2054"/>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49" name="Shape 449"/>
              <p:cNvSpPr/>
              <p:nvPr/>
            </p:nvSpPr>
            <p:spPr>
              <a:xfrm>
                <a:off x="1964" y="2028"/>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0" name="Shape 450"/>
              <p:cNvSpPr/>
              <p:nvPr/>
            </p:nvSpPr>
            <p:spPr>
              <a:xfrm>
                <a:off x="1989"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1" name="Shape 451"/>
              <p:cNvSpPr/>
              <p:nvPr/>
            </p:nvSpPr>
            <p:spPr>
              <a:xfrm>
                <a:off x="2014"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2" name="Shape 452"/>
              <p:cNvSpPr/>
              <p:nvPr/>
            </p:nvSpPr>
            <p:spPr>
              <a:xfrm>
                <a:off x="2014"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3" name="Shape 453"/>
              <p:cNvSpPr/>
              <p:nvPr/>
            </p:nvSpPr>
            <p:spPr>
              <a:xfrm>
                <a:off x="2014"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4" name="Shape 454"/>
              <p:cNvSpPr/>
              <p:nvPr/>
            </p:nvSpPr>
            <p:spPr>
              <a:xfrm>
                <a:off x="1989"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5" name="Shape 455"/>
              <p:cNvSpPr/>
              <p:nvPr/>
            </p:nvSpPr>
            <p:spPr>
              <a:xfrm>
                <a:off x="1964" y="2081"/>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6" name="Shape 456"/>
              <p:cNvSpPr/>
              <p:nvPr/>
            </p:nvSpPr>
            <p:spPr>
              <a:xfrm>
                <a:off x="1912"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7" name="Shape 457"/>
              <p:cNvSpPr/>
              <p:nvPr/>
            </p:nvSpPr>
            <p:spPr>
              <a:xfrm>
                <a:off x="1912"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8" name="Shape 458"/>
              <p:cNvSpPr/>
              <p:nvPr/>
            </p:nvSpPr>
            <p:spPr>
              <a:xfrm>
                <a:off x="1937"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59" name="Shape 459"/>
              <p:cNvSpPr/>
              <p:nvPr/>
            </p:nvSpPr>
            <p:spPr>
              <a:xfrm>
                <a:off x="1937" y="2081"/>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0" name="Shape 460"/>
              <p:cNvSpPr/>
              <p:nvPr/>
            </p:nvSpPr>
            <p:spPr>
              <a:xfrm>
                <a:off x="1912" y="2028"/>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1" name="Shape 461"/>
              <p:cNvSpPr/>
              <p:nvPr/>
            </p:nvSpPr>
            <p:spPr>
              <a:xfrm>
                <a:off x="1937" y="2054"/>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2" name="Shape 462"/>
              <p:cNvSpPr/>
              <p:nvPr/>
            </p:nvSpPr>
            <p:spPr>
              <a:xfrm>
                <a:off x="1928"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3" name="Shape 463"/>
              <p:cNvSpPr/>
              <p:nvPr/>
            </p:nvSpPr>
            <p:spPr>
              <a:xfrm>
                <a:off x="2000" y="1960"/>
                <a:ext cx="14" cy="26"/>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4" name="Shape 464"/>
              <p:cNvSpPr/>
              <p:nvPr/>
            </p:nvSpPr>
            <p:spPr>
              <a:xfrm>
                <a:off x="1888" y="1975"/>
                <a:ext cx="164" cy="148"/>
              </a:xfrm>
              <a:custGeom>
                <a:avLst/>
                <a:gdLst/>
                <a:ahLst/>
                <a:cxnLst/>
                <a:rect l="0" t="0" r="0" b="0"/>
                <a:pathLst>
                  <a:path w="165" h="149" extrusionOk="0">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5" name="Shape 465"/>
              <p:cNvSpPr/>
              <p:nvPr/>
            </p:nvSpPr>
            <p:spPr>
              <a:xfrm>
                <a:off x="2206" y="1264"/>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6" name="Shape 466"/>
              <p:cNvSpPr/>
              <p:nvPr/>
            </p:nvSpPr>
            <p:spPr>
              <a:xfrm>
                <a:off x="1957" y="956"/>
                <a:ext cx="148" cy="46"/>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7" name="Shape 467"/>
              <p:cNvSpPr/>
              <p:nvPr/>
            </p:nvSpPr>
            <p:spPr>
              <a:xfrm>
                <a:off x="1957" y="1014"/>
                <a:ext cx="147"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8" name="Shape 468"/>
              <p:cNvSpPr/>
              <p:nvPr/>
            </p:nvSpPr>
            <p:spPr>
              <a:xfrm>
                <a:off x="1957" y="1060"/>
                <a:ext cx="148" cy="46"/>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69" name="Shape 469"/>
              <p:cNvSpPr/>
              <p:nvPr/>
            </p:nvSpPr>
            <p:spPr>
              <a:xfrm>
                <a:off x="2368" y="734"/>
                <a:ext cx="167" cy="167"/>
              </a:xfrm>
              <a:custGeom>
                <a:avLst/>
                <a:gdLst/>
                <a:ahLst/>
                <a:cxnLst/>
                <a:rect l="0" t="0" r="0" b="0"/>
                <a:pathLst>
                  <a:path w="168" h="168" extrusionOk="0">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0" name="Shape 470"/>
              <p:cNvSpPr/>
              <p:nvPr/>
            </p:nvSpPr>
            <p:spPr>
              <a:xfrm>
                <a:off x="2984" y="71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1" name="Shape 471"/>
              <p:cNvSpPr/>
              <p:nvPr/>
            </p:nvSpPr>
            <p:spPr>
              <a:xfrm>
                <a:off x="798" y="3101"/>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2" name="Shape 472"/>
              <p:cNvSpPr/>
              <p:nvPr/>
            </p:nvSpPr>
            <p:spPr>
              <a:xfrm>
                <a:off x="4284" y="780"/>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3" name="Shape 473"/>
              <p:cNvSpPr/>
              <p:nvPr/>
            </p:nvSpPr>
            <p:spPr>
              <a:xfrm>
                <a:off x="4334" y="860"/>
                <a:ext cx="15"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4" name="Shape 474"/>
              <p:cNvSpPr/>
              <p:nvPr/>
            </p:nvSpPr>
            <p:spPr>
              <a:xfrm>
                <a:off x="4781" y="864"/>
                <a:ext cx="167"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5" name="Shape 475"/>
              <p:cNvSpPr/>
              <p:nvPr/>
            </p:nvSpPr>
            <p:spPr>
              <a:xfrm>
                <a:off x="4781" y="957"/>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6" name="Shape 476"/>
              <p:cNvSpPr/>
              <p:nvPr/>
            </p:nvSpPr>
            <p:spPr>
              <a:xfrm>
                <a:off x="4781" y="989"/>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7" name="Shape 477"/>
              <p:cNvSpPr/>
              <p:nvPr/>
            </p:nvSpPr>
            <p:spPr>
              <a:xfrm>
                <a:off x="4781" y="1022"/>
                <a:ext cx="168"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8" name="Shape 478"/>
              <p:cNvSpPr/>
              <p:nvPr/>
            </p:nvSpPr>
            <p:spPr>
              <a:xfrm>
                <a:off x="5152" y="1551"/>
                <a:ext cx="235"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79" name="Shape 479"/>
              <p:cNvSpPr/>
              <p:nvPr/>
            </p:nvSpPr>
            <p:spPr>
              <a:xfrm>
                <a:off x="3502" y="872"/>
                <a:ext cx="235"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0" name="Shape 480"/>
              <p:cNvSpPr/>
              <p:nvPr/>
            </p:nvSpPr>
            <p:spPr>
              <a:xfrm>
                <a:off x="2776" y="1394"/>
                <a:ext cx="173" cy="164"/>
              </a:xfrm>
              <a:custGeom>
                <a:avLst/>
                <a:gdLst/>
                <a:ahLst/>
                <a:cxnLst/>
                <a:rect l="0" t="0" r="0" b="0"/>
                <a:pathLst>
                  <a:path w="174" h="165" extrusionOk="0">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1" name="Shape 481"/>
              <p:cNvSpPr/>
              <p:nvPr/>
            </p:nvSpPr>
            <p:spPr>
              <a:xfrm>
                <a:off x="7220" y="316"/>
                <a:ext cx="174" cy="162"/>
              </a:xfrm>
              <a:custGeom>
                <a:avLst/>
                <a:gdLst/>
                <a:ahLst/>
                <a:cxnLst/>
                <a:rect l="0" t="0" r="0" b="0"/>
                <a:pathLst>
                  <a:path w="175" h="163" extrusionOk="0">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2" name="Shape 482"/>
              <p:cNvSpPr/>
              <p:nvPr/>
            </p:nvSpPr>
            <p:spPr>
              <a:xfrm>
                <a:off x="151" y="2954"/>
                <a:ext cx="174" cy="164"/>
              </a:xfrm>
              <a:custGeom>
                <a:avLst/>
                <a:gdLst/>
                <a:ahLst/>
                <a:cxnLst/>
                <a:rect l="0" t="0" r="0" b="0"/>
                <a:pathLst>
                  <a:path w="175" h="165" extrusionOk="0">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3" name="Shape 483"/>
              <p:cNvSpPr/>
              <p:nvPr/>
            </p:nvSpPr>
            <p:spPr>
              <a:xfrm>
                <a:off x="4981" y="1989"/>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4" name="Shape 484"/>
              <p:cNvSpPr/>
              <p:nvPr/>
            </p:nvSpPr>
            <p:spPr>
              <a:xfrm>
                <a:off x="4981" y="1965"/>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5" name="Shape 485"/>
              <p:cNvSpPr/>
              <p:nvPr/>
            </p:nvSpPr>
            <p:spPr>
              <a:xfrm>
                <a:off x="4981" y="1943"/>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6" name="Shape 486"/>
              <p:cNvSpPr/>
              <p:nvPr/>
            </p:nvSpPr>
            <p:spPr>
              <a:xfrm>
                <a:off x="4981" y="1920"/>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7" name="Shape 487"/>
              <p:cNvSpPr/>
              <p:nvPr/>
            </p:nvSpPr>
            <p:spPr>
              <a:xfrm>
                <a:off x="4895" y="1989"/>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8" name="Shape 488"/>
              <p:cNvSpPr/>
              <p:nvPr/>
            </p:nvSpPr>
            <p:spPr>
              <a:xfrm>
                <a:off x="4895" y="1965"/>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89" name="Shape 489"/>
              <p:cNvSpPr/>
              <p:nvPr/>
            </p:nvSpPr>
            <p:spPr>
              <a:xfrm>
                <a:off x="4895" y="1943"/>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0" name="Shape 490"/>
              <p:cNvSpPr/>
              <p:nvPr/>
            </p:nvSpPr>
            <p:spPr>
              <a:xfrm>
                <a:off x="4895" y="1920"/>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1" name="Shape 491"/>
              <p:cNvSpPr/>
              <p:nvPr/>
            </p:nvSpPr>
            <p:spPr>
              <a:xfrm>
                <a:off x="4874" y="1894"/>
                <a:ext cx="185" cy="139"/>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2" name="Shape 492"/>
              <p:cNvSpPr/>
              <p:nvPr/>
            </p:nvSpPr>
            <p:spPr>
              <a:xfrm>
                <a:off x="4522" y="2365"/>
                <a:ext cx="56"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3" name="Shape 493"/>
              <p:cNvSpPr/>
              <p:nvPr/>
            </p:nvSpPr>
            <p:spPr>
              <a:xfrm>
                <a:off x="4515" y="2340"/>
                <a:ext cx="7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4" name="Shape 494"/>
              <p:cNvSpPr/>
              <p:nvPr/>
            </p:nvSpPr>
            <p:spPr>
              <a:xfrm>
                <a:off x="4529" y="2315"/>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5" name="Shape 495"/>
              <p:cNvSpPr/>
              <p:nvPr/>
            </p:nvSpPr>
            <p:spPr>
              <a:xfrm>
                <a:off x="4481" y="2279"/>
                <a:ext cx="172" cy="149"/>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6" name="Shape 496"/>
              <p:cNvSpPr/>
              <p:nvPr/>
            </p:nvSpPr>
            <p:spPr>
              <a:xfrm>
                <a:off x="4131" y="2582"/>
                <a:ext cx="169"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7" name="Shape 497"/>
              <p:cNvSpPr/>
              <p:nvPr/>
            </p:nvSpPr>
            <p:spPr>
              <a:xfrm>
                <a:off x="4272" y="2670"/>
                <a:ext cx="14" cy="8"/>
              </a:xfrm>
              <a:custGeom>
                <a:avLst/>
                <a:gdLst/>
                <a:ahLst/>
                <a:cxnLst/>
                <a:rect l="0" t="0" r="0" b="0"/>
                <a:pathLst>
                  <a:path w="15" h="9" extrusionOk="0">
                    <a:moveTo>
                      <a:pt x="0" y="0"/>
                    </a:moveTo>
                    <a:lnTo>
                      <a:pt x="0" y="9"/>
                    </a:lnTo>
                    <a:lnTo>
                      <a:pt x="0" y="9"/>
                    </a:lnTo>
                    <a:lnTo>
                      <a:pt x="15" y="9"/>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498" name="Shape 498"/>
            <p:cNvSpPr/>
            <p:nvPr/>
          </p:nvSpPr>
          <p:spPr>
            <a:xfrm>
              <a:off x="4254" y="2670"/>
              <a:ext cx="13"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499" name="Shape 499"/>
            <p:cNvSpPr/>
            <p:nvPr/>
          </p:nvSpPr>
          <p:spPr>
            <a:xfrm>
              <a:off x="4229" y="2670"/>
              <a:ext cx="19" cy="8"/>
            </a:xfrm>
            <a:custGeom>
              <a:avLst/>
              <a:gdLst/>
              <a:ahLst/>
              <a:cxnLst/>
              <a:rect l="0" t="0" r="0" b="0"/>
              <a:pathLst>
                <a:path w="20" h="9" extrusionOk="0">
                  <a:moveTo>
                    <a:pt x="0" y="9"/>
                  </a:moveTo>
                  <a:lnTo>
                    <a:pt x="0" y="9"/>
                  </a:lnTo>
                  <a:lnTo>
                    <a:pt x="20" y="9"/>
                  </a:lnTo>
                  <a:lnTo>
                    <a:pt x="20"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0" name="Shape 500"/>
            <p:cNvSpPr/>
            <p:nvPr/>
          </p:nvSpPr>
          <p:spPr>
            <a:xfrm>
              <a:off x="4163" y="267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1" name="Shape 501"/>
            <p:cNvSpPr/>
            <p:nvPr/>
          </p:nvSpPr>
          <p:spPr>
            <a:xfrm>
              <a:off x="4163" y="268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2" name="Shape 502"/>
            <p:cNvSpPr/>
            <p:nvPr/>
          </p:nvSpPr>
          <p:spPr>
            <a:xfrm>
              <a:off x="3175" y="2593"/>
              <a:ext cx="179" cy="174"/>
            </a:xfrm>
            <a:custGeom>
              <a:avLst/>
              <a:gdLst/>
              <a:ahLst/>
              <a:cxnLst/>
              <a:rect l="0" t="0" r="0" b="0"/>
              <a:pathLst>
                <a:path w="180" h="175" extrusionOk="0">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3" name="Shape 503"/>
            <p:cNvSpPr/>
            <p:nvPr/>
          </p:nvSpPr>
          <p:spPr>
            <a:xfrm>
              <a:off x="2679" y="2048"/>
              <a:ext cx="153" cy="153"/>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4" name="Shape 504"/>
            <p:cNvSpPr/>
            <p:nvPr/>
          </p:nvSpPr>
          <p:spPr>
            <a:xfrm>
              <a:off x="2115" y="2361"/>
              <a:ext cx="172"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5" name="Shape 505"/>
            <p:cNvSpPr/>
            <p:nvPr/>
          </p:nvSpPr>
          <p:spPr>
            <a:xfrm>
              <a:off x="7608" y="1848"/>
              <a:ext cx="171" cy="172"/>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6" name="Shape 506"/>
            <p:cNvSpPr/>
            <p:nvPr/>
          </p:nvSpPr>
          <p:spPr>
            <a:xfrm>
              <a:off x="2406" y="2280"/>
              <a:ext cx="166"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7" name="Shape 507"/>
            <p:cNvSpPr/>
            <p:nvPr/>
          </p:nvSpPr>
          <p:spPr>
            <a:xfrm>
              <a:off x="6059" y="341"/>
              <a:ext cx="166"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8" name="Shape 508"/>
            <p:cNvSpPr/>
            <p:nvPr/>
          </p:nvSpPr>
          <p:spPr>
            <a:xfrm>
              <a:off x="5202"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09" name="Shape 509"/>
            <p:cNvSpPr/>
            <p:nvPr/>
          </p:nvSpPr>
          <p:spPr>
            <a:xfrm>
              <a:off x="5245" y="2762"/>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0" name="Shape 510"/>
            <p:cNvSpPr/>
            <p:nvPr/>
          </p:nvSpPr>
          <p:spPr>
            <a:xfrm>
              <a:off x="5140" y="2638"/>
              <a:ext cx="160" cy="114"/>
            </a:xfrm>
            <a:custGeom>
              <a:avLst/>
              <a:gdLst/>
              <a:ahLst/>
              <a:cxnLst/>
              <a:rect l="0" t="0" r="0" b="0"/>
              <a:pathLst>
                <a:path w="161" h="115" extrusionOk="0">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1" name="Shape 511"/>
            <p:cNvSpPr/>
            <p:nvPr/>
          </p:nvSpPr>
          <p:spPr>
            <a:xfrm>
              <a:off x="5200" y="2702"/>
              <a:ext cx="65" cy="8"/>
            </a:xfrm>
            <a:custGeom>
              <a:avLst/>
              <a:gdLst/>
              <a:ahLst/>
              <a:cxnLst/>
              <a:rect l="0" t="0" r="0" b="0"/>
              <a:pathLst>
                <a:path w="66" h="9" extrusionOk="0">
                  <a:moveTo>
                    <a:pt x="2" y="9"/>
                  </a:moveTo>
                  <a:lnTo>
                    <a:pt x="64"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2" name="Shape 512"/>
            <p:cNvSpPr/>
            <p:nvPr/>
          </p:nvSpPr>
          <p:spPr>
            <a:xfrm>
              <a:off x="5193" y="2677"/>
              <a:ext cx="78" cy="6"/>
            </a:xfrm>
            <a:custGeom>
              <a:avLst/>
              <a:gdLst/>
              <a:ahLst/>
              <a:cxnLst/>
              <a:rect l="0" t="0" r="0" b="0"/>
              <a:pathLst>
                <a:path w="79" h="7" extrusionOk="0">
                  <a:moveTo>
                    <a:pt x="2" y="7"/>
                  </a:moveTo>
                  <a:lnTo>
                    <a:pt x="78" y="7"/>
                  </a:lnTo>
                  <a:lnTo>
                    <a:pt x="79" y="0"/>
                  </a:lnTo>
                  <a:lnTo>
                    <a:pt x="0" y="0"/>
                  </a:lnTo>
                  <a:lnTo>
                    <a:pt x="2"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3" name="Shape 513"/>
            <p:cNvSpPr/>
            <p:nvPr/>
          </p:nvSpPr>
          <p:spPr>
            <a:xfrm>
              <a:off x="-426" y="780"/>
              <a:ext cx="225" cy="104"/>
            </a:xfrm>
            <a:custGeom>
              <a:avLst/>
              <a:gdLst/>
              <a:ahLst/>
              <a:cxnLst/>
              <a:rect l="0" t="0" r="0" b="0"/>
              <a:pathLst>
                <a:path w="226" h="105" extrusionOk="0">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4" name="Shape 514"/>
            <p:cNvSpPr/>
            <p:nvPr/>
          </p:nvSpPr>
          <p:spPr>
            <a:xfrm>
              <a:off x="-383" y="848"/>
              <a:ext cx="137" cy="74"/>
            </a:xfrm>
            <a:custGeom>
              <a:avLst/>
              <a:gdLst/>
              <a:ahLst/>
              <a:cxnLst/>
              <a:rect l="0" t="0" r="0" b="0"/>
              <a:pathLst>
                <a:path w="138" h="75" extrusionOk="0">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5" name="Shape 515"/>
            <p:cNvSpPr/>
            <p:nvPr/>
          </p:nvSpPr>
          <p:spPr>
            <a:xfrm>
              <a:off x="6388" y="2603"/>
              <a:ext cx="173" cy="174"/>
            </a:xfrm>
            <a:custGeom>
              <a:avLst/>
              <a:gdLst/>
              <a:ahLst/>
              <a:cxnLst/>
              <a:rect l="0" t="0" r="0" b="0"/>
              <a:pathLst>
                <a:path w="174" h="175" extrusionOk="0">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6" name="Shape 516"/>
            <p:cNvSpPr/>
            <p:nvPr/>
          </p:nvSpPr>
          <p:spPr>
            <a:xfrm>
              <a:off x="6420" y="2652"/>
              <a:ext cx="109" cy="101"/>
            </a:xfrm>
            <a:custGeom>
              <a:avLst/>
              <a:gdLst/>
              <a:ahLst/>
              <a:cxnLst/>
              <a:rect l="0" t="0" r="0" b="0"/>
              <a:pathLst>
                <a:path w="110" h="102" extrusionOk="0">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7" name="Shape 517"/>
            <p:cNvSpPr/>
            <p:nvPr/>
          </p:nvSpPr>
          <p:spPr>
            <a:xfrm>
              <a:off x="6100" y="1189"/>
              <a:ext cx="151" cy="172"/>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8" name="Shape 518"/>
            <p:cNvSpPr/>
            <p:nvPr/>
          </p:nvSpPr>
          <p:spPr>
            <a:xfrm>
              <a:off x="5740" y="1506"/>
              <a:ext cx="192" cy="169"/>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19" name="Shape 519"/>
            <p:cNvSpPr/>
            <p:nvPr/>
          </p:nvSpPr>
          <p:spPr>
            <a:xfrm>
              <a:off x="5831" y="162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0" name="Shape 520"/>
            <p:cNvSpPr/>
            <p:nvPr/>
          </p:nvSpPr>
          <p:spPr>
            <a:xfrm>
              <a:off x="3913" y="436"/>
              <a:ext cx="192" cy="167"/>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1" name="Shape 521"/>
            <p:cNvSpPr/>
            <p:nvPr/>
          </p:nvSpPr>
          <p:spPr>
            <a:xfrm>
              <a:off x="4004" y="555"/>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2" name="Shape 522"/>
            <p:cNvSpPr/>
            <p:nvPr/>
          </p:nvSpPr>
          <p:spPr>
            <a:xfrm>
              <a:off x="6018" y="226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3" name="Shape 523"/>
            <p:cNvSpPr/>
            <p:nvPr/>
          </p:nvSpPr>
          <p:spPr>
            <a:xfrm>
              <a:off x="6018" y="232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4" name="Shape 524"/>
            <p:cNvSpPr/>
            <p:nvPr/>
          </p:nvSpPr>
          <p:spPr>
            <a:xfrm>
              <a:off x="6018" y="2370"/>
              <a:ext cx="146" cy="43"/>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5" name="Shape 525"/>
            <p:cNvSpPr/>
            <p:nvPr/>
          </p:nvSpPr>
          <p:spPr>
            <a:xfrm>
              <a:off x="5347" y="517"/>
              <a:ext cx="156" cy="153"/>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6" name="Shape 526"/>
            <p:cNvSpPr/>
            <p:nvPr/>
          </p:nvSpPr>
          <p:spPr>
            <a:xfrm>
              <a:off x="5836" y="1993"/>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7" name="Shape 527"/>
            <p:cNvSpPr/>
            <p:nvPr/>
          </p:nvSpPr>
          <p:spPr>
            <a:xfrm>
              <a:off x="6038" y="1881"/>
              <a:ext cx="111" cy="162"/>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8" name="Shape 528"/>
            <p:cNvSpPr/>
            <p:nvPr/>
          </p:nvSpPr>
          <p:spPr>
            <a:xfrm>
              <a:off x="6243" y="1993"/>
              <a:ext cx="110" cy="162"/>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29" name="Shape 529"/>
            <p:cNvSpPr/>
            <p:nvPr/>
          </p:nvSpPr>
          <p:spPr>
            <a:xfrm>
              <a:off x="1210" y="494"/>
              <a:ext cx="155" cy="95"/>
            </a:xfrm>
            <a:custGeom>
              <a:avLst/>
              <a:gdLst/>
              <a:ahLst/>
              <a:cxnLst/>
              <a:rect l="0" t="0" r="0" b="0"/>
              <a:pathLst>
                <a:path w="156" h="96" extrusionOk="0">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0" name="Shape 530"/>
            <p:cNvSpPr/>
            <p:nvPr/>
          </p:nvSpPr>
          <p:spPr>
            <a:xfrm>
              <a:off x="1230" y="513"/>
              <a:ext cx="150" cy="89"/>
            </a:xfrm>
            <a:custGeom>
              <a:avLst/>
              <a:gdLst/>
              <a:ahLst/>
              <a:cxnLst/>
              <a:rect l="0" t="0" r="0" b="0"/>
              <a:pathLst>
                <a:path w="151" h="90" extrusionOk="0">
                  <a:moveTo>
                    <a:pt x="151" y="90"/>
                  </a:moveTo>
                  <a:lnTo>
                    <a:pt x="0" y="90"/>
                  </a:lnTo>
                  <a:lnTo>
                    <a:pt x="0" y="82"/>
                  </a:lnTo>
                  <a:lnTo>
                    <a:pt x="142" y="82"/>
                  </a:lnTo>
                  <a:lnTo>
                    <a:pt x="142" y="0"/>
                  </a:lnTo>
                  <a:lnTo>
                    <a:pt x="151" y="0"/>
                  </a:lnTo>
                  <a:lnTo>
                    <a:pt x="151" y="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1" name="Shape 531"/>
            <p:cNvSpPr/>
            <p:nvPr/>
          </p:nvSpPr>
          <p:spPr>
            <a:xfrm>
              <a:off x="1243" y="526"/>
              <a:ext cx="150" cy="91"/>
            </a:xfrm>
            <a:custGeom>
              <a:avLst/>
              <a:gdLst/>
              <a:ahLst/>
              <a:cxnLst/>
              <a:rect l="0" t="0" r="0" b="0"/>
              <a:pathLst>
                <a:path w="151" h="92" extrusionOk="0">
                  <a:moveTo>
                    <a:pt x="151" y="92"/>
                  </a:moveTo>
                  <a:lnTo>
                    <a:pt x="0" y="92"/>
                  </a:lnTo>
                  <a:lnTo>
                    <a:pt x="0" y="84"/>
                  </a:lnTo>
                  <a:lnTo>
                    <a:pt x="143" y="84"/>
                  </a:lnTo>
                  <a:lnTo>
                    <a:pt x="143" y="0"/>
                  </a:lnTo>
                  <a:lnTo>
                    <a:pt x="151" y="0"/>
                  </a:lnTo>
                  <a:lnTo>
                    <a:pt x="151" y="9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2" name="Shape 532"/>
            <p:cNvSpPr/>
            <p:nvPr/>
          </p:nvSpPr>
          <p:spPr>
            <a:xfrm>
              <a:off x="1277" y="515"/>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3" name="Shape 533"/>
            <p:cNvSpPr/>
            <p:nvPr/>
          </p:nvSpPr>
          <p:spPr>
            <a:xfrm>
              <a:off x="780" y="1005"/>
              <a:ext cx="167" cy="167"/>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4" name="Shape 534"/>
            <p:cNvSpPr/>
            <p:nvPr/>
          </p:nvSpPr>
          <p:spPr>
            <a:xfrm>
              <a:off x="1269" y="2062"/>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5" name="Shape 535"/>
            <p:cNvSpPr/>
            <p:nvPr/>
          </p:nvSpPr>
          <p:spPr>
            <a:xfrm>
              <a:off x="159" y="2486"/>
              <a:ext cx="169" cy="169"/>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6" name="Shape 536"/>
            <p:cNvSpPr/>
            <p:nvPr/>
          </p:nvSpPr>
          <p:spPr>
            <a:xfrm>
              <a:off x="226" y="430"/>
              <a:ext cx="146" cy="46"/>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7" name="Shape 537"/>
            <p:cNvSpPr/>
            <p:nvPr/>
          </p:nvSpPr>
          <p:spPr>
            <a:xfrm>
              <a:off x="226" y="488"/>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8" name="Shape 538"/>
            <p:cNvSpPr/>
            <p:nvPr/>
          </p:nvSpPr>
          <p:spPr>
            <a:xfrm>
              <a:off x="226" y="534"/>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39" name="Shape 539"/>
            <p:cNvSpPr/>
            <p:nvPr/>
          </p:nvSpPr>
          <p:spPr>
            <a:xfrm>
              <a:off x="507" y="1314"/>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0" name="Shape 540"/>
            <p:cNvSpPr/>
            <p:nvPr/>
          </p:nvSpPr>
          <p:spPr>
            <a:xfrm>
              <a:off x="507" y="1371"/>
              <a:ext cx="145"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1" name="Shape 541"/>
            <p:cNvSpPr/>
            <p:nvPr/>
          </p:nvSpPr>
          <p:spPr>
            <a:xfrm>
              <a:off x="507" y="1418"/>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2" name="Shape 542"/>
            <p:cNvSpPr/>
            <p:nvPr/>
          </p:nvSpPr>
          <p:spPr>
            <a:xfrm>
              <a:off x="551" y="1778"/>
              <a:ext cx="162" cy="162"/>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3" name="Shape 543"/>
            <p:cNvSpPr/>
            <p:nvPr/>
          </p:nvSpPr>
          <p:spPr>
            <a:xfrm>
              <a:off x="-70" y="1571"/>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4" name="Shape 544"/>
            <p:cNvSpPr/>
            <p:nvPr/>
          </p:nvSpPr>
          <p:spPr>
            <a:xfrm>
              <a:off x="250" y="2650"/>
              <a:ext cx="316" cy="263"/>
            </a:xfrm>
            <a:custGeom>
              <a:avLst/>
              <a:gdLst/>
              <a:ahLst/>
              <a:cxnLst/>
              <a:rect l="0" t="0" r="0" b="0"/>
              <a:pathLst>
                <a:path w="317" h="264" extrusionOk="0">
                  <a:moveTo>
                    <a:pt x="312" y="264"/>
                  </a:moveTo>
                  <a:lnTo>
                    <a:pt x="0" y="7"/>
                  </a:lnTo>
                  <a:lnTo>
                    <a:pt x="5" y="0"/>
                  </a:lnTo>
                  <a:lnTo>
                    <a:pt x="317" y="257"/>
                  </a:lnTo>
                  <a:lnTo>
                    <a:pt x="312" y="26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5" name="Shape 545"/>
            <p:cNvSpPr/>
            <p:nvPr/>
          </p:nvSpPr>
          <p:spPr>
            <a:xfrm>
              <a:off x="1418" y="1610"/>
              <a:ext cx="235"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6" name="Shape 546"/>
            <p:cNvSpPr/>
            <p:nvPr/>
          </p:nvSpPr>
          <p:spPr>
            <a:xfrm>
              <a:off x="1664" y="676"/>
              <a:ext cx="235"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7" name="Shape 547"/>
            <p:cNvSpPr/>
            <p:nvPr/>
          </p:nvSpPr>
          <p:spPr>
            <a:xfrm>
              <a:off x="117" y="1676"/>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8" name="Shape 548"/>
            <p:cNvSpPr/>
            <p:nvPr/>
          </p:nvSpPr>
          <p:spPr>
            <a:xfrm>
              <a:off x="-274" y="1694"/>
              <a:ext cx="112" cy="162"/>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49" name="Shape 549"/>
            <p:cNvSpPr/>
            <p:nvPr/>
          </p:nvSpPr>
          <p:spPr>
            <a:xfrm>
              <a:off x="565" y="1863"/>
              <a:ext cx="372" cy="1051"/>
            </a:xfrm>
            <a:custGeom>
              <a:avLst/>
              <a:gdLst/>
              <a:ahLst/>
              <a:cxnLst/>
              <a:rect l="0" t="0" r="0" b="0"/>
              <a:pathLst>
                <a:path w="373" h="1052" extrusionOk="0">
                  <a:moveTo>
                    <a:pt x="8" y="1052"/>
                  </a:moveTo>
                  <a:lnTo>
                    <a:pt x="0" y="1048"/>
                  </a:lnTo>
                  <a:lnTo>
                    <a:pt x="364" y="0"/>
                  </a:lnTo>
                  <a:lnTo>
                    <a:pt x="373" y="3"/>
                  </a:lnTo>
                  <a:lnTo>
                    <a:pt x="8" y="10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0" name="Shape 550"/>
            <p:cNvSpPr/>
            <p:nvPr/>
          </p:nvSpPr>
          <p:spPr>
            <a:xfrm>
              <a:off x="3379" y="1318"/>
              <a:ext cx="910" cy="898"/>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1" name="Shape 551"/>
            <p:cNvSpPr/>
            <p:nvPr/>
          </p:nvSpPr>
          <p:spPr>
            <a:xfrm>
              <a:off x="6886" y="2042"/>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2" name="Shape 552"/>
            <p:cNvSpPr/>
            <p:nvPr/>
          </p:nvSpPr>
          <p:spPr>
            <a:xfrm>
              <a:off x="6886" y="2101"/>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3" name="Shape 553"/>
            <p:cNvSpPr/>
            <p:nvPr/>
          </p:nvSpPr>
          <p:spPr>
            <a:xfrm>
              <a:off x="6886" y="2145"/>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4" name="Shape 554"/>
            <p:cNvSpPr/>
            <p:nvPr/>
          </p:nvSpPr>
          <p:spPr>
            <a:xfrm>
              <a:off x="6970" y="2506"/>
              <a:ext cx="113" cy="162"/>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5" name="Shape 555"/>
            <p:cNvSpPr/>
            <p:nvPr/>
          </p:nvSpPr>
          <p:spPr>
            <a:xfrm>
              <a:off x="6856" y="1351"/>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6" name="Shape 556"/>
            <p:cNvSpPr/>
            <p:nvPr/>
          </p:nvSpPr>
          <p:spPr>
            <a:xfrm>
              <a:off x="3665" y="2488"/>
              <a:ext cx="167" cy="169"/>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7" name="Shape 557"/>
            <p:cNvSpPr/>
            <p:nvPr/>
          </p:nvSpPr>
          <p:spPr>
            <a:xfrm>
              <a:off x="6370" y="957"/>
              <a:ext cx="146" cy="45"/>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8" name="Shape 558"/>
            <p:cNvSpPr/>
            <p:nvPr/>
          </p:nvSpPr>
          <p:spPr>
            <a:xfrm>
              <a:off x="6370" y="1017"/>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59" name="Shape 559"/>
            <p:cNvSpPr/>
            <p:nvPr/>
          </p:nvSpPr>
          <p:spPr>
            <a:xfrm>
              <a:off x="6370" y="1061"/>
              <a:ext cx="146" cy="45"/>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0" name="Shape 560"/>
            <p:cNvSpPr/>
            <p:nvPr/>
          </p:nvSpPr>
          <p:spPr>
            <a:xfrm>
              <a:off x="7573" y="2854"/>
              <a:ext cx="169" cy="167"/>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1" name="Shape 561"/>
            <p:cNvSpPr/>
            <p:nvPr/>
          </p:nvSpPr>
          <p:spPr>
            <a:xfrm>
              <a:off x="7569" y="1469"/>
              <a:ext cx="113" cy="162"/>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2" name="Shape 562"/>
            <p:cNvSpPr/>
            <p:nvPr/>
          </p:nvSpPr>
          <p:spPr>
            <a:xfrm>
              <a:off x="7126" y="2737"/>
              <a:ext cx="166" cy="167"/>
            </a:xfrm>
            <a:custGeom>
              <a:avLst/>
              <a:gdLst/>
              <a:ahLst/>
              <a:cxnLst/>
              <a:rect l="0" t="0" r="0" b="0"/>
              <a:pathLst>
                <a:path w="167" h="168" extrusionOk="0">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3" name="Shape 563"/>
            <p:cNvSpPr/>
            <p:nvPr/>
          </p:nvSpPr>
          <p:spPr>
            <a:xfrm>
              <a:off x="7366" y="780"/>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4" name="Shape 564"/>
            <p:cNvSpPr/>
            <p:nvPr/>
          </p:nvSpPr>
          <p:spPr>
            <a:xfrm>
              <a:off x="7366" y="87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5" name="Shape 565"/>
            <p:cNvSpPr/>
            <p:nvPr/>
          </p:nvSpPr>
          <p:spPr>
            <a:xfrm>
              <a:off x="7366" y="906"/>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6" name="Shape 566"/>
            <p:cNvSpPr/>
            <p:nvPr/>
          </p:nvSpPr>
          <p:spPr>
            <a:xfrm>
              <a:off x="7366" y="939"/>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7" name="Shape 567"/>
            <p:cNvSpPr/>
            <p:nvPr/>
          </p:nvSpPr>
          <p:spPr>
            <a:xfrm>
              <a:off x="3454" y="1394"/>
              <a:ext cx="758" cy="755"/>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8" name="Shape 568"/>
            <p:cNvSpPr/>
            <p:nvPr/>
          </p:nvSpPr>
          <p:spPr>
            <a:xfrm>
              <a:off x="3550" y="1531"/>
              <a:ext cx="567" cy="502"/>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69" name="Shape 569"/>
            <p:cNvSpPr/>
            <p:nvPr/>
          </p:nvSpPr>
          <p:spPr>
            <a:xfrm>
              <a:off x="885" y="1832"/>
              <a:ext cx="123" cy="95"/>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0" name="Shape 570"/>
            <p:cNvSpPr/>
            <p:nvPr/>
          </p:nvSpPr>
          <p:spPr>
            <a:xfrm>
              <a:off x="868" y="1793"/>
              <a:ext cx="52"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1" name="Shape 571"/>
            <p:cNvSpPr/>
            <p:nvPr/>
          </p:nvSpPr>
          <p:spPr>
            <a:xfrm>
              <a:off x="836" y="1818"/>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2" name="Shape 572"/>
            <p:cNvSpPr/>
            <p:nvPr/>
          </p:nvSpPr>
          <p:spPr>
            <a:xfrm>
              <a:off x="878" y="1761"/>
              <a:ext cx="163" cy="159"/>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3" name="Shape 573"/>
            <p:cNvSpPr/>
            <p:nvPr/>
          </p:nvSpPr>
          <p:spPr>
            <a:xfrm>
              <a:off x="1331" y="780"/>
              <a:ext cx="340" cy="75"/>
            </a:xfrm>
            <a:custGeom>
              <a:avLst/>
              <a:gdLst/>
              <a:ahLst/>
              <a:cxnLst/>
              <a:rect l="0" t="0" r="0" b="0"/>
              <a:pathLst>
                <a:path w="341" h="76" extrusionOk="0">
                  <a:moveTo>
                    <a:pt x="0" y="76"/>
                  </a:moveTo>
                  <a:lnTo>
                    <a:pt x="0" y="68"/>
                  </a:lnTo>
                  <a:lnTo>
                    <a:pt x="339" y="0"/>
                  </a:lnTo>
                  <a:lnTo>
                    <a:pt x="341" y="9"/>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4" name="Shape 574"/>
            <p:cNvSpPr/>
            <p:nvPr/>
          </p:nvSpPr>
          <p:spPr>
            <a:xfrm>
              <a:off x="1281" y="847"/>
              <a:ext cx="131" cy="81"/>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5" name="Shape 575"/>
            <p:cNvSpPr/>
            <p:nvPr/>
          </p:nvSpPr>
          <p:spPr>
            <a:xfrm>
              <a:off x="1272" y="790"/>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6" name="Shape 576"/>
            <p:cNvSpPr/>
            <p:nvPr/>
          </p:nvSpPr>
          <p:spPr>
            <a:xfrm>
              <a:off x="1240" y="802"/>
              <a:ext cx="41" cy="121"/>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7" name="Shape 577"/>
            <p:cNvSpPr/>
            <p:nvPr/>
          </p:nvSpPr>
          <p:spPr>
            <a:xfrm>
              <a:off x="1300" y="761"/>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8" name="Shape 578"/>
            <p:cNvSpPr/>
            <p:nvPr/>
          </p:nvSpPr>
          <p:spPr>
            <a:xfrm>
              <a:off x="576" y="2902"/>
              <a:ext cx="229" cy="282"/>
            </a:xfrm>
            <a:custGeom>
              <a:avLst/>
              <a:gdLst/>
              <a:ahLst/>
              <a:cxnLst/>
              <a:rect l="0" t="0" r="0" b="0"/>
              <a:pathLst>
                <a:path w="230" h="283" extrusionOk="0">
                  <a:moveTo>
                    <a:pt x="223" y="283"/>
                  </a:moveTo>
                  <a:lnTo>
                    <a:pt x="0" y="5"/>
                  </a:lnTo>
                  <a:lnTo>
                    <a:pt x="6" y="0"/>
                  </a:lnTo>
                  <a:lnTo>
                    <a:pt x="230" y="278"/>
                  </a:lnTo>
                  <a:lnTo>
                    <a:pt x="223" y="28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79" name="Shape 579"/>
            <p:cNvSpPr/>
            <p:nvPr/>
          </p:nvSpPr>
          <p:spPr>
            <a:xfrm>
              <a:off x="318" y="2905"/>
              <a:ext cx="254" cy="167"/>
            </a:xfrm>
            <a:custGeom>
              <a:avLst/>
              <a:gdLst/>
              <a:ahLst/>
              <a:cxnLst/>
              <a:rect l="0" t="0" r="0" b="0"/>
              <a:pathLst>
                <a:path w="255" h="168" extrusionOk="0">
                  <a:moveTo>
                    <a:pt x="5" y="168"/>
                  </a:moveTo>
                  <a:lnTo>
                    <a:pt x="0" y="161"/>
                  </a:lnTo>
                  <a:lnTo>
                    <a:pt x="250" y="0"/>
                  </a:lnTo>
                  <a:lnTo>
                    <a:pt x="255" y="6"/>
                  </a:lnTo>
                  <a:lnTo>
                    <a:pt x="5"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0" name="Shape 580"/>
            <p:cNvSpPr/>
            <p:nvPr/>
          </p:nvSpPr>
          <p:spPr>
            <a:xfrm>
              <a:off x="503" y="2879"/>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1" name="Shape 581"/>
            <p:cNvSpPr/>
            <p:nvPr/>
          </p:nvSpPr>
          <p:spPr>
            <a:xfrm>
              <a:off x="532" y="2844"/>
              <a:ext cx="99"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2" name="Shape 582"/>
            <p:cNvSpPr/>
            <p:nvPr/>
          </p:nvSpPr>
          <p:spPr>
            <a:xfrm>
              <a:off x="484" y="2820"/>
              <a:ext cx="102" cy="71"/>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3" name="Shape 583"/>
            <p:cNvSpPr/>
            <p:nvPr/>
          </p:nvSpPr>
          <p:spPr>
            <a:xfrm>
              <a:off x="540" y="2832"/>
              <a:ext cx="129" cy="175"/>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4" name="Shape 584"/>
            <p:cNvSpPr/>
            <p:nvPr/>
          </p:nvSpPr>
          <p:spPr>
            <a:xfrm>
              <a:off x="7772" y="1929"/>
              <a:ext cx="298" cy="238"/>
            </a:xfrm>
            <a:custGeom>
              <a:avLst/>
              <a:gdLst/>
              <a:ahLst/>
              <a:cxnLst/>
              <a:rect l="0" t="0" r="0" b="0"/>
              <a:pathLst>
                <a:path w="299" h="239" extrusionOk="0">
                  <a:moveTo>
                    <a:pt x="294" y="239"/>
                  </a:moveTo>
                  <a:lnTo>
                    <a:pt x="0" y="7"/>
                  </a:lnTo>
                  <a:lnTo>
                    <a:pt x="5" y="0"/>
                  </a:lnTo>
                  <a:lnTo>
                    <a:pt x="299" y="234"/>
                  </a:lnTo>
                  <a:lnTo>
                    <a:pt x="294" y="23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5" name="Shape 585"/>
            <p:cNvSpPr/>
            <p:nvPr/>
          </p:nvSpPr>
          <p:spPr>
            <a:xfrm>
              <a:off x="8005" y="2144"/>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6" name="Shape 586"/>
            <p:cNvSpPr/>
            <p:nvPr/>
          </p:nvSpPr>
          <p:spPr>
            <a:xfrm>
              <a:off x="7987" y="2104"/>
              <a:ext cx="55" cy="86"/>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7" name="Shape 587"/>
            <p:cNvSpPr/>
            <p:nvPr/>
          </p:nvSpPr>
          <p:spPr>
            <a:xfrm>
              <a:off x="7956" y="2129"/>
              <a:ext cx="52"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8" name="Shape 588"/>
            <p:cNvSpPr/>
            <p:nvPr/>
          </p:nvSpPr>
          <p:spPr>
            <a:xfrm>
              <a:off x="7998" y="2070"/>
              <a:ext cx="156"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89" name="Shape 589"/>
            <p:cNvSpPr/>
            <p:nvPr/>
          </p:nvSpPr>
          <p:spPr>
            <a:xfrm>
              <a:off x="3875" y="596"/>
              <a:ext cx="132" cy="730"/>
            </a:xfrm>
            <a:custGeom>
              <a:avLst/>
              <a:gdLst/>
              <a:ahLst/>
              <a:cxnLst/>
              <a:rect l="0" t="0" r="0" b="0"/>
              <a:pathLst>
                <a:path w="133" h="731" extrusionOk="0">
                  <a:moveTo>
                    <a:pt x="9" y="731"/>
                  </a:moveTo>
                  <a:lnTo>
                    <a:pt x="0" y="731"/>
                  </a:lnTo>
                  <a:lnTo>
                    <a:pt x="126" y="0"/>
                  </a:lnTo>
                  <a:lnTo>
                    <a:pt x="133" y="1"/>
                  </a:lnTo>
                  <a:lnTo>
                    <a:pt x="9" y="73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0" name="Shape 590"/>
            <p:cNvSpPr/>
            <p:nvPr/>
          </p:nvSpPr>
          <p:spPr>
            <a:xfrm>
              <a:off x="3620" y="1002"/>
              <a:ext cx="115" cy="339"/>
            </a:xfrm>
            <a:custGeom>
              <a:avLst/>
              <a:gdLst/>
              <a:ahLst/>
              <a:cxnLst/>
              <a:rect l="0" t="0" r="0" b="0"/>
              <a:pathLst>
                <a:path w="116" h="340" extrusionOk="0">
                  <a:moveTo>
                    <a:pt x="108" y="340"/>
                  </a:moveTo>
                  <a:lnTo>
                    <a:pt x="0" y="4"/>
                  </a:lnTo>
                  <a:lnTo>
                    <a:pt x="9" y="0"/>
                  </a:lnTo>
                  <a:lnTo>
                    <a:pt x="116" y="336"/>
                  </a:lnTo>
                  <a:lnTo>
                    <a:pt x="108" y="3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1" name="Shape 591"/>
            <p:cNvSpPr/>
            <p:nvPr/>
          </p:nvSpPr>
          <p:spPr>
            <a:xfrm>
              <a:off x="3740" y="2277"/>
              <a:ext cx="24" cy="214"/>
            </a:xfrm>
            <a:custGeom>
              <a:avLst/>
              <a:gdLst/>
              <a:ahLst/>
              <a:cxnLst/>
              <a:rect l="0" t="0" r="0" b="0"/>
              <a:pathLst>
                <a:path w="25" h="215" extrusionOk="0">
                  <a:moveTo>
                    <a:pt x="9" y="215"/>
                  </a:moveTo>
                  <a:lnTo>
                    <a:pt x="0" y="215"/>
                  </a:lnTo>
                  <a:lnTo>
                    <a:pt x="19" y="0"/>
                  </a:lnTo>
                  <a:lnTo>
                    <a:pt x="25" y="0"/>
                  </a:lnTo>
                  <a:lnTo>
                    <a:pt x="9" y="21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2" name="Shape 592"/>
            <p:cNvSpPr/>
            <p:nvPr/>
          </p:nvSpPr>
          <p:spPr>
            <a:xfrm>
              <a:off x="6222" y="436"/>
              <a:ext cx="439" cy="184"/>
            </a:xfrm>
            <a:custGeom>
              <a:avLst/>
              <a:gdLst/>
              <a:ahLst/>
              <a:cxnLst/>
              <a:rect l="0" t="0" r="0" b="0"/>
              <a:pathLst>
                <a:path w="440" h="185" extrusionOk="0">
                  <a:moveTo>
                    <a:pt x="437" y="185"/>
                  </a:moveTo>
                  <a:lnTo>
                    <a:pt x="0" y="7"/>
                  </a:lnTo>
                  <a:lnTo>
                    <a:pt x="4" y="0"/>
                  </a:lnTo>
                  <a:lnTo>
                    <a:pt x="440" y="178"/>
                  </a:lnTo>
                  <a:lnTo>
                    <a:pt x="437" y="18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3" name="Shape 593"/>
            <p:cNvSpPr/>
            <p:nvPr/>
          </p:nvSpPr>
          <p:spPr>
            <a:xfrm>
              <a:off x="6666" y="426"/>
              <a:ext cx="563" cy="200"/>
            </a:xfrm>
            <a:custGeom>
              <a:avLst/>
              <a:gdLst/>
              <a:ahLst/>
              <a:cxnLst/>
              <a:rect l="0" t="0" r="0" b="0"/>
              <a:pathLst>
                <a:path w="564" h="201" extrusionOk="0">
                  <a:moveTo>
                    <a:pt x="3" y="201"/>
                  </a:moveTo>
                  <a:lnTo>
                    <a:pt x="0" y="195"/>
                  </a:lnTo>
                  <a:lnTo>
                    <a:pt x="560" y="0"/>
                  </a:lnTo>
                  <a:lnTo>
                    <a:pt x="564" y="7"/>
                  </a:lnTo>
                  <a:lnTo>
                    <a:pt x="3" y="2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4" name="Shape 594"/>
            <p:cNvSpPr/>
            <p:nvPr/>
          </p:nvSpPr>
          <p:spPr>
            <a:xfrm>
              <a:off x="6591" y="588"/>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5" name="Shape 595"/>
            <p:cNvSpPr/>
            <p:nvPr/>
          </p:nvSpPr>
          <p:spPr>
            <a:xfrm>
              <a:off x="6619" y="555"/>
              <a:ext cx="99" cy="32"/>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6" name="Shape 596"/>
            <p:cNvSpPr/>
            <p:nvPr/>
          </p:nvSpPr>
          <p:spPr>
            <a:xfrm>
              <a:off x="6572" y="528"/>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7" name="Shape 597"/>
            <p:cNvSpPr/>
            <p:nvPr/>
          </p:nvSpPr>
          <p:spPr>
            <a:xfrm>
              <a:off x="6626" y="544"/>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8" name="Shape 598"/>
            <p:cNvSpPr/>
            <p:nvPr/>
          </p:nvSpPr>
          <p:spPr>
            <a:xfrm>
              <a:off x="-123" y="197"/>
              <a:ext cx="147" cy="153"/>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599" name="Shape 599"/>
            <p:cNvSpPr/>
            <p:nvPr/>
          </p:nvSpPr>
          <p:spPr>
            <a:xfrm>
              <a:off x="-73" y="275"/>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0" name="Shape 600"/>
            <p:cNvSpPr/>
            <p:nvPr/>
          </p:nvSpPr>
          <p:spPr>
            <a:xfrm>
              <a:off x="5088" y="2298"/>
              <a:ext cx="99" cy="100"/>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1" name="Shape 601"/>
            <p:cNvSpPr/>
            <p:nvPr/>
          </p:nvSpPr>
          <p:spPr>
            <a:xfrm>
              <a:off x="7266" y="2537"/>
              <a:ext cx="100" cy="100"/>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2" name="Shape 602"/>
            <p:cNvSpPr/>
            <p:nvPr/>
          </p:nvSpPr>
          <p:spPr>
            <a:xfrm>
              <a:off x="7433" y="1139"/>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3" name="Shape 603"/>
            <p:cNvSpPr/>
            <p:nvPr/>
          </p:nvSpPr>
          <p:spPr>
            <a:xfrm>
              <a:off x="2437" y="2585"/>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4" name="Shape 604"/>
            <p:cNvSpPr/>
            <p:nvPr/>
          </p:nvSpPr>
          <p:spPr>
            <a:xfrm>
              <a:off x="2495" y="1018"/>
              <a:ext cx="95" cy="95"/>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5" name="Shape 605"/>
            <p:cNvSpPr/>
            <p:nvPr/>
          </p:nvSpPr>
          <p:spPr>
            <a:xfrm>
              <a:off x="463" y="46"/>
              <a:ext cx="92" cy="91"/>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6" name="Shape 606"/>
            <p:cNvSpPr/>
            <p:nvPr/>
          </p:nvSpPr>
          <p:spPr>
            <a:xfrm>
              <a:off x="5925" y="2937"/>
              <a:ext cx="100" cy="99"/>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7" name="Shape 607"/>
            <p:cNvSpPr/>
            <p:nvPr/>
          </p:nvSpPr>
          <p:spPr>
            <a:xfrm>
              <a:off x="889" y="1810"/>
              <a:ext cx="100"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8" name="Shape 608"/>
            <p:cNvSpPr/>
            <p:nvPr/>
          </p:nvSpPr>
          <p:spPr>
            <a:xfrm>
              <a:off x="1292" y="807"/>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09" name="Shape 609"/>
            <p:cNvSpPr/>
            <p:nvPr/>
          </p:nvSpPr>
          <p:spPr>
            <a:xfrm>
              <a:off x="530" y="2869"/>
              <a:ext cx="90" cy="90"/>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0" name="Shape 610"/>
            <p:cNvSpPr/>
            <p:nvPr/>
          </p:nvSpPr>
          <p:spPr>
            <a:xfrm>
              <a:off x="8008" y="2119"/>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1" name="Shape 611"/>
            <p:cNvSpPr/>
            <p:nvPr/>
          </p:nvSpPr>
          <p:spPr>
            <a:xfrm>
              <a:off x="6616" y="578"/>
              <a:ext cx="90" cy="91"/>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2" name="Shape 612"/>
            <p:cNvSpPr/>
            <p:nvPr/>
          </p:nvSpPr>
          <p:spPr>
            <a:xfrm>
              <a:off x="4054" y="2318"/>
              <a:ext cx="161" cy="303"/>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3" name="Shape 613"/>
            <p:cNvSpPr/>
            <p:nvPr/>
          </p:nvSpPr>
          <p:spPr>
            <a:xfrm>
              <a:off x="3986" y="2180"/>
              <a:ext cx="52" cy="88"/>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4" name="Shape 614"/>
            <p:cNvSpPr/>
            <p:nvPr/>
          </p:nvSpPr>
          <p:spPr>
            <a:xfrm>
              <a:off x="4388" y="1169"/>
              <a:ext cx="1034" cy="402"/>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5" name="Shape 615"/>
            <p:cNvSpPr/>
            <p:nvPr/>
          </p:nvSpPr>
          <p:spPr>
            <a:xfrm>
              <a:off x="4256" y="1585"/>
              <a:ext cx="81" cy="37"/>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6" name="Shape 616"/>
            <p:cNvSpPr/>
            <p:nvPr/>
          </p:nvSpPr>
          <p:spPr>
            <a:xfrm>
              <a:off x="4147" y="922"/>
              <a:ext cx="216" cy="352"/>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7" name="Shape 617"/>
            <p:cNvSpPr/>
            <p:nvPr/>
          </p:nvSpPr>
          <p:spPr>
            <a:xfrm>
              <a:off x="4104" y="1318"/>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8" name="Shape 618"/>
            <p:cNvSpPr/>
            <p:nvPr/>
          </p:nvSpPr>
          <p:spPr>
            <a:xfrm>
              <a:off x="3340" y="1951"/>
              <a:ext cx="130"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19" name="Shape 619"/>
            <p:cNvSpPr/>
            <p:nvPr/>
          </p:nvSpPr>
          <p:spPr>
            <a:xfrm>
              <a:off x="2811" y="1993"/>
              <a:ext cx="474"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0" name="Shape 620"/>
            <p:cNvSpPr/>
            <p:nvPr/>
          </p:nvSpPr>
          <p:spPr>
            <a:xfrm>
              <a:off x="5377" y="1126"/>
              <a:ext cx="90"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ank You dark">
    <p:bg>
      <p:bgPr>
        <a:solidFill>
          <a:schemeClr val="dk2"/>
        </a:solidFill>
        <a:effectLst/>
      </p:bgPr>
    </p:bg>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457200" y="3634768"/>
            <a:ext cx="8221662" cy="1005500"/>
          </a:xfrm>
          <a:prstGeom prst="rect">
            <a:avLst/>
          </a:prstGeom>
          <a:noFill/>
          <a:ln>
            <a:noFill/>
          </a:ln>
        </p:spPr>
        <p:txBody>
          <a:bodyPr lIns="68436" tIns="68436" rIns="68436" bIns="68436" anchor="ctr" anchorCtr="0"/>
          <a:lstStyle>
            <a:lvl1pPr algn="ct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grpSp>
        <p:nvGrpSpPr>
          <p:cNvPr id="623" name="Shape 623"/>
          <p:cNvGrpSpPr/>
          <p:nvPr/>
        </p:nvGrpSpPr>
        <p:grpSpPr>
          <a:xfrm>
            <a:off x="-859830" y="-14284"/>
            <a:ext cx="10625523" cy="3911203"/>
            <a:chOff x="-721" y="-11"/>
            <a:chExt cx="8921" cy="3285"/>
          </a:xfrm>
        </p:grpSpPr>
        <p:sp>
          <p:nvSpPr>
            <p:cNvPr id="624" name="Shape 624"/>
            <p:cNvSpPr/>
            <p:nvPr/>
          </p:nvSpPr>
          <p:spPr>
            <a:xfrm>
              <a:off x="-721" y="-10"/>
              <a:ext cx="8911" cy="3280"/>
            </a:xfrm>
            <a:prstGeom prst="rect">
              <a:avLst/>
            </a:prstGeom>
            <a:no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nvGrpSpPr>
            <p:cNvPr id="625" name="Shape 625"/>
            <p:cNvGrpSpPr/>
            <p:nvPr/>
          </p:nvGrpSpPr>
          <p:grpSpPr>
            <a:xfrm>
              <a:off x="-719" y="-11"/>
              <a:ext cx="8810" cy="3285"/>
              <a:chOff x="-719" y="-11"/>
              <a:chExt cx="8810" cy="3285"/>
            </a:xfrm>
          </p:grpSpPr>
          <p:sp>
            <p:nvSpPr>
              <p:cNvPr id="626" name="Shape 626"/>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7" name="Shape 627"/>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8" name="Shape 628"/>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29" name="Shape 629"/>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0" name="Shape 630"/>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1" name="Shape 631"/>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2" name="Shape 632"/>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3" name="Shape 633"/>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4" name="Shape 634"/>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5" name="Shape 635"/>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6" name="Shape 636"/>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7" name="Shape 637"/>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8" name="Shape 638"/>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39" name="Shape 639"/>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0" name="Shape 640"/>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1" name="Shape 641"/>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2" name="Shape 642"/>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3" name="Shape 643"/>
              <p:cNvSpPr/>
              <p:nvPr/>
            </p:nvSpPr>
            <p:spPr>
              <a:xfrm>
                <a:off x="6115" y="2039"/>
                <a:ext cx="9" cy="25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4" name="Shape 644"/>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5" name="Shape 645"/>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6" name="Shape 646"/>
              <p:cNvSpPr/>
              <p:nvPr/>
            </p:nvSpPr>
            <p:spPr>
              <a:xfrm>
                <a:off x="5440" y="644"/>
                <a:ext cx="7" cy="522"/>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7" name="Shape 647"/>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8" name="Shape 648"/>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49" name="Shape 649"/>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0" name="Shape 650"/>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1" name="Shape 651"/>
              <p:cNvSpPr/>
              <p:nvPr/>
            </p:nvSpPr>
            <p:spPr>
              <a:xfrm>
                <a:off x="5372" y="1132"/>
                <a:ext cx="116" cy="104"/>
              </a:xfrm>
              <a:custGeom>
                <a:avLst/>
                <a:gdLst/>
                <a:ahLst/>
                <a:cxnLst/>
                <a:rect l="0" t="0" r="0" b="0"/>
                <a:pathLst>
                  <a:path w="69" h="62" extrusionOk="0">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2" name="Shape 652"/>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3" name="Shape 653"/>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4" name="Shape 654"/>
              <p:cNvSpPr/>
              <p:nvPr/>
            </p:nvSpPr>
            <p:spPr>
              <a:xfrm>
                <a:off x="5409" y="1086"/>
                <a:ext cx="129" cy="176"/>
              </a:xfrm>
              <a:custGeom>
                <a:avLst/>
                <a:gdLst/>
                <a:ahLst/>
                <a:cxnLst/>
                <a:rect l="0" t="0" r="0" b="0"/>
                <a:pathLst>
                  <a:path w="77" h="104" extrusionOk="0">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5" name="Shape 655"/>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6" name="Shape 656"/>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7" name="Shape 657"/>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8" name="Shape 658"/>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59" name="Shape 659"/>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0" name="Shape 660"/>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1" name="Shape 661"/>
              <p:cNvSpPr/>
              <p:nvPr/>
            </p:nvSpPr>
            <p:spPr>
              <a:xfrm>
                <a:off x="7104" y="2587"/>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2" name="Shape 662"/>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3" name="Shape 663"/>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4" name="Shape 664"/>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5" name="Shape 665"/>
              <p:cNvSpPr/>
              <p:nvPr/>
            </p:nvSpPr>
            <p:spPr>
              <a:xfrm>
                <a:off x="5079" y="2284"/>
                <a:ext cx="69" cy="138"/>
              </a:xfrm>
              <a:custGeom>
                <a:avLst/>
                <a:gdLst/>
                <a:ahLst/>
                <a:cxnLst/>
                <a:rect l="0" t="0" r="0" b="0"/>
                <a:pathLst>
                  <a:path w="41" h="82" extrusionOk="0">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6" name="Shape 666"/>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7" name="Shape 667"/>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8" name="Shape 668"/>
              <p:cNvSpPr/>
              <p:nvPr/>
            </p:nvSpPr>
            <p:spPr>
              <a:xfrm>
                <a:off x="5068" y="2336"/>
                <a:ext cx="188" cy="112"/>
              </a:xfrm>
              <a:custGeom>
                <a:avLst/>
                <a:gdLst/>
                <a:ahLst/>
                <a:cxnLst/>
                <a:rect l="0" t="0" r="0" b="0"/>
                <a:pathLst>
                  <a:path w="111" h="66" extrusionOk="0">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69" name="Shape 669"/>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0" name="Shape 670"/>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1" name="Shape 671"/>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2" name="Shape 672"/>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3" name="Shape 673"/>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4" name="Shape 674"/>
              <p:cNvSpPr/>
              <p:nvPr/>
            </p:nvSpPr>
            <p:spPr>
              <a:xfrm>
                <a:off x="7287" y="2493"/>
                <a:ext cx="166" cy="160"/>
              </a:xfrm>
              <a:custGeom>
                <a:avLst/>
                <a:gdLst/>
                <a:ahLst/>
                <a:cxnLst/>
                <a:rect l="0" t="0" r="0" b="0"/>
                <a:pathLst>
                  <a:path w="99" h="95" extrusionOk="0">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5" name="Shape 675"/>
              <p:cNvSpPr/>
              <p:nvPr/>
            </p:nvSpPr>
            <p:spPr>
              <a:xfrm>
                <a:off x="7455" y="1177"/>
                <a:ext cx="133" cy="85"/>
              </a:xfrm>
              <a:custGeom>
                <a:avLst/>
                <a:gdLst/>
                <a:ahLst/>
                <a:cxnLst/>
                <a:rect l="0" t="0" r="0" b="0"/>
                <a:pathLst>
                  <a:path w="79" h="51" extrusionOk="0">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6" name="Shape 676"/>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7" name="Shape 677"/>
              <p:cNvSpPr/>
              <p:nvPr/>
            </p:nvSpPr>
            <p:spPr>
              <a:xfrm>
                <a:off x="7415" y="1131"/>
                <a:ext cx="40" cy="122"/>
              </a:xfrm>
              <a:custGeom>
                <a:avLst/>
                <a:gdLst/>
                <a:ahLst/>
                <a:cxnLst/>
                <a:rect l="0" t="0" r="0" b="0"/>
                <a:pathLst>
                  <a:path w="24" h="73" extrusionOk="0">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8" name="Shape 678"/>
              <p:cNvSpPr/>
              <p:nvPr/>
            </p:nvSpPr>
            <p:spPr>
              <a:xfrm>
                <a:off x="7472" y="1089"/>
                <a:ext cx="142" cy="173"/>
              </a:xfrm>
              <a:custGeom>
                <a:avLst/>
                <a:gdLst/>
                <a:ahLst/>
                <a:cxnLst/>
                <a:rect l="0" t="0" r="0" b="0"/>
                <a:pathLst>
                  <a:path w="84" h="102" extrusionOk="0">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79" name="Shape 679"/>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0" name="Shape 680"/>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1" name="Shape 681"/>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2" name="Shape 682"/>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3" name="Shape 683"/>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4" name="Shape 684"/>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5" name="Shape 685"/>
              <p:cNvSpPr/>
              <p:nvPr/>
            </p:nvSpPr>
            <p:spPr>
              <a:xfrm>
                <a:off x="2420" y="2644"/>
                <a:ext cx="136" cy="68"/>
              </a:xfrm>
              <a:custGeom>
                <a:avLst/>
                <a:gdLst/>
                <a:ahLst/>
                <a:cxnLst/>
                <a:rect l="0" t="0" r="0" b="0"/>
                <a:pathLst>
                  <a:path w="81" h="40" extrusionOk="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6" name="Shape 686"/>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7" name="Shape 687"/>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8" name="Shape 688"/>
              <p:cNvSpPr/>
              <p:nvPr/>
            </p:nvSpPr>
            <p:spPr>
              <a:xfrm>
                <a:off x="2489" y="2545"/>
                <a:ext cx="100" cy="186"/>
              </a:xfrm>
              <a:custGeom>
                <a:avLst/>
                <a:gdLst/>
                <a:ahLst/>
                <a:cxnLst/>
                <a:rect l="0" t="0" r="0" b="0"/>
                <a:pathLst>
                  <a:path w="59" h="111" extrusionOk="0">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89" name="Shape 689"/>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0" name="Shape 690"/>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1" name="Shape 691"/>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2" name="Shape 692"/>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3" name="Shape 693"/>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4" name="Shape 694"/>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5" name="Shape 695"/>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6" name="Shape 696"/>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7" name="Shape 697"/>
              <p:cNvSpPr/>
              <p:nvPr/>
            </p:nvSpPr>
            <p:spPr>
              <a:xfrm>
                <a:off x="-97" y="2014"/>
                <a:ext cx="137" cy="2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8" name="Shape 698"/>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699" name="Shape 699"/>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0" name="Shape 700"/>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1" name="Shape 701"/>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2" name="Shape 702"/>
              <p:cNvSpPr/>
              <p:nvPr/>
            </p:nvSpPr>
            <p:spPr>
              <a:xfrm>
                <a:off x="-28" y="1728"/>
                <a:ext cx="7" cy="25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3" name="Shape 703"/>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4" name="Shape 704"/>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5" name="Shape 705"/>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6" name="Shape 706"/>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7" name="Shape 707"/>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8" name="Shape 708"/>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09" name="Shape 709"/>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0" name="Shape 710"/>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1" name="Shape 711"/>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2" name="Shape 712"/>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3" name="Shape 713"/>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4" name="Shape 714"/>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5" name="Shape 715"/>
              <p:cNvSpPr/>
              <p:nvPr/>
            </p:nvSpPr>
            <p:spPr>
              <a:xfrm>
                <a:off x="688" y="1855"/>
                <a:ext cx="242" cy="9"/>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6" name="Shape 716"/>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7" name="Shape 717"/>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8" name="Shape 718"/>
              <p:cNvSpPr/>
              <p:nvPr/>
            </p:nvSpPr>
            <p:spPr>
              <a:xfrm>
                <a:off x="5945" y="2968"/>
                <a:ext cx="124" cy="96"/>
              </a:xfrm>
              <a:custGeom>
                <a:avLst/>
                <a:gdLst/>
                <a:ahLst/>
                <a:cxnLst/>
                <a:rect l="0" t="0" r="0" b="0"/>
                <a:pathLst>
                  <a:path w="74" h="57" extrusionOk="0">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19" name="Shape 719"/>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0" name="Shape 720"/>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1" name="Shape 721"/>
              <p:cNvSpPr/>
              <p:nvPr/>
            </p:nvSpPr>
            <p:spPr>
              <a:xfrm>
                <a:off x="5938" y="2894"/>
                <a:ext cx="157" cy="162"/>
              </a:xfrm>
              <a:custGeom>
                <a:avLst/>
                <a:gdLst/>
                <a:ahLst/>
                <a:cxnLst/>
                <a:rect l="0" t="0" r="0" b="0"/>
                <a:pathLst>
                  <a:path w="93" h="96" extrusionOk="0">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2" name="Shape 722"/>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3" name="Shape 723"/>
              <p:cNvSpPr/>
              <p:nvPr/>
            </p:nvSpPr>
            <p:spPr>
              <a:xfrm>
                <a:off x="1989"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4" name="Shape 724"/>
              <p:cNvSpPr/>
              <p:nvPr/>
            </p:nvSpPr>
            <p:spPr>
              <a:xfrm>
                <a:off x="1964"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5" name="Shape 725"/>
              <p:cNvSpPr/>
              <p:nvPr/>
            </p:nvSpPr>
            <p:spPr>
              <a:xfrm>
                <a:off x="1964"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6" name="Shape 726"/>
              <p:cNvSpPr/>
              <p:nvPr/>
            </p:nvSpPr>
            <p:spPr>
              <a:xfrm>
                <a:off x="1989"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7" name="Shape 727"/>
              <p:cNvSpPr/>
              <p:nvPr/>
            </p:nvSpPr>
            <p:spPr>
              <a:xfrm>
                <a:off x="2015" y="2056"/>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8" name="Shape 728"/>
              <p:cNvSpPr/>
              <p:nvPr/>
            </p:nvSpPr>
            <p:spPr>
              <a:xfrm>
                <a:off x="2015" y="2029"/>
                <a:ext cx="13"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29" name="Shape 729"/>
              <p:cNvSpPr/>
              <p:nvPr/>
            </p:nvSpPr>
            <p:spPr>
              <a:xfrm>
                <a:off x="2015" y="2084"/>
                <a:ext cx="13"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0" name="Shape 730"/>
              <p:cNvSpPr/>
              <p:nvPr/>
            </p:nvSpPr>
            <p:spPr>
              <a:xfrm>
                <a:off x="1989"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1" name="Shape 731"/>
              <p:cNvSpPr/>
              <p:nvPr/>
            </p:nvSpPr>
            <p:spPr>
              <a:xfrm>
                <a:off x="1964"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2" name="Shape 732"/>
              <p:cNvSpPr/>
              <p:nvPr/>
            </p:nvSpPr>
            <p:spPr>
              <a:xfrm>
                <a:off x="1912"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3" name="Shape 733"/>
              <p:cNvSpPr/>
              <p:nvPr/>
            </p:nvSpPr>
            <p:spPr>
              <a:xfrm>
                <a:off x="1912"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4" name="Shape 734"/>
              <p:cNvSpPr/>
              <p:nvPr/>
            </p:nvSpPr>
            <p:spPr>
              <a:xfrm>
                <a:off x="1937"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5" name="Shape 735"/>
              <p:cNvSpPr/>
              <p:nvPr/>
            </p:nvSpPr>
            <p:spPr>
              <a:xfrm>
                <a:off x="1937" y="2084"/>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6" name="Shape 736"/>
              <p:cNvSpPr/>
              <p:nvPr/>
            </p:nvSpPr>
            <p:spPr>
              <a:xfrm>
                <a:off x="1912" y="2029"/>
                <a:ext cx="14" cy="1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7" name="Shape 737"/>
              <p:cNvSpPr/>
              <p:nvPr/>
            </p:nvSpPr>
            <p:spPr>
              <a:xfrm>
                <a:off x="1937" y="2056"/>
                <a:ext cx="14" cy="1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8" name="Shape 738"/>
              <p:cNvSpPr/>
              <p:nvPr/>
            </p:nvSpPr>
            <p:spPr>
              <a:xfrm>
                <a:off x="1928" y="1961"/>
                <a:ext cx="14"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39" name="Shape 739"/>
              <p:cNvSpPr/>
              <p:nvPr/>
            </p:nvSpPr>
            <p:spPr>
              <a:xfrm>
                <a:off x="2000" y="1961"/>
                <a:ext cx="15" cy="2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0" name="Shape 740"/>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1" name="Shape 741"/>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2" name="Shape 742"/>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3" name="Shape 743"/>
              <p:cNvSpPr/>
              <p:nvPr/>
            </p:nvSpPr>
            <p:spPr>
              <a:xfrm>
                <a:off x="1957" y="1010"/>
                <a:ext cx="148"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4" name="Shape 744"/>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5" name="Shape 745"/>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6" name="Shape 746"/>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7" name="Shape 747"/>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8" name="Shape 748"/>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49" name="Shape 749"/>
              <p:cNvSpPr/>
              <p:nvPr/>
            </p:nvSpPr>
            <p:spPr>
              <a:xfrm>
                <a:off x="4350" y="855"/>
                <a:ext cx="14" cy="15"/>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0" name="Shape 750"/>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1" name="Shape 751"/>
              <p:cNvSpPr/>
              <p:nvPr/>
            </p:nvSpPr>
            <p:spPr>
              <a:xfrm>
                <a:off x="4799" y="952"/>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2" name="Shape 752"/>
              <p:cNvSpPr/>
              <p:nvPr/>
            </p:nvSpPr>
            <p:spPr>
              <a:xfrm>
                <a:off x="4799" y="985"/>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3" name="Shape 753"/>
              <p:cNvSpPr/>
              <p:nvPr/>
            </p:nvSpPr>
            <p:spPr>
              <a:xfrm>
                <a:off x="4799" y="1018"/>
                <a:ext cx="169"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4" name="Shape 754"/>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5" name="Shape 755"/>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6" name="Shape 756"/>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7" name="Shape 757"/>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8" name="Shape 758"/>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59" name="Shape 759"/>
              <p:cNvSpPr/>
              <p:nvPr/>
            </p:nvSpPr>
            <p:spPr>
              <a:xfrm>
                <a:off x="5000" y="1990"/>
                <a:ext cx="34"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0" name="Shape 760"/>
              <p:cNvSpPr/>
              <p:nvPr/>
            </p:nvSpPr>
            <p:spPr>
              <a:xfrm>
                <a:off x="5000" y="1968"/>
                <a:ext cx="51"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1" name="Shape 761"/>
              <p:cNvSpPr/>
              <p:nvPr/>
            </p:nvSpPr>
            <p:spPr>
              <a:xfrm>
                <a:off x="5000" y="1944"/>
                <a:ext cx="51"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2" name="Shape 762"/>
              <p:cNvSpPr/>
              <p:nvPr/>
            </p:nvSpPr>
            <p:spPr>
              <a:xfrm>
                <a:off x="5000" y="1921"/>
                <a:ext cx="51"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3" name="Shape 763"/>
              <p:cNvSpPr/>
              <p:nvPr/>
            </p:nvSpPr>
            <p:spPr>
              <a:xfrm>
                <a:off x="4913" y="1990"/>
                <a:ext cx="3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4" name="Shape 764"/>
              <p:cNvSpPr/>
              <p:nvPr/>
            </p:nvSpPr>
            <p:spPr>
              <a:xfrm>
                <a:off x="4913" y="1968"/>
                <a:ext cx="50"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5" name="Shape 765"/>
              <p:cNvSpPr/>
              <p:nvPr/>
            </p:nvSpPr>
            <p:spPr>
              <a:xfrm>
                <a:off x="4913" y="1944"/>
                <a:ext cx="50"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6" name="Shape 766"/>
              <p:cNvSpPr/>
              <p:nvPr/>
            </p:nvSpPr>
            <p:spPr>
              <a:xfrm>
                <a:off x="4913" y="1921"/>
                <a:ext cx="50" cy="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7" name="Shape 767"/>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8" name="Shape 768"/>
              <p:cNvSpPr/>
              <p:nvPr/>
            </p:nvSpPr>
            <p:spPr>
              <a:xfrm>
                <a:off x="4538" y="2370"/>
                <a:ext cx="56"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69" name="Shape 769"/>
              <p:cNvSpPr/>
              <p:nvPr/>
            </p:nvSpPr>
            <p:spPr>
              <a:xfrm>
                <a:off x="4529" y="2345"/>
                <a:ext cx="77" cy="5"/>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0" name="Shape 770"/>
              <p:cNvSpPr/>
              <p:nvPr/>
            </p:nvSpPr>
            <p:spPr>
              <a:xfrm>
                <a:off x="4543" y="2319"/>
                <a:ext cx="25"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1" name="Shape 771"/>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2" name="Shape 772"/>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3" name="Shape 773"/>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4" name="Shape 774"/>
              <p:cNvSpPr/>
              <p:nvPr/>
            </p:nvSpPr>
            <p:spPr>
              <a:xfrm>
                <a:off x="4268" y="2676"/>
                <a:ext cx="13" cy="7"/>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5" name="Shape 775"/>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6" name="Shape 776"/>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7" name="Shape 777"/>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8" name="Shape 778"/>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79" name="Shape 779"/>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0" name="Shape 780"/>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1" name="Shape 781"/>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2" name="Shape 782"/>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3" name="Shape 783"/>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4" name="Shape 784"/>
              <p:cNvSpPr/>
              <p:nvPr/>
            </p:nvSpPr>
            <p:spPr>
              <a:xfrm>
                <a:off x="5220"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5" name="Shape 785"/>
              <p:cNvSpPr/>
              <p:nvPr/>
            </p:nvSpPr>
            <p:spPr>
              <a:xfrm>
                <a:off x="5265" y="2769"/>
                <a:ext cx="18" cy="18"/>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6" name="Shape 786"/>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7" name="Shape 787"/>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8" name="Shape 788"/>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89" name="Shape 789"/>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0" name="Shape 790"/>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1" name="Shape 791"/>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2" name="Shape 792"/>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3" name="Shape 793"/>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4" name="Shape 794"/>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5" name="Shape 795"/>
              <p:cNvSpPr/>
              <p:nvPr/>
            </p:nvSpPr>
            <p:spPr>
              <a:xfrm>
                <a:off x="5854" y="1625"/>
                <a:ext cx="11"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6" name="Shape 796"/>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7" name="Shape 797"/>
              <p:cNvSpPr/>
              <p:nvPr/>
            </p:nvSpPr>
            <p:spPr>
              <a:xfrm>
                <a:off x="4016" y="548"/>
                <a:ext cx="9" cy="9"/>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8" name="Shape 798"/>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799" name="Shape 799"/>
              <p:cNvSpPr/>
              <p:nvPr/>
            </p:nvSpPr>
            <p:spPr>
              <a:xfrm>
                <a:off x="6043" y="2328"/>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0" name="Shape 800"/>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1" name="Shape 801"/>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2" name="Shape 802"/>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3" name="Shape 803"/>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4" name="Shape 804"/>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5" name="Shape 805"/>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6" name="Shape 806"/>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7" name="Shape 807"/>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8" name="Shape 808"/>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09" name="Shape 809"/>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0" name="Shape 810"/>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1" name="Shape 811"/>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2" name="Shape 812"/>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3" name="Shape 813"/>
              <p:cNvSpPr/>
              <p:nvPr/>
            </p:nvSpPr>
            <p:spPr>
              <a:xfrm>
                <a:off x="217" y="482"/>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4" name="Shape 814"/>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5" name="Shape 815"/>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6" name="Shape 816"/>
              <p:cNvSpPr/>
              <p:nvPr/>
            </p:nvSpPr>
            <p:spPr>
              <a:xfrm>
                <a:off x="498" y="1368"/>
                <a:ext cx="146" cy="34"/>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7" name="Shape 817"/>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8" name="Shape 818"/>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19" name="Shape 819"/>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0" name="Shape 820"/>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1" name="Shape 821"/>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2" name="Shape 822"/>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3" name="Shape 823"/>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4" name="Shape 824"/>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5" name="Shape 825"/>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grpSp>
          <p:nvGrpSpPr>
            <p:cNvPr id="826" name="Shape 826"/>
            <p:cNvGrpSpPr/>
            <p:nvPr/>
          </p:nvGrpSpPr>
          <p:grpSpPr>
            <a:xfrm>
              <a:off x="-719" y="-11"/>
              <a:ext cx="8919" cy="3285"/>
              <a:chOff x="-719" y="-11"/>
              <a:chExt cx="8919" cy="3285"/>
            </a:xfrm>
          </p:grpSpPr>
          <p:sp>
            <p:nvSpPr>
              <p:cNvPr id="827" name="Shape 827"/>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8" name="Shape 828"/>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29" name="Shape 829"/>
              <p:cNvSpPr/>
              <p:nvPr/>
            </p:nvSpPr>
            <p:spPr>
              <a:xfrm>
                <a:off x="6915" y="2103"/>
                <a:ext cx="146"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0" name="Shape 830"/>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1" name="Shape 831"/>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2" name="Shape 832"/>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3" name="Shape 833"/>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4" name="Shape 834"/>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5" name="Shape 835"/>
              <p:cNvSpPr/>
              <p:nvPr/>
            </p:nvSpPr>
            <p:spPr>
              <a:xfrm>
                <a:off x="6397" y="1013"/>
                <a:ext cx="145" cy="3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6" name="Shape 836"/>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7" name="Shape 837"/>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8" name="Shape 838"/>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39" name="Shape 839"/>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0" name="Shape 840"/>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1" name="Shape 841"/>
              <p:cNvSpPr/>
              <p:nvPr/>
            </p:nvSpPr>
            <p:spPr>
              <a:xfrm>
                <a:off x="7400" y="871"/>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2" name="Shape 842"/>
              <p:cNvSpPr/>
              <p:nvPr/>
            </p:nvSpPr>
            <p:spPr>
              <a:xfrm>
                <a:off x="7400" y="902"/>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3" name="Shape 843"/>
              <p:cNvSpPr/>
              <p:nvPr/>
            </p:nvSpPr>
            <p:spPr>
              <a:xfrm>
                <a:off x="7400" y="935"/>
                <a:ext cx="170" cy="11"/>
              </a:xfrm>
              <a:prstGeom prst="rect">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4" name="Shape 844"/>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5" name="Shape 845"/>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6" name="Shape 846"/>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7" name="Shape 847"/>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8" name="Shape 848"/>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49" name="Shape 849"/>
              <p:cNvSpPr/>
              <p:nvPr/>
            </p:nvSpPr>
            <p:spPr>
              <a:xfrm>
                <a:off x="872" y="1761"/>
                <a:ext cx="158" cy="160"/>
              </a:xfrm>
              <a:custGeom>
                <a:avLst/>
                <a:gdLst/>
                <a:ahLst/>
                <a:cxnLst/>
                <a:rect l="0" t="0" r="0" b="0"/>
                <a:pathLst>
                  <a:path w="94" h="95" extrusionOk="0">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0" name="Shape 850"/>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1" name="Shape 851"/>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2" name="Shape 852"/>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3" name="Shape 853"/>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4" name="Shape 854"/>
              <p:cNvSpPr/>
              <p:nvPr/>
            </p:nvSpPr>
            <p:spPr>
              <a:xfrm>
                <a:off x="1296" y="755"/>
                <a:ext cx="142" cy="171"/>
              </a:xfrm>
              <a:custGeom>
                <a:avLst/>
                <a:gdLst/>
                <a:ahLst/>
                <a:cxnLst/>
                <a:rect l="0" t="0" r="0" b="0"/>
                <a:pathLst>
                  <a:path w="84" h="102" extrusionOk="0">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5" name="Shape 855"/>
              <p:cNvSpPr/>
              <p:nvPr/>
            </p:nvSpPr>
            <p:spPr>
              <a:xfrm>
                <a:off x="567" y="2909"/>
                <a:ext cx="231" cy="283"/>
              </a:xfrm>
              <a:custGeom>
                <a:avLst/>
                <a:gdLst/>
                <a:ahLst/>
                <a:cxnLst/>
                <a:rect l="0" t="0" r="0" b="0"/>
                <a:pathLst>
                  <a:path w="232" h="284" extrusionOk="0">
                    <a:moveTo>
                      <a:pt x="227" y="284"/>
                    </a:moveTo>
                    <a:lnTo>
                      <a:pt x="0" y="5"/>
                    </a:lnTo>
                    <a:lnTo>
                      <a:pt x="7" y="0"/>
                    </a:lnTo>
                    <a:lnTo>
                      <a:pt x="232" y="279"/>
                    </a:lnTo>
                    <a:lnTo>
                      <a:pt x="227" y="284"/>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6" name="Shape 856"/>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7" name="Shape 857"/>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8" name="Shape 858"/>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59" name="Shape 859"/>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0" name="Shape 860"/>
              <p:cNvSpPr/>
              <p:nvPr/>
            </p:nvSpPr>
            <p:spPr>
              <a:xfrm>
                <a:off x="532" y="2839"/>
                <a:ext cx="127" cy="176"/>
              </a:xfrm>
              <a:custGeom>
                <a:avLst/>
                <a:gdLst/>
                <a:ahLst/>
                <a:cxnLst/>
                <a:rect l="0" t="0" r="0" b="0"/>
                <a:pathLst>
                  <a:path w="76" h="104" extrusionOk="0">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1" name="Shape 861"/>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2" name="Shape 862"/>
              <p:cNvSpPr/>
              <p:nvPr/>
            </p:nvSpPr>
            <p:spPr>
              <a:xfrm>
                <a:off x="8041" y="2146"/>
                <a:ext cx="124" cy="95"/>
              </a:xfrm>
              <a:custGeom>
                <a:avLst/>
                <a:gdLst/>
                <a:ahLst/>
                <a:cxnLst/>
                <a:rect l="0" t="0" r="0" b="0"/>
                <a:pathLst>
                  <a:path w="74" h="57"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3" name="Shape 863"/>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4" name="Shape 864"/>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5" name="Shape 865"/>
              <p:cNvSpPr/>
              <p:nvPr/>
            </p:nvSpPr>
            <p:spPr>
              <a:xfrm>
                <a:off x="8034" y="2072"/>
                <a:ext cx="164" cy="159"/>
              </a:xfrm>
              <a:custGeom>
                <a:avLst/>
                <a:gdLst/>
                <a:ahLst/>
                <a:cxnLst/>
                <a:rect l="0" t="0" r="0" b="0"/>
                <a:pathLst>
                  <a:path w="98" h="95" extrusionOk="0">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6" name="Shape 866"/>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7" name="Shape 867"/>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8" name="Shape 868"/>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69" name="Shape 869"/>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0" name="Shape 870"/>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1" name="Shape 871"/>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2" name="Shape 872"/>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3" name="Shape 873"/>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4" name="Shape 874"/>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5" name="Shape 875"/>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6" name="Shape 876"/>
              <p:cNvSpPr/>
              <p:nvPr/>
            </p:nvSpPr>
            <p:spPr>
              <a:xfrm>
                <a:off x="-85" y="267"/>
                <a:ext cx="14" cy="14"/>
              </a:xfrm>
              <a:prstGeom prst="ellipse">
                <a:avLst/>
              </a:prstGeom>
              <a:solidFill>
                <a:srgbClr val="FFFFF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7" name="Shape 877"/>
              <p:cNvSpPr/>
              <p:nvPr/>
            </p:nvSpPr>
            <p:spPr>
              <a:xfrm>
                <a:off x="3845" y="1177"/>
                <a:ext cx="509" cy="318"/>
              </a:xfrm>
              <a:custGeom>
                <a:avLst/>
                <a:gdLst/>
                <a:ahLst/>
                <a:cxnLst/>
                <a:rect l="0" t="0" r="0" b="0"/>
                <a:pathLst>
                  <a:path w="302" h="189" extrusionOk="0">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8" name="Shape 878"/>
              <p:cNvSpPr/>
              <p:nvPr/>
            </p:nvSpPr>
            <p:spPr>
              <a:xfrm>
                <a:off x="3356" y="1285"/>
                <a:ext cx="976" cy="974"/>
              </a:xfrm>
              <a:custGeom>
                <a:avLst/>
                <a:gdLst/>
                <a:ahLst/>
                <a:cxnLst/>
                <a:rect l="0" t="0" r="0" b="0"/>
                <a:pathLst>
                  <a:path w="578" h="576" extrusionOk="0">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79" name="Shape 879"/>
              <p:cNvSpPr/>
              <p:nvPr/>
            </p:nvSpPr>
            <p:spPr>
              <a:xfrm>
                <a:off x="3311" y="1200"/>
                <a:ext cx="1033" cy="1137"/>
              </a:xfrm>
              <a:custGeom>
                <a:avLst/>
                <a:gdLst/>
                <a:ahLst/>
                <a:cxnLst/>
                <a:rect l="0" t="0" r="0" b="0"/>
                <a:pathLst>
                  <a:path w="612" h="673" extrusionOk="0">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0" name="Shape 880"/>
              <p:cNvSpPr/>
              <p:nvPr/>
            </p:nvSpPr>
            <p:spPr>
              <a:xfrm>
                <a:off x="3433" y="1363"/>
                <a:ext cx="823" cy="821"/>
              </a:xfrm>
              <a:custGeom>
                <a:avLst/>
                <a:gdLst/>
                <a:ahLst/>
                <a:cxnLst/>
                <a:rect l="0" t="0" r="0" b="0"/>
                <a:pathLst>
                  <a:path w="488" h="486" extrusionOk="0">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1" name="Shape 881"/>
              <p:cNvSpPr/>
              <p:nvPr/>
            </p:nvSpPr>
            <p:spPr>
              <a:xfrm>
                <a:off x="4279" y="1843"/>
                <a:ext cx="99" cy="27"/>
              </a:xfrm>
              <a:custGeom>
                <a:avLst/>
                <a:gdLst/>
                <a:ahLst/>
                <a:cxnLst/>
                <a:rect l="0" t="0" r="0" b="0"/>
                <a:pathLst>
                  <a:path w="59" h="16" extrusionOk="0">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2" name="Shape 882"/>
              <p:cNvSpPr/>
              <p:nvPr/>
            </p:nvSpPr>
            <p:spPr>
              <a:xfrm>
                <a:off x="4431" y="1872"/>
                <a:ext cx="466" cy="100"/>
              </a:xfrm>
              <a:custGeom>
                <a:avLst/>
                <a:gdLst/>
                <a:ahLst/>
                <a:cxnLst/>
                <a:rect l="0" t="0" r="0" b="0"/>
                <a:pathLst>
                  <a:path w="276" h="59" extrusionOk="0">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3" name="Shape 883"/>
              <p:cNvSpPr/>
              <p:nvPr/>
            </p:nvSpPr>
            <p:spPr>
              <a:xfrm>
                <a:off x="3888" y="1770"/>
                <a:ext cx="555" cy="597"/>
              </a:xfrm>
              <a:custGeom>
                <a:avLst/>
                <a:gdLst/>
                <a:ahLst/>
                <a:cxnLst/>
                <a:rect l="0" t="0" r="0" b="0"/>
                <a:pathLst>
                  <a:path w="329" h="354" extrusionOk="0">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4" name="Shape 884"/>
              <p:cNvSpPr/>
              <p:nvPr/>
            </p:nvSpPr>
            <p:spPr>
              <a:xfrm>
                <a:off x="4215" y="2017"/>
                <a:ext cx="309" cy="293"/>
              </a:xfrm>
              <a:custGeom>
                <a:avLst/>
                <a:gdLst/>
                <a:ahLst/>
                <a:cxnLst/>
                <a:rect l="0" t="0" r="0" b="0"/>
                <a:pathLst>
                  <a:path w="310" h="294" extrusionOk="0">
                    <a:moveTo>
                      <a:pt x="304" y="294"/>
                    </a:moveTo>
                    <a:lnTo>
                      <a:pt x="0" y="5"/>
                    </a:lnTo>
                    <a:lnTo>
                      <a:pt x="5" y="0"/>
                    </a:lnTo>
                    <a:lnTo>
                      <a:pt x="310" y="289"/>
                    </a:lnTo>
                    <a:lnTo>
                      <a:pt x="304" y="29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5" name="Shape 885"/>
              <p:cNvSpPr/>
              <p:nvPr/>
            </p:nvSpPr>
            <p:spPr>
              <a:xfrm>
                <a:off x="4299" y="1654"/>
                <a:ext cx="875" cy="100"/>
              </a:xfrm>
              <a:custGeom>
                <a:avLst/>
                <a:gdLst/>
                <a:ahLst/>
                <a:cxnLst/>
                <a:rect l="0" t="0" r="0" b="0"/>
                <a:pathLst>
                  <a:path w="876" h="101" extrusionOk="0">
                    <a:moveTo>
                      <a:pt x="0" y="101"/>
                    </a:moveTo>
                    <a:lnTo>
                      <a:pt x="0" y="93"/>
                    </a:lnTo>
                    <a:lnTo>
                      <a:pt x="876" y="0"/>
                    </a:lnTo>
                    <a:lnTo>
                      <a:pt x="876" y="7"/>
                    </a:lnTo>
                    <a:lnTo>
                      <a:pt x="0" y="10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6" name="Shape 886"/>
              <p:cNvSpPr/>
              <p:nvPr/>
            </p:nvSpPr>
            <p:spPr>
              <a:xfrm>
                <a:off x="4322" y="1501"/>
                <a:ext cx="99" cy="126"/>
              </a:xfrm>
              <a:custGeom>
                <a:avLst/>
                <a:gdLst/>
                <a:ahLst/>
                <a:cxnLst/>
                <a:rect l="0" t="0" r="0" b="0"/>
                <a:pathLst>
                  <a:path w="59" h="75" extrusionOk="0">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7" name="Shape 887"/>
              <p:cNvSpPr/>
              <p:nvPr/>
            </p:nvSpPr>
            <p:spPr>
              <a:xfrm>
                <a:off x="4208" y="1018"/>
                <a:ext cx="679" cy="488"/>
              </a:xfrm>
              <a:custGeom>
                <a:avLst/>
                <a:gdLst/>
                <a:ahLst/>
                <a:cxnLst/>
                <a:rect l="0" t="0" r="0" b="0"/>
                <a:pathLst>
                  <a:path w="680" h="489" extrusionOk="0">
                    <a:moveTo>
                      <a:pt x="3" y="489"/>
                    </a:moveTo>
                    <a:lnTo>
                      <a:pt x="0" y="482"/>
                    </a:lnTo>
                    <a:lnTo>
                      <a:pt x="675" y="0"/>
                    </a:lnTo>
                    <a:lnTo>
                      <a:pt x="680" y="7"/>
                    </a:lnTo>
                    <a:lnTo>
                      <a:pt x="3" y="48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8" name="Shape 888"/>
              <p:cNvSpPr/>
              <p:nvPr/>
            </p:nvSpPr>
            <p:spPr>
              <a:xfrm>
                <a:off x="3245" y="1770"/>
                <a:ext cx="342" cy="526"/>
              </a:xfrm>
              <a:custGeom>
                <a:avLst/>
                <a:gdLst/>
                <a:ahLst/>
                <a:cxnLst/>
                <a:rect l="0" t="0" r="0" b="0"/>
                <a:pathLst>
                  <a:path w="203" h="312" extrusionOk="0">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89" name="Shape 889"/>
              <p:cNvSpPr/>
              <p:nvPr/>
            </p:nvSpPr>
            <p:spPr>
              <a:xfrm>
                <a:off x="3293" y="2114"/>
                <a:ext cx="334" cy="489"/>
              </a:xfrm>
              <a:custGeom>
                <a:avLst/>
                <a:gdLst/>
                <a:ahLst/>
                <a:cxnLst/>
                <a:rect l="0" t="0" r="0" b="0"/>
                <a:pathLst>
                  <a:path w="335" h="490" extrusionOk="0">
                    <a:moveTo>
                      <a:pt x="7" y="490"/>
                    </a:moveTo>
                    <a:lnTo>
                      <a:pt x="0" y="485"/>
                    </a:lnTo>
                    <a:lnTo>
                      <a:pt x="328" y="0"/>
                    </a:lnTo>
                    <a:lnTo>
                      <a:pt x="335" y="3"/>
                    </a:lnTo>
                    <a:lnTo>
                      <a:pt x="7" y="4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0" name="Shape 890"/>
              <p:cNvSpPr/>
              <p:nvPr/>
            </p:nvSpPr>
            <p:spPr>
              <a:xfrm>
                <a:off x="2950" y="1506"/>
                <a:ext cx="461" cy="148"/>
              </a:xfrm>
              <a:custGeom>
                <a:avLst/>
                <a:gdLst/>
                <a:ahLst/>
                <a:cxnLst/>
                <a:rect l="0" t="0" r="0" b="0"/>
                <a:pathLst>
                  <a:path w="462" h="149" extrusionOk="0">
                    <a:moveTo>
                      <a:pt x="461" y="149"/>
                    </a:moveTo>
                    <a:lnTo>
                      <a:pt x="0" y="7"/>
                    </a:lnTo>
                    <a:lnTo>
                      <a:pt x="1" y="0"/>
                    </a:lnTo>
                    <a:lnTo>
                      <a:pt x="462" y="142"/>
                    </a:lnTo>
                    <a:lnTo>
                      <a:pt x="461"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1" name="Shape 891"/>
              <p:cNvSpPr/>
              <p:nvPr/>
            </p:nvSpPr>
            <p:spPr>
              <a:xfrm>
                <a:off x="2048" y="1878"/>
                <a:ext cx="1298" cy="177"/>
              </a:xfrm>
              <a:custGeom>
                <a:avLst/>
                <a:gdLst/>
                <a:ahLst/>
                <a:cxnLst/>
                <a:rect l="0" t="0" r="0" b="0"/>
                <a:pathLst>
                  <a:path w="1299" h="178" extrusionOk="0">
                    <a:moveTo>
                      <a:pt x="2" y="178"/>
                    </a:moveTo>
                    <a:lnTo>
                      <a:pt x="0" y="169"/>
                    </a:lnTo>
                    <a:lnTo>
                      <a:pt x="1297" y="0"/>
                    </a:lnTo>
                    <a:lnTo>
                      <a:pt x="1299" y="9"/>
                    </a:lnTo>
                    <a:lnTo>
                      <a:pt x="2" y="17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2" name="Shape 892"/>
              <p:cNvSpPr/>
              <p:nvPr/>
            </p:nvSpPr>
            <p:spPr>
              <a:xfrm>
                <a:off x="4252" y="1957"/>
                <a:ext cx="903" cy="399"/>
              </a:xfrm>
              <a:custGeom>
                <a:avLst/>
                <a:gdLst/>
                <a:ahLst/>
                <a:cxnLst/>
                <a:rect l="0" t="0" r="0" b="0"/>
                <a:pathLst>
                  <a:path w="904" h="400" extrusionOk="0">
                    <a:moveTo>
                      <a:pt x="902" y="400"/>
                    </a:moveTo>
                    <a:lnTo>
                      <a:pt x="0" y="6"/>
                    </a:lnTo>
                    <a:lnTo>
                      <a:pt x="4" y="0"/>
                    </a:lnTo>
                    <a:lnTo>
                      <a:pt x="904" y="392"/>
                    </a:lnTo>
                    <a:lnTo>
                      <a:pt x="902" y="4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3" name="Shape 893"/>
              <p:cNvSpPr/>
              <p:nvPr/>
            </p:nvSpPr>
            <p:spPr>
              <a:xfrm>
                <a:off x="5156" y="2339"/>
                <a:ext cx="906" cy="17"/>
              </a:xfrm>
              <a:custGeom>
                <a:avLst/>
                <a:gdLst/>
                <a:ahLst/>
                <a:cxnLst/>
                <a:rect l="0" t="0" r="0" b="0"/>
                <a:pathLst>
                  <a:path w="907" h="18" extrusionOk="0">
                    <a:moveTo>
                      <a:pt x="0" y="18"/>
                    </a:moveTo>
                    <a:lnTo>
                      <a:pt x="0" y="10"/>
                    </a:lnTo>
                    <a:lnTo>
                      <a:pt x="907" y="0"/>
                    </a:lnTo>
                    <a:lnTo>
                      <a:pt x="907" y="8"/>
                    </a:ln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4" name="Shape 894"/>
              <p:cNvSpPr/>
              <p:nvPr/>
            </p:nvSpPr>
            <p:spPr>
              <a:xfrm>
                <a:off x="5945" y="2087"/>
                <a:ext cx="151" cy="215"/>
              </a:xfrm>
              <a:custGeom>
                <a:avLst/>
                <a:gdLst/>
                <a:ahLst/>
                <a:cxnLst/>
                <a:rect l="0" t="0" r="0" b="0"/>
                <a:pathLst>
                  <a:path w="152" h="216" extrusionOk="0">
                    <a:moveTo>
                      <a:pt x="145" y="216"/>
                    </a:moveTo>
                    <a:lnTo>
                      <a:pt x="0" y="5"/>
                    </a:lnTo>
                    <a:lnTo>
                      <a:pt x="6"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5" name="Shape 895"/>
              <p:cNvSpPr/>
              <p:nvPr/>
            </p:nvSpPr>
            <p:spPr>
              <a:xfrm>
                <a:off x="6143" y="2087"/>
                <a:ext cx="151" cy="215"/>
              </a:xfrm>
              <a:custGeom>
                <a:avLst/>
                <a:gdLst/>
                <a:ahLst/>
                <a:cxnLst/>
                <a:rect l="0" t="0" r="0" b="0"/>
                <a:pathLst>
                  <a:path w="152" h="216" extrusionOk="0">
                    <a:moveTo>
                      <a:pt x="7" y="216"/>
                    </a:moveTo>
                    <a:lnTo>
                      <a:pt x="0" y="211"/>
                    </a:lnTo>
                    <a:lnTo>
                      <a:pt x="145" y="0"/>
                    </a:lnTo>
                    <a:lnTo>
                      <a:pt x="152" y="5"/>
                    </a:lnTo>
                    <a:lnTo>
                      <a:pt x="7"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6" name="Shape 896"/>
              <p:cNvSpPr/>
              <p:nvPr/>
            </p:nvSpPr>
            <p:spPr>
              <a:xfrm>
                <a:off x="6115" y="2039"/>
                <a:ext cx="9" cy="25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7" name="Shape 897"/>
              <p:cNvSpPr/>
              <p:nvPr/>
            </p:nvSpPr>
            <p:spPr>
              <a:xfrm>
                <a:off x="5154" y="2350"/>
                <a:ext cx="98" cy="315"/>
              </a:xfrm>
              <a:custGeom>
                <a:avLst/>
                <a:gdLst/>
                <a:ahLst/>
                <a:cxnLst/>
                <a:rect l="0" t="0" r="0" b="0"/>
                <a:pathLst>
                  <a:path w="99" h="316" extrusionOk="0">
                    <a:moveTo>
                      <a:pt x="91" y="316"/>
                    </a:moveTo>
                    <a:lnTo>
                      <a:pt x="0" y="1"/>
                    </a:lnTo>
                    <a:lnTo>
                      <a:pt x="6" y="0"/>
                    </a:lnTo>
                    <a:lnTo>
                      <a:pt x="99" y="312"/>
                    </a:lnTo>
                    <a:lnTo>
                      <a:pt x="91" y="3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8" name="Shape 898"/>
              <p:cNvSpPr/>
              <p:nvPr/>
            </p:nvSpPr>
            <p:spPr>
              <a:xfrm>
                <a:off x="5441" y="1165"/>
                <a:ext cx="410" cy="348"/>
              </a:xfrm>
              <a:custGeom>
                <a:avLst/>
                <a:gdLst/>
                <a:ahLst/>
                <a:cxnLst/>
                <a:rect l="0" t="0" r="0" b="0"/>
                <a:pathLst>
                  <a:path w="411" h="349" extrusionOk="0">
                    <a:moveTo>
                      <a:pt x="404" y="349"/>
                    </a:moveTo>
                    <a:lnTo>
                      <a:pt x="0" y="7"/>
                    </a:lnTo>
                    <a:lnTo>
                      <a:pt x="5" y="0"/>
                    </a:lnTo>
                    <a:lnTo>
                      <a:pt x="411" y="342"/>
                    </a:lnTo>
                    <a:lnTo>
                      <a:pt x="404" y="3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899" name="Shape 899"/>
              <p:cNvSpPr/>
              <p:nvPr/>
            </p:nvSpPr>
            <p:spPr>
              <a:xfrm>
                <a:off x="5440" y="644"/>
                <a:ext cx="7" cy="522"/>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0" name="Shape 900"/>
              <p:cNvSpPr/>
              <p:nvPr/>
            </p:nvSpPr>
            <p:spPr>
              <a:xfrm>
                <a:off x="5443" y="613"/>
                <a:ext cx="1247" cy="557"/>
              </a:xfrm>
              <a:custGeom>
                <a:avLst/>
                <a:gdLst/>
                <a:ahLst/>
                <a:cxnLst/>
                <a:rect l="0" t="0" r="0" b="0"/>
                <a:pathLst>
                  <a:path w="1248" h="558" extrusionOk="0">
                    <a:moveTo>
                      <a:pt x="2" y="558"/>
                    </a:moveTo>
                    <a:lnTo>
                      <a:pt x="0" y="549"/>
                    </a:lnTo>
                    <a:lnTo>
                      <a:pt x="1245" y="0"/>
                    </a:lnTo>
                    <a:lnTo>
                      <a:pt x="1248" y="6"/>
                    </a:lnTo>
                    <a:lnTo>
                      <a:pt x="2" y="5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1" name="Shape 901"/>
              <p:cNvSpPr/>
              <p:nvPr/>
            </p:nvSpPr>
            <p:spPr>
              <a:xfrm>
                <a:off x="5441" y="1160"/>
                <a:ext cx="698" cy="123"/>
              </a:xfrm>
              <a:custGeom>
                <a:avLst/>
                <a:gdLst/>
                <a:ahLst/>
                <a:cxnLst/>
                <a:rect l="0" t="0" r="0" b="0"/>
                <a:pathLst>
                  <a:path w="699" h="124" extrusionOk="0">
                    <a:moveTo>
                      <a:pt x="698" y="124"/>
                    </a:moveTo>
                    <a:lnTo>
                      <a:pt x="0" y="9"/>
                    </a:lnTo>
                    <a:lnTo>
                      <a:pt x="2" y="0"/>
                    </a:lnTo>
                    <a:lnTo>
                      <a:pt x="699" y="115"/>
                    </a:lnTo>
                    <a:lnTo>
                      <a:pt x="698" y="12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2" name="Shape 902"/>
              <p:cNvSpPr/>
              <p:nvPr/>
            </p:nvSpPr>
            <p:spPr>
              <a:xfrm>
                <a:off x="6461" y="621"/>
                <a:ext cx="237" cy="359"/>
              </a:xfrm>
              <a:custGeom>
                <a:avLst/>
                <a:gdLst/>
                <a:ahLst/>
                <a:cxnLst/>
                <a:rect l="0" t="0" r="0" b="0"/>
                <a:pathLst>
                  <a:path w="238" h="360" extrusionOk="0">
                    <a:moveTo>
                      <a:pt x="6" y="360"/>
                    </a:moveTo>
                    <a:lnTo>
                      <a:pt x="0" y="355"/>
                    </a:lnTo>
                    <a:lnTo>
                      <a:pt x="231" y="0"/>
                    </a:lnTo>
                    <a:lnTo>
                      <a:pt x="238" y="4"/>
                    </a:lnTo>
                    <a:lnTo>
                      <a:pt x="6"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3" name="Shape 903"/>
              <p:cNvSpPr/>
              <p:nvPr/>
            </p:nvSpPr>
            <p:spPr>
              <a:xfrm>
                <a:off x="6680" y="619"/>
                <a:ext cx="850" cy="567"/>
              </a:xfrm>
              <a:custGeom>
                <a:avLst/>
                <a:gdLst/>
                <a:ahLst/>
                <a:cxnLst/>
                <a:rect l="0" t="0" r="0" b="0"/>
                <a:pathLst>
                  <a:path w="851" h="568" extrusionOk="0">
                    <a:moveTo>
                      <a:pt x="846" y="568"/>
                    </a:moveTo>
                    <a:lnTo>
                      <a:pt x="0" y="7"/>
                    </a:lnTo>
                    <a:lnTo>
                      <a:pt x="5" y="0"/>
                    </a:lnTo>
                    <a:lnTo>
                      <a:pt x="851" y="562"/>
                    </a:lnTo>
                    <a:lnTo>
                      <a:pt x="846" y="5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4" name="Shape 904"/>
              <p:cNvSpPr/>
              <p:nvPr/>
            </p:nvSpPr>
            <p:spPr>
              <a:xfrm>
                <a:off x="5372" y="1132"/>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5" name="Shape 905"/>
              <p:cNvSpPr/>
              <p:nvPr/>
            </p:nvSpPr>
            <p:spPr>
              <a:xfrm>
                <a:off x="5402" y="1097"/>
                <a:ext cx="97" cy="35"/>
              </a:xfrm>
              <a:custGeom>
                <a:avLst/>
                <a:gdLst/>
                <a:ahLst/>
                <a:cxnLst/>
                <a:rect l="0" t="0" r="0" b="0"/>
                <a:pathLst>
                  <a:path w="58" h="21" extrusionOk="0">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6" name="Shape 906"/>
              <p:cNvSpPr/>
              <p:nvPr/>
            </p:nvSpPr>
            <p:spPr>
              <a:xfrm>
                <a:off x="5352" y="1072"/>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7" name="Shape 907"/>
              <p:cNvSpPr/>
              <p:nvPr/>
            </p:nvSpPr>
            <p:spPr>
              <a:xfrm>
                <a:off x="5409" y="1086"/>
                <a:ext cx="128" cy="176"/>
              </a:xfrm>
              <a:custGeom>
                <a:avLst/>
                <a:gdLst/>
                <a:ahLst/>
                <a:cxnLst/>
                <a:rect l="0" t="0" r="0" b="0"/>
                <a:pathLst>
                  <a:path w="76" h="104" extrusionOk="0">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8" name="Shape 908"/>
              <p:cNvSpPr/>
              <p:nvPr/>
            </p:nvSpPr>
            <p:spPr>
              <a:xfrm>
                <a:off x="2489" y="2021"/>
                <a:ext cx="1034" cy="621"/>
              </a:xfrm>
              <a:custGeom>
                <a:avLst/>
                <a:gdLst/>
                <a:ahLst/>
                <a:cxnLst/>
                <a:rect l="0" t="0" r="0" b="0"/>
                <a:pathLst>
                  <a:path w="1035" h="622" extrusionOk="0">
                    <a:moveTo>
                      <a:pt x="4" y="622"/>
                    </a:moveTo>
                    <a:lnTo>
                      <a:pt x="0" y="615"/>
                    </a:lnTo>
                    <a:lnTo>
                      <a:pt x="1032" y="0"/>
                    </a:lnTo>
                    <a:lnTo>
                      <a:pt x="1035" y="7"/>
                    </a:lnTo>
                    <a:lnTo>
                      <a:pt x="4" y="62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09" name="Shape 909"/>
              <p:cNvSpPr/>
              <p:nvPr/>
            </p:nvSpPr>
            <p:spPr>
              <a:xfrm>
                <a:off x="7048" y="1186"/>
                <a:ext cx="469" cy="259"/>
              </a:xfrm>
              <a:custGeom>
                <a:avLst/>
                <a:gdLst/>
                <a:ahLst/>
                <a:cxnLst/>
                <a:rect l="0" t="0" r="0" b="0"/>
                <a:pathLst>
                  <a:path w="470" h="260" extrusionOk="0">
                    <a:moveTo>
                      <a:pt x="4" y="260"/>
                    </a:moveTo>
                    <a:lnTo>
                      <a:pt x="0" y="253"/>
                    </a:lnTo>
                    <a:lnTo>
                      <a:pt x="467" y="0"/>
                    </a:lnTo>
                    <a:lnTo>
                      <a:pt x="470" y="7"/>
                    </a:lnTo>
                    <a:lnTo>
                      <a:pt x="4" y="2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0" name="Shape 910"/>
              <p:cNvSpPr/>
              <p:nvPr/>
            </p:nvSpPr>
            <p:spPr>
              <a:xfrm>
                <a:off x="7341" y="1186"/>
                <a:ext cx="178" cy="1407"/>
              </a:xfrm>
              <a:custGeom>
                <a:avLst/>
                <a:gdLst/>
                <a:ahLst/>
                <a:cxnLst/>
                <a:rect l="0" t="0" r="0" b="0"/>
                <a:pathLst>
                  <a:path w="179" h="1408" extrusionOk="0">
                    <a:moveTo>
                      <a:pt x="9" y="1408"/>
                    </a:moveTo>
                    <a:lnTo>
                      <a:pt x="0" y="1406"/>
                    </a:lnTo>
                    <a:lnTo>
                      <a:pt x="171" y="0"/>
                    </a:lnTo>
                    <a:lnTo>
                      <a:pt x="179" y="0"/>
                    </a:lnTo>
                    <a:lnTo>
                      <a:pt x="9" y="140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1" name="Shape 911"/>
              <p:cNvSpPr/>
              <p:nvPr/>
            </p:nvSpPr>
            <p:spPr>
              <a:xfrm>
                <a:off x="7487" y="938"/>
                <a:ext cx="32" cy="248"/>
              </a:xfrm>
              <a:custGeom>
                <a:avLst/>
                <a:gdLst/>
                <a:ahLst/>
                <a:cxnLst/>
                <a:rect l="0" t="0" r="0" b="0"/>
                <a:pathLst>
                  <a:path w="33" h="249" extrusionOk="0">
                    <a:moveTo>
                      <a:pt x="26" y="249"/>
                    </a:moveTo>
                    <a:lnTo>
                      <a:pt x="0" y="0"/>
                    </a:lnTo>
                    <a:lnTo>
                      <a:pt x="9" y="0"/>
                    </a:lnTo>
                    <a:lnTo>
                      <a:pt x="33" y="247"/>
                    </a:lnTo>
                    <a:lnTo>
                      <a:pt x="26" y="2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2" name="Shape 912"/>
              <p:cNvSpPr/>
              <p:nvPr/>
            </p:nvSpPr>
            <p:spPr>
              <a:xfrm>
                <a:off x="7512" y="1172"/>
                <a:ext cx="146" cy="299"/>
              </a:xfrm>
              <a:custGeom>
                <a:avLst/>
                <a:gdLst/>
                <a:ahLst/>
                <a:cxnLst/>
                <a:rect l="0" t="0" r="0" b="0"/>
                <a:pathLst>
                  <a:path w="147" h="300" extrusionOk="0">
                    <a:moveTo>
                      <a:pt x="140" y="300"/>
                    </a:moveTo>
                    <a:lnTo>
                      <a:pt x="0" y="3"/>
                    </a:lnTo>
                    <a:lnTo>
                      <a:pt x="7" y="0"/>
                    </a:lnTo>
                    <a:lnTo>
                      <a:pt x="147" y="297"/>
                    </a:lnTo>
                    <a:lnTo>
                      <a:pt x="140" y="30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3" name="Shape 913"/>
              <p:cNvSpPr/>
              <p:nvPr/>
            </p:nvSpPr>
            <p:spPr>
              <a:xfrm>
                <a:off x="6986" y="2160"/>
                <a:ext cx="364" cy="425"/>
              </a:xfrm>
              <a:custGeom>
                <a:avLst/>
                <a:gdLst/>
                <a:ahLst/>
                <a:cxnLst/>
                <a:rect l="0" t="0" r="0" b="0"/>
                <a:pathLst>
                  <a:path w="365" h="426" extrusionOk="0">
                    <a:moveTo>
                      <a:pt x="360" y="426"/>
                    </a:moveTo>
                    <a:lnTo>
                      <a:pt x="0" y="6"/>
                    </a:lnTo>
                    <a:lnTo>
                      <a:pt x="7" y="0"/>
                    </a:lnTo>
                    <a:lnTo>
                      <a:pt x="365" y="421"/>
                    </a:lnTo>
                    <a:lnTo>
                      <a:pt x="360" y="42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4" name="Shape 914"/>
              <p:cNvSpPr/>
              <p:nvPr/>
            </p:nvSpPr>
            <p:spPr>
              <a:xfrm>
                <a:off x="7104" y="2587"/>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5" name="Shape 915"/>
              <p:cNvSpPr/>
              <p:nvPr/>
            </p:nvSpPr>
            <p:spPr>
              <a:xfrm>
                <a:off x="7245" y="2586"/>
                <a:ext cx="109" cy="165"/>
              </a:xfrm>
              <a:custGeom>
                <a:avLst/>
                <a:gdLst/>
                <a:ahLst/>
                <a:cxnLst/>
                <a:rect l="0" t="0" r="0" b="0"/>
                <a:pathLst>
                  <a:path w="110" h="166" extrusionOk="0">
                    <a:moveTo>
                      <a:pt x="7" y="166"/>
                    </a:moveTo>
                    <a:lnTo>
                      <a:pt x="0" y="161"/>
                    </a:lnTo>
                    <a:lnTo>
                      <a:pt x="103" y="0"/>
                    </a:lnTo>
                    <a:lnTo>
                      <a:pt x="110" y="4"/>
                    </a:lnTo>
                    <a:lnTo>
                      <a:pt x="7" y="1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6" name="Shape 916"/>
              <p:cNvSpPr/>
              <p:nvPr/>
            </p:nvSpPr>
            <p:spPr>
              <a:xfrm>
                <a:off x="7341" y="2593"/>
                <a:ext cx="342" cy="275"/>
              </a:xfrm>
              <a:custGeom>
                <a:avLst/>
                <a:gdLst/>
                <a:ahLst/>
                <a:cxnLst/>
                <a:rect l="0" t="0" r="0" b="0"/>
                <a:pathLst>
                  <a:path w="343" h="276" extrusionOk="0">
                    <a:moveTo>
                      <a:pt x="338" y="276"/>
                    </a:moveTo>
                    <a:lnTo>
                      <a:pt x="0" y="7"/>
                    </a:lnTo>
                    <a:lnTo>
                      <a:pt x="5" y="0"/>
                    </a:lnTo>
                    <a:lnTo>
                      <a:pt x="343" y="269"/>
                    </a:lnTo>
                    <a:lnTo>
                      <a:pt x="338" y="2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7" name="Shape 917"/>
              <p:cNvSpPr/>
              <p:nvPr/>
            </p:nvSpPr>
            <p:spPr>
              <a:xfrm>
                <a:off x="5152" y="2347"/>
                <a:ext cx="848" cy="648"/>
              </a:xfrm>
              <a:custGeom>
                <a:avLst/>
                <a:gdLst/>
                <a:ahLst/>
                <a:cxnLst/>
                <a:rect l="0" t="0" r="0" b="0"/>
                <a:pathLst>
                  <a:path w="849" h="649" extrusionOk="0">
                    <a:moveTo>
                      <a:pt x="844" y="649"/>
                    </a:moveTo>
                    <a:lnTo>
                      <a:pt x="0" y="5"/>
                    </a:lnTo>
                    <a:lnTo>
                      <a:pt x="5" y="0"/>
                    </a:lnTo>
                    <a:lnTo>
                      <a:pt x="849" y="642"/>
                    </a:lnTo>
                    <a:lnTo>
                      <a:pt x="844" y="6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8" name="Shape 918"/>
              <p:cNvSpPr/>
              <p:nvPr/>
            </p:nvSpPr>
            <p:spPr>
              <a:xfrm>
                <a:off x="5086" y="2284"/>
                <a:ext cx="61" cy="138"/>
              </a:xfrm>
              <a:custGeom>
                <a:avLst/>
                <a:gdLst/>
                <a:ahLst/>
                <a:cxnLst/>
                <a:rect l="0" t="0" r="0" b="0"/>
                <a:pathLst>
                  <a:path w="37" h="82" extrusionOk="0">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19" name="Shape 919"/>
              <p:cNvSpPr/>
              <p:nvPr/>
            </p:nvSpPr>
            <p:spPr>
              <a:xfrm>
                <a:off x="5172" y="2284"/>
                <a:ext cx="59" cy="85"/>
              </a:xfrm>
              <a:custGeom>
                <a:avLst/>
                <a:gdLst/>
                <a:ahLst/>
                <a:cxnLst/>
                <a:rect l="0" t="0" r="0" b="0"/>
                <a:pathLst>
                  <a:path w="35" h="51" extrusionOk="0">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0" name="Shape 920"/>
              <p:cNvSpPr/>
              <p:nvPr/>
            </p:nvSpPr>
            <p:spPr>
              <a:xfrm>
                <a:off x="5115" y="2250"/>
                <a:ext cx="120" cy="54"/>
              </a:xfrm>
              <a:custGeom>
                <a:avLst/>
                <a:gdLst/>
                <a:ahLst/>
                <a:cxnLst/>
                <a:rect l="0" t="0" r="0" b="0"/>
                <a:pathLst>
                  <a:path w="71" h="32" extrusionOk="0">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1" name="Shape 921"/>
              <p:cNvSpPr/>
              <p:nvPr/>
            </p:nvSpPr>
            <p:spPr>
              <a:xfrm>
                <a:off x="5068" y="2336"/>
                <a:ext cx="188" cy="113"/>
              </a:xfrm>
              <a:custGeom>
                <a:avLst/>
                <a:gdLst/>
                <a:ahLst/>
                <a:cxnLst/>
                <a:rect l="0" t="0" r="0" b="0"/>
                <a:pathLst>
                  <a:path w="111" h="67" extrusionOk="0">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2" name="Shape 922"/>
              <p:cNvSpPr/>
              <p:nvPr/>
            </p:nvSpPr>
            <p:spPr>
              <a:xfrm>
                <a:off x="5995" y="2712"/>
                <a:ext cx="423" cy="283"/>
              </a:xfrm>
              <a:custGeom>
                <a:avLst/>
                <a:gdLst/>
                <a:ahLst/>
                <a:cxnLst/>
                <a:rect l="0" t="0" r="0" b="0"/>
                <a:pathLst>
                  <a:path w="424" h="284" extrusionOk="0">
                    <a:moveTo>
                      <a:pt x="4" y="284"/>
                    </a:moveTo>
                    <a:lnTo>
                      <a:pt x="0" y="277"/>
                    </a:lnTo>
                    <a:lnTo>
                      <a:pt x="421" y="0"/>
                    </a:lnTo>
                    <a:lnTo>
                      <a:pt x="424" y="7"/>
                    </a:lnTo>
                    <a:lnTo>
                      <a:pt x="4"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3" name="Shape 923"/>
              <p:cNvSpPr/>
              <p:nvPr/>
            </p:nvSpPr>
            <p:spPr>
              <a:xfrm>
                <a:off x="7351" y="2173"/>
                <a:ext cx="738" cy="416"/>
              </a:xfrm>
              <a:custGeom>
                <a:avLst/>
                <a:gdLst/>
                <a:ahLst/>
                <a:cxnLst/>
                <a:rect l="0" t="0" r="0" b="0"/>
                <a:pathLst>
                  <a:path w="739" h="417" extrusionOk="0">
                    <a:moveTo>
                      <a:pt x="3" y="417"/>
                    </a:moveTo>
                    <a:lnTo>
                      <a:pt x="0" y="411"/>
                    </a:lnTo>
                    <a:lnTo>
                      <a:pt x="736" y="0"/>
                    </a:lnTo>
                    <a:lnTo>
                      <a:pt x="739" y="7"/>
                    </a:lnTo>
                    <a:lnTo>
                      <a:pt x="3" y="4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4" name="Shape 924"/>
              <p:cNvSpPr/>
              <p:nvPr/>
            </p:nvSpPr>
            <p:spPr>
              <a:xfrm>
                <a:off x="7294" y="2565"/>
                <a:ext cx="124" cy="100"/>
              </a:xfrm>
              <a:custGeom>
                <a:avLst/>
                <a:gdLst/>
                <a:ahLst/>
                <a:cxnLst/>
                <a:rect l="0" t="0" r="0" b="0"/>
                <a:pathLst>
                  <a:path w="74" h="59" extrusionOk="0">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5" name="Shape 925"/>
              <p:cNvSpPr/>
              <p:nvPr/>
            </p:nvSpPr>
            <p:spPr>
              <a:xfrm>
                <a:off x="7277" y="2526"/>
                <a:ext cx="54" cy="86"/>
              </a:xfrm>
              <a:custGeom>
                <a:avLst/>
                <a:gdLst/>
                <a:ahLst/>
                <a:cxnLst/>
                <a:rect l="0" t="0" r="0" b="0"/>
                <a:pathLst>
                  <a:path w="32" h="52" extrusionOk="0">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6" name="Shape 926"/>
              <p:cNvSpPr/>
              <p:nvPr/>
            </p:nvSpPr>
            <p:spPr>
              <a:xfrm>
                <a:off x="7245" y="2551"/>
                <a:ext cx="54" cy="120"/>
              </a:xfrm>
              <a:custGeom>
                <a:avLst/>
                <a:gdLst/>
                <a:ahLst/>
                <a:cxnLst/>
                <a:rect l="0" t="0" r="0" b="0"/>
                <a:pathLst>
                  <a:path w="32" h="71" extrusionOk="0">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7" name="Shape 927"/>
              <p:cNvSpPr/>
              <p:nvPr/>
            </p:nvSpPr>
            <p:spPr>
              <a:xfrm>
                <a:off x="7287" y="2493"/>
                <a:ext cx="158" cy="160"/>
              </a:xfrm>
              <a:custGeom>
                <a:avLst/>
                <a:gdLst/>
                <a:ahLst/>
                <a:cxnLst/>
                <a:rect l="0" t="0" r="0" b="0"/>
                <a:pathLst>
                  <a:path w="94" h="95" extrusionOk="0">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8" name="Shape 928"/>
              <p:cNvSpPr/>
              <p:nvPr/>
            </p:nvSpPr>
            <p:spPr>
              <a:xfrm>
                <a:off x="7455" y="1177"/>
                <a:ext cx="133" cy="81"/>
              </a:xfrm>
              <a:custGeom>
                <a:avLst/>
                <a:gdLst/>
                <a:ahLst/>
                <a:cxnLst/>
                <a:rect l="0" t="0" r="0" b="0"/>
                <a:pathLst>
                  <a:path w="79" h="49" extrusionOk="0">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29" name="Shape 929"/>
              <p:cNvSpPr/>
              <p:nvPr/>
            </p:nvSpPr>
            <p:spPr>
              <a:xfrm>
                <a:off x="7444" y="1118"/>
                <a:ext cx="68" cy="75"/>
              </a:xfrm>
              <a:custGeom>
                <a:avLst/>
                <a:gdLst/>
                <a:ahLst/>
                <a:cxnLst/>
                <a:rect l="0" t="0" r="0" b="0"/>
                <a:pathLst>
                  <a:path w="40" h="45" extrusionOk="0">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0" name="Shape 930"/>
              <p:cNvSpPr/>
              <p:nvPr/>
            </p:nvSpPr>
            <p:spPr>
              <a:xfrm>
                <a:off x="7415" y="1131"/>
                <a:ext cx="40" cy="122"/>
              </a:xfrm>
              <a:custGeom>
                <a:avLst/>
                <a:gdLst/>
                <a:ahLst/>
                <a:cxnLst/>
                <a:rect l="0" t="0" r="0" b="0"/>
                <a:pathLst>
                  <a:path w="24" h="73" extrusionOk="0">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1" name="Shape 931"/>
              <p:cNvSpPr/>
              <p:nvPr/>
            </p:nvSpPr>
            <p:spPr>
              <a:xfrm>
                <a:off x="7472" y="1089"/>
                <a:ext cx="151" cy="173"/>
              </a:xfrm>
              <a:custGeom>
                <a:avLst/>
                <a:gdLst/>
                <a:ahLst/>
                <a:cxnLst/>
                <a:rect l="0" t="0" r="0" b="0"/>
                <a:pathLst>
                  <a:path w="90" h="102" extrusionOk="0">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2" name="Shape 932"/>
              <p:cNvSpPr/>
              <p:nvPr/>
            </p:nvSpPr>
            <p:spPr>
              <a:xfrm>
                <a:off x="3044" y="871"/>
                <a:ext cx="548" cy="589"/>
              </a:xfrm>
              <a:custGeom>
                <a:avLst/>
                <a:gdLst/>
                <a:ahLst/>
                <a:cxnLst/>
                <a:rect l="0" t="0" r="0" b="0"/>
                <a:pathLst>
                  <a:path w="549" h="590" extrusionOk="0">
                    <a:moveTo>
                      <a:pt x="542" y="590"/>
                    </a:moveTo>
                    <a:lnTo>
                      <a:pt x="0" y="5"/>
                    </a:lnTo>
                    <a:lnTo>
                      <a:pt x="7" y="0"/>
                    </a:lnTo>
                    <a:lnTo>
                      <a:pt x="549" y="585"/>
                    </a:lnTo>
                    <a:lnTo>
                      <a:pt x="542" y="59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3" name="Shape 933"/>
              <p:cNvSpPr/>
              <p:nvPr/>
            </p:nvSpPr>
            <p:spPr>
              <a:xfrm>
                <a:off x="2544" y="1052"/>
                <a:ext cx="911" cy="506"/>
              </a:xfrm>
              <a:custGeom>
                <a:avLst/>
                <a:gdLst/>
                <a:ahLst/>
                <a:cxnLst/>
                <a:rect l="0" t="0" r="0" b="0"/>
                <a:pathLst>
                  <a:path w="912" h="507" extrusionOk="0">
                    <a:moveTo>
                      <a:pt x="907" y="507"/>
                    </a:moveTo>
                    <a:lnTo>
                      <a:pt x="0" y="9"/>
                    </a:lnTo>
                    <a:lnTo>
                      <a:pt x="4" y="0"/>
                    </a:lnTo>
                    <a:lnTo>
                      <a:pt x="912" y="501"/>
                    </a:lnTo>
                    <a:lnTo>
                      <a:pt x="907" y="50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4" name="Shape 934"/>
              <p:cNvSpPr/>
              <p:nvPr/>
            </p:nvSpPr>
            <p:spPr>
              <a:xfrm>
                <a:off x="2087" y="1015"/>
                <a:ext cx="458" cy="41"/>
              </a:xfrm>
              <a:custGeom>
                <a:avLst/>
                <a:gdLst/>
                <a:ahLst/>
                <a:cxnLst/>
                <a:rect l="0" t="0" r="0" b="0"/>
                <a:pathLst>
                  <a:path w="459" h="42" extrusionOk="0">
                    <a:moveTo>
                      <a:pt x="459" y="42"/>
                    </a:moveTo>
                    <a:lnTo>
                      <a:pt x="0" y="8"/>
                    </a:lnTo>
                    <a:lnTo>
                      <a:pt x="1" y="0"/>
                    </a:lnTo>
                    <a:lnTo>
                      <a:pt x="459" y="34"/>
                    </a:lnTo>
                    <a:lnTo>
                      <a:pt x="459" y="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5" name="Shape 935"/>
              <p:cNvSpPr/>
              <p:nvPr/>
            </p:nvSpPr>
            <p:spPr>
              <a:xfrm>
                <a:off x="567" y="2635"/>
                <a:ext cx="1921" cy="285"/>
              </a:xfrm>
              <a:custGeom>
                <a:avLst/>
                <a:gdLst/>
                <a:ahLst/>
                <a:cxnLst/>
                <a:rect l="0" t="0" r="0" b="0"/>
                <a:pathLst>
                  <a:path w="1922" h="286" extrusionOk="0">
                    <a:moveTo>
                      <a:pt x="0" y="286"/>
                    </a:moveTo>
                    <a:lnTo>
                      <a:pt x="0" y="278"/>
                    </a:lnTo>
                    <a:lnTo>
                      <a:pt x="1920" y="0"/>
                    </a:lnTo>
                    <a:lnTo>
                      <a:pt x="1922" y="9"/>
                    </a:lnTo>
                    <a:lnTo>
                      <a:pt x="0" y="2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6" name="Shape 936"/>
              <p:cNvSpPr/>
              <p:nvPr/>
            </p:nvSpPr>
            <p:spPr>
              <a:xfrm>
                <a:off x="2488" y="2453"/>
                <a:ext cx="12" cy="181"/>
              </a:xfrm>
              <a:custGeom>
                <a:avLst/>
                <a:gdLst/>
                <a:ahLst/>
                <a:cxnLst/>
                <a:rect l="0" t="0" r="0" b="0"/>
                <a:pathLst>
                  <a:path w="13" h="182" extrusionOk="0">
                    <a:moveTo>
                      <a:pt x="6" y="182"/>
                    </a:moveTo>
                    <a:lnTo>
                      <a:pt x="0" y="182"/>
                    </a:lnTo>
                    <a:lnTo>
                      <a:pt x="5" y="0"/>
                    </a:lnTo>
                    <a:lnTo>
                      <a:pt x="13" y="0"/>
                    </a:lnTo>
                    <a:lnTo>
                      <a:pt x="6"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7" name="Shape 937"/>
              <p:cNvSpPr/>
              <p:nvPr/>
            </p:nvSpPr>
            <p:spPr>
              <a:xfrm>
                <a:off x="2284" y="2457"/>
                <a:ext cx="214" cy="183"/>
              </a:xfrm>
              <a:custGeom>
                <a:avLst/>
                <a:gdLst/>
                <a:ahLst/>
                <a:cxnLst/>
                <a:rect l="0" t="0" r="0" b="0"/>
                <a:pathLst>
                  <a:path w="215" h="184" extrusionOk="0">
                    <a:moveTo>
                      <a:pt x="210" y="184"/>
                    </a:moveTo>
                    <a:lnTo>
                      <a:pt x="0" y="7"/>
                    </a:lnTo>
                    <a:lnTo>
                      <a:pt x="7" y="0"/>
                    </a:lnTo>
                    <a:lnTo>
                      <a:pt x="215" y="179"/>
                    </a:lnTo>
                    <a:lnTo>
                      <a:pt x="210"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8" name="Shape 938"/>
              <p:cNvSpPr/>
              <p:nvPr/>
            </p:nvSpPr>
            <p:spPr>
              <a:xfrm>
                <a:off x="2420" y="2644"/>
                <a:ext cx="136" cy="71"/>
              </a:xfrm>
              <a:custGeom>
                <a:avLst/>
                <a:gdLst/>
                <a:ahLst/>
                <a:cxnLst/>
                <a:rect l="0" t="0" r="0" b="0"/>
                <a:pathLst>
                  <a:path w="81" h="42" extrusionOk="0">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39" name="Shape 939"/>
              <p:cNvSpPr/>
              <p:nvPr/>
            </p:nvSpPr>
            <p:spPr>
              <a:xfrm>
                <a:off x="2426" y="2568"/>
                <a:ext cx="92" cy="48"/>
              </a:xfrm>
              <a:custGeom>
                <a:avLst/>
                <a:gdLst/>
                <a:ahLst/>
                <a:cxnLst/>
                <a:rect l="0" t="0" r="0" b="0"/>
                <a:pathLst>
                  <a:path w="55" h="29" extrusionOk="0">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0" name="Shape 940"/>
              <p:cNvSpPr/>
              <p:nvPr/>
            </p:nvSpPr>
            <p:spPr>
              <a:xfrm>
                <a:off x="2388" y="2555"/>
                <a:ext cx="66" cy="113"/>
              </a:xfrm>
              <a:custGeom>
                <a:avLst/>
                <a:gdLst/>
                <a:ahLst/>
                <a:cxnLst/>
                <a:rect l="0" t="0" r="0" b="0"/>
                <a:pathLst>
                  <a:path w="39" h="67" extrusionOk="0">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1" name="Shape 941"/>
              <p:cNvSpPr/>
              <p:nvPr/>
            </p:nvSpPr>
            <p:spPr>
              <a:xfrm>
                <a:off x="2489" y="2545"/>
                <a:ext cx="108" cy="186"/>
              </a:xfrm>
              <a:custGeom>
                <a:avLst/>
                <a:gdLst/>
                <a:ahLst/>
                <a:cxnLst/>
                <a:rect l="0" t="0" r="0" b="0"/>
                <a:pathLst>
                  <a:path w="64" h="111" extrusionOk="0">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2" name="Shape 942"/>
              <p:cNvSpPr/>
              <p:nvPr/>
            </p:nvSpPr>
            <p:spPr>
              <a:xfrm>
                <a:off x="2298" y="1055"/>
                <a:ext cx="244" cy="212"/>
              </a:xfrm>
              <a:custGeom>
                <a:avLst/>
                <a:gdLst/>
                <a:ahLst/>
                <a:cxnLst/>
                <a:rect l="0" t="0" r="0" b="0"/>
                <a:pathLst>
                  <a:path w="245" h="213" extrusionOk="0">
                    <a:moveTo>
                      <a:pt x="5" y="213"/>
                    </a:moveTo>
                    <a:lnTo>
                      <a:pt x="0" y="206"/>
                    </a:lnTo>
                    <a:lnTo>
                      <a:pt x="240" y="0"/>
                    </a:lnTo>
                    <a:lnTo>
                      <a:pt x="245" y="5"/>
                    </a:lnTo>
                    <a:lnTo>
                      <a:pt x="5" y="2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3" name="Shape 943"/>
              <p:cNvSpPr/>
              <p:nvPr/>
            </p:nvSpPr>
            <p:spPr>
              <a:xfrm>
                <a:off x="2460" y="893"/>
                <a:ext cx="87" cy="162"/>
              </a:xfrm>
              <a:custGeom>
                <a:avLst/>
                <a:gdLst/>
                <a:ahLst/>
                <a:cxnLst/>
                <a:rect l="0" t="0" r="0" b="0"/>
                <a:pathLst>
                  <a:path w="88" h="163" extrusionOk="0">
                    <a:moveTo>
                      <a:pt x="81" y="163"/>
                    </a:moveTo>
                    <a:lnTo>
                      <a:pt x="0" y="5"/>
                    </a:lnTo>
                    <a:lnTo>
                      <a:pt x="7" y="0"/>
                    </a:lnTo>
                    <a:lnTo>
                      <a:pt x="88" y="159"/>
                    </a:lnTo>
                    <a:lnTo>
                      <a:pt x="81" y="16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4" name="Shape 944"/>
              <p:cNvSpPr/>
              <p:nvPr/>
            </p:nvSpPr>
            <p:spPr>
              <a:xfrm>
                <a:off x="2502" y="1026"/>
                <a:ext cx="115" cy="107"/>
              </a:xfrm>
              <a:custGeom>
                <a:avLst/>
                <a:gdLst/>
                <a:ahLst/>
                <a:cxnLst/>
                <a:rect l="0" t="0" r="0" b="0"/>
                <a:pathLst>
                  <a:path w="68" h="63" extrusionOk="0">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5" name="Shape 945"/>
              <p:cNvSpPr/>
              <p:nvPr/>
            </p:nvSpPr>
            <p:spPr>
              <a:xfrm>
                <a:off x="2475" y="1001"/>
                <a:ext cx="44" cy="94"/>
              </a:xfrm>
              <a:custGeom>
                <a:avLst/>
                <a:gdLst/>
                <a:ahLst/>
                <a:cxnLst/>
                <a:rect l="0" t="0" r="0" b="0"/>
                <a:pathLst>
                  <a:path w="26" h="56" extrusionOk="0">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6" name="Shape 946"/>
              <p:cNvSpPr/>
              <p:nvPr/>
            </p:nvSpPr>
            <p:spPr>
              <a:xfrm>
                <a:off x="2447" y="1035"/>
                <a:ext cx="63" cy="114"/>
              </a:xfrm>
              <a:custGeom>
                <a:avLst/>
                <a:gdLst/>
                <a:ahLst/>
                <a:cxnLst/>
                <a:rect l="0" t="0" r="0" b="0"/>
                <a:pathLst>
                  <a:path w="38" h="67" extrusionOk="0">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7" name="Shape 947"/>
              <p:cNvSpPr/>
              <p:nvPr/>
            </p:nvSpPr>
            <p:spPr>
              <a:xfrm>
                <a:off x="2475" y="964"/>
                <a:ext cx="171" cy="145"/>
              </a:xfrm>
              <a:custGeom>
                <a:avLst/>
                <a:gdLst/>
                <a:ahLst/>
                <a:cxnLst/>
                <a:rect l="0" t="0" r="0" b="0"/>
                <a:pathLst>
                  <a:path w="102" h="86" extrusionOk="0">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8" name="Shape 948"/>
              <p:cNvSpPr/>
              <p:nvPr/>
            </p:nvSpPr>
            <p:spPr>
              <a:xfrm>
                <a:off x="2648" y="1695"/>
                <a:ext cx="786" cy="59"/>
              </a:xfrm>
              <a:custGeom>
                <a:avLst/>
                <a:gdLst/>
                <a:ahLst/>
                <a:cxnLst/>
                <a:rect l="0" t="0" r="0" b="0"/>
                <a:pathLst>
                  <a:path w="787" h="60" extrusionOk="0">
                    <a:moveTo>
                      <a:pt x="787" y="60"/>
                    </a:moveTo>
                    <a:lnTo>
                      <a:pt x="0" y="8"/>
                    </a:lnTo>
                    <a:lnTo>
                      <a:pt x="2" y="0"/>
                    </a:lnTo>
                    <a:lnTo>
                      <a:pt x="787" y="52"/>
                    </a:lnTo>
                    <a:lnTo>
                      <a:pt x="787" y="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49" name="Shape 949"/>
              <p:cNvSpPr/>
              <p:nvPr/>
            </p:nvSpPr>
            <p:spPr>
              <a:xfrm>
                <a:off x="-97" y="1961"/>
                <a:ext cx="136" cy="41"/>
              </a:xfrm>
              <a:custGeom>
                <a:avLst/>
                <a:gdLst/>
                <a:ahLst/>
                <a:cxnLst/>
                <a:rect l="0" t="0" r="0" b="0"/>
                <a:pathLst>
                  <a:path w="81" h="25" extrusionOk="0">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0" name="Shape 950"/>
              <p:cNvSpPr/>
              <p:nvPr/>
            </p:nvSpPr>
            <p:spPr>
              <a:xfrm>
                <a:off x="-97" y="2014"/>
                <a:ext cx="137" cy="2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1" name="Shape 951"/>
              <p:cNvSpPr/>
              <p:nvPr/>
            </p:nvSpPr>
            <p:spPr>
              <a:xfrm>
                <a:off x="-97" y="2056"/>
                <a:ext cx="136" cy="43"/>
              </a:xfrm>
              <a:custGeom>
                <a:avLst/>
                <a:gdLst/>
                <a:ahLst/>
                <a:cxnLst/>
                <a:rect l="0" t="0" r="0" b="0"/>
                <a:pathLst>
                  <a:path w="81" h="25" extrusionOk="0">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2" name="Shape 952"/>
              <p:cNvSpPr/>
              <p:nvPr/>
            </p:nvSpPr>
            <p:spPr>
              <a:xfrm>
                <a:off x="-432" y="2029"/>
                <a:ext cx="352" cy="65"/>
              </a:xfrm>
              <a:custGeom>
                <a:avLst/>
                <a:gdLst/>
                <a:ahLst/>
                <a:cxnLst/>
                <a:rect l="0" t="0" r="0" b="0"/>
                <a:pathLst>
                  <a:path w="353" h="66" extrusionOk="0">
                    <a:moveTo>
                      <a:pt x="0" y="66"/>
                    </a:moveTo>
                    <a:lnTo>
                      <a:pt x="0" y="57"/>
                    </a:lnTo>
                    <a:lnTo>
                      <a:pt x="351" y="0"/>
                    </a:lnTo>
                    <a:lnTo>
                      <a:pt x="353" y="6"/>
                    </a:lnTo>
                    <a:lnTo>
                      <a:pt x="0" y="6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3" name="Shape 953"/>
              <p:cNvSpPr/>
              <p:nvPr/>
            </p:nvSpPr>
            <p:spPr>
              <a:xfrm>
                <a:off x="-200" y="1775"/>
                <a:ext cx="151" cy="215"/>
              </a:xfrm>
              <a:custGeom>
                <a:avLst/>
                <a:gdLst/>
                <a:ahLst/>
                <a:cxnLst/>
                <a:rect l="0" t="0" r="0" b="0"/>
                <a:pathLst>
                  <a:path w="152" h="216" extrusionOk="0">
                    <a:moveTo>
                      <a:pt x="145" y="216"/>
                    </a:moveTo>
                    <a:lnTo>
                      <a:pt x="0" y="5"/>
                    </a:lnTo>
                    <a:lnTo>
                      <a:pt x="7" y="0"/>
                    </a:lnTo>
                    <a:lnTo>
                      <a:pt x="152" y="211"/>
                    </a:lnTo>
                    <a:lnTo>
                      <a:pt x="145" y="21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4" name="Shape 954"/>
              <p:cNvSpPr/>
              <p:nvPr/>
            </p:nvSpPr>
            <p:spPr>
              <a:xfrm>
                <a:off x="0" y="1838"/>
                <a:ext cx="192" cy="151"/>
              </a:xfrm>
              <a:custGeom>
                <a:avLst/>
                <a:gdLst/>
                <a:ahLst/>
                <a:cxnLst/>
                <a:rect l="0" t="0" r="0" b="0"/>
                <a:pathLst>
                  <a:path w="193" h="152" extrusionOk="0">
                    <a:moveTo>
                      <a:pt x="5" y="152"/>
                    </a:moveTo>
                    <a:lnTo>
                      <a:pt x="0" y="147"/>
                    </a:lnTo>
                    <a:lnTo>
                      <a:pt x="188" y="0"/>
                    </a:lnTo>
                    <a:lnTo>
                      <a:pt x="193" y="5"/>
                    </a:lnTo>
                    <a:lnTo>
                      <a:pt x="5" y="1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5" name="Shape 955"/>
              <p:cNvSpPr/>
              <p:nvPr/>
            </p:nvSpPr>
            <p:spPr>
              <a:xfrm>
                <a:off x="-28" y="1728"/>
                <a:ext cx="7" cy="25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6" name="Shape 956"/>
              <p:cNvSpPr/>
              <p:nvPr/>
            </p:nvSpPr>
            <p:spPr>
              <a:xfrm>
                <a:off x="-23" y="80"/>
                <a:ext cx="527" cy="183"/>
              </a:xfrm>
              <a:custGeom>
                <a:avLst/>
                <a:gdLst/>
                <a:ahLst/>
                <a:cxnLst/>
                <a:rect l="0" t="0" r="0" b="0"/>
                <a:pathLst>
                  <a:path w="528" h="184" extrusionOk="0">
                    <a:moveTo>
                      <a:pt x="3" y="184"/>
                    </a:moveTo>
                    <a:lnTo>
                      <a:pt x="0" y="177"/>
                    </a:lnTo>
                    <a:lnTo>
                      <a:pt x="525" y="0"/>
                    </a:lnTo>
                    <a:lnTo>
                      <a:pt x="528" y="6"/>
                    </a:lnTo>
                    <a:lnTo>
                      <a:pt x="3" y="1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7" name="Shape 957"/>
              <p:cNvSpPr/>
              <p:nvPr/>
            </p:nvSpPr>
            <p:spPr>
              <a:xfrm>
                <a:off x="-719" y="623"/>
                <a:ext cx="364" cy="181"/>
              </a:xfrm>
              <a:custGeom>
                <a:avLst/>
                <a:gdLst/>
                <a:ahLst/>
                <a:cxnLst/>
                <a:rect l="0" t="0" r="0" b="0"/>
                <a:pathLst>
                  <a:path w="365" h="182" extrusionOk="0">
                    <a:moveTo>
                      <a:pt x="361" y="182"/>
                    </a:moveTo>
                    <a:lnTo>
                      <a:pt x="0" y="7"/>
                    </a:lnTo>
                    <a:lnTo>
                      <a:pt x="3" y="0"/>
                    </a:lnTo>
                    <a:lnTo>
                      <a:pt x="365" y="176"/>
                    </a:lnTo>
                    <a:lnTo>
                      <a:pt x="361" y="18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8" name="Shape 958"/>
              <p:cNvSpPr/>
              <p:nvPr/>
            </p:nvSpPr>
            <p:spPr>
              <a:xfrm>
                <a:off x="273" y="87"/>
                <a:ext cx="237" cy="359"/>
              </a:xfrm>
              <a:custGeom>
                <a:avLst/>
                <a:gdLst/>
                <a:ahLst/>
                <a:cxnLst/>
                <a:rect l="0" t="0" r="0" b="0"/>
                <a:pathLst>
                  <a:path w="238" h="360" extrusionOk="0">
                    <a:moveTo>
                      <a:pt x="7" y="360"/>
                    </a:moveTo>
                    <a:lnTo>
                      <a:pt x="0" y="355"/>
                    </a:lnTo>
                    <a:lnTo>
                      <a:pt x="229" y="0"/>
                    </a:lnTo>
                    <a:lnTo>
                      <a:pt x="238" y="3"/>
                    </a:lnTo>
                    <a:lnTo>
                      <a:pt x="7" y="36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59" name="Shape 959"/>
              <p:cNvSpPr/>
              <p:nvPr/>
            </p:nvSpPr>
            <p:spPr>
              <a:xfrm>
                <a:off x="492" y="86"/>
                <a:ext cx="861" cy="767"/>
              </a:xfrm>
              <a:custGeom>
                <a:avLst/>
                <a:gdLst/>
                <a:ahLst/>
                <a:cxnLst/>
                <a:rect l="0" t="0" r="0" b="0"/>
                <a:pathLst>
                  <a:path w="862" h="768" extrusionOk="0">
                    <a:moveTo>
                      <a:pt x="857" y="768"/>
                    </a:moveTo>
                    <a:lnTo>
                      <a:pt x="0" y="7"/>
                    </a:lnTo>
                    <a:lnTo>
                      <a:pt x="5" y="0"/>
                    </a:lnTo>
                    <a:lnTo>
                      <a:pt x="862" y="763"/>
                    </a:lnTo>
                    <a:lnTo>
                      <a:pt x="857" y="7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0" name="Shape 960"/>
              <p:cNvSpPr/>
              <p:nvPr/>
            </p:nvSpPr>
            <p:spPr>
              <a:xfrm>
                <a:off x="432" y="46"/>
                <a:ext cx="114" cy="107"/>
              </a:xfrm>
              <a:custGeom>
                <a:avLst/>
                <a:gdLst/>
                <a:ahLst/>
                <a:cxnLst/>
                <a:rect l="0" t="0" r="0" b="0"/>
                <a:pathLst>
                  <a:path w="68"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1" name="Shape 961"/>
              <p:cNvSpPr/>
              <p:nvPr/>
            </p:nvSpPr>
            <p:spPr>
              <a:xfrm>
                <a:off x="459" y="14"/>
                <a:ext cx="100" cy="32"/>
              </a:xfrm>
              <a:custGeom>
                <a:avLst/>
                <a:gdLst/>
                <a:ahLst/>
                <a:cxnLst/>
                <a:rect l="0" t="0" r="0" b="0"/>
                <a:pathLst>
                  <a:path w="59" h="20" extrusionOk="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2" name="Shape 962"/>
              <p:cNvSpPr/>
              <p:nvPr/>
            </p:nvSpPr>
            <p:spPr>
              <a:xfrm>
                <a:off x="409" y="-11"/>
                <a:ext cx="102" cy="72"/>
              </a:xfrm>
              <a:custGeom>
                <a:avLst/>
                <a:gdLst/>
                <a:ahLst/>
                <a:cxnLst/>
                <a:rect l="0" t="0" r="0" b="0"/>
                <a:pathLst>
                  <a:path w="61" h="43" extrusionOk="0">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3" name="Shape 963"/>
              <p:cNvSpPr/>
              <p:nvPr/>
            </p:nvSpPr>
            <p:spPr>
              <a:xfrm>
                <a:off x="467" y="2"/>
                <a:ext cx="129" cy="174"/>
              </a:xfrm>
              <a:custGeom>
                <a:avLst/>
                <a:gdLst/>
                <a:ahLst/>
                <a:cxnLst/>
                <a:rect l="0" t="0" r="0" b="0"/>
                <a:pathLst>
                  <a:path w="77" h="103" extrusionOk="0">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4" name="Shape 964"/>
              <p:cNvSpPr/>
              <p:nvPr/>
            </p:nvSpPr>
            <p:spPr>
              <a:xfrm>
                <a:off x="938" y="852"/>
                <a:ext cx="403" cy="239"/>
              </a:xfrm>
              <a:custGeom>
                <a:avLst/>
                <a:gdLst/>
                <a:ahLst/>
                <a:cxnLst/>
                <a:rect l="0" t="0" r="0" b="0"/>
                <a:pathLst>
                  <a:path w="404" h="240" extrusionOk="0">
                    <a:moveTo>
                      <a:pt x="5" y="240"/>
                    </a:moveTo>
                    <a:lnTo>
                      <a:pt x="0" y="233"/>
                    </a:lnTo>
                    <a:lnTo>
                      <a:pt x="399" y="0"/>
                    </a:lnTo>
                    <a:lnTo>
                      <a:pt x="404" y="7"/>
                    </a:lnTo>
                    <a:lnTo>
                      <a:pt x="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5" name="Shape 965"/>
              <p:cNvSpPr/>
              <p:nvPr/>
            </p:nvSpPr>
            <p:spPr>
              <a:xfrm>
                <a:off x="926" y="850"/>
                <a:ext cx="417" cy="1012"/>
              </a:xfrm>
              <a:custGeom>
                <a:avLst/>
                <a:gdLst/>
                <a:ahLst/>
                <a:cxnLst/>
                <a:rect l="0" t="0" r="0" b="0"/>
                <a:pathLst>
                  <a:path w="418" h="1013" extrusionOk="0">
                    <a:moveTo>
                      <a:pt x="7" y="1013"/>
                    </a:moveTo>
                    <a:lnTo>
                      <a:pt x="0" y="1010"/>
                    </a:lnTo>
                    <a:lnTo>
                      <a:pt x="411" y="0"/>
                    </a:lnTo>
                    <a:lnTo>
                      <a:pt x="418" y="4"/>
                    </a:lnTo>
                    <a:lnTo>
                      <a:pt x="7" y="101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6" name="Shape 966"/>
              <p:cNvSpPr/>
              <p:nvPr/>
            </p:nvSpPr>
            <p:spPr>
              <a:xfrm>
                <a:off x="1310" y="603"/>
                <a:ext cx="33" cy="247"/>
              </a:xfrm>
              <a:custGeom>
                <a:avLst/>
                <a:gdLst/>
                <a:ahLst/>
                <a:cxnLst/>
                <a:rect l="0" t="0" r="0" b="0"/>
                <a:pathLst>
                  <a:path w="34" h="248" extrusionOk="0">
                    <a:moveTo>
                      <a:pt x="25" y="248"/>
                    </a:moveTo>
                    <a:lnTo>
                      <a:pt x="0" y="0"/>
                    </a:lnTo>
                    <a:lnTo>
                      <a:pt x="8" y="0"/>
                    </a:lnTo>
                    <a:lnTo>
                      <a:pt x="34" y="246"/>
                    </a:lnTo>
                    <a:lnTo>
                      <a:pt x="25" y="24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7" name="Shape 967"/>
              <p:cNvSpPr/>
              <p:nvPr/>
            </p:nvSpPr>
            <p:spPr>
              <a:xfrm>
                <a:off x="569" y="1427"/>
                <a:ext cx="364" cy="426"/>
              </a:xfrm>
              <a:custGeom>
                <a:avLst/>
                <a:gdLst/>
                <a:ahLst/>
                <a:cxnLst/>
                <a:rect l="0" t="0" r="0" b="0"/>
                <a:pathLst>
                  <a:path w="365" h="427" extrusionOk="0">
                    <a:moveTo>
                      <a:pt x="358" y="427"/>
                    </a:moveTo>
                    <a:lnTo>
                      <a:pt x="0" y="7"/>
                    </a:lnTo>
                    <a:lnTo>
                      <a:pt x="5" y="0"/>
                    </a:lnTo>
                    <a:lnTo>
                      <a:pt x="365" y="422"/>
                    </a:lnTo>
                    <a:lnTo>
                      <a:pt x="358" y="4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8" name="Shape 968"/>
              <p:cNvSpPr/>
              <p:nvPr/>
            </p:nvSpPr>
            <p:spPr>
              <a:xfrm>
                <a:off x="688" y="1855"/>
                <a:ext cx="242" cy="9"/>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69" name="Shape 969"/>
              <p:cNvSpPr/>
              <p:nvPr/>
            </p:nvSpPr>
            <p:spPr>
              <a:xfrm>
                <a:off x="925" y="1861"/>
                <a:ext cx="343" cy="273"/>
              </a:xfrm>
              <a:custGeom>
                <a:avLst/>
                <a:gdLst/>
                <a:ahLst/>
                <a:cxnLst/>
                <a:rect l="0" t="0" r="0" b="0"/>
                <a:pathLst>
                  <a:path w="344" h="274" extrusionOk="0">
                    <a:moveTo>
                      <a:pt x="339" y="274"/>
                    </a:moveTo>
                    <a:lnTo>
                      <a:pt x="0" y="7"/>
                    </a:lnTo>
                    <a:lnTo>
                      <a:pt x="5" y="0"/>
                    </a:lnTo>
                    <a:lnTo>
                      <a:pt x="344" y="269"/>
                    </a:lnTo>
                    <a:lnTo>
                      <a:pt x="339" y="27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0" name="Shape 970"/>
              <p:cNvSpPr/>
              <p:nvPr/>
            </p:nvSpPr>
            <p:spPr>
              <a:xfrm>
                <a:off x="935" y="1711"/>
                <a:ext cx="489" cy="148"/>
              </a:xfrm>
              <a:custGeom>
                <a:avLst/>
                <a:gdLst/>
                <a:ahLst/>
                <a:cxnLst/>
                <a:rect l="0" t="0" r="0" b="0"/>
                <a:pathLst>
                  <a:path w="490" h="149" extrusionOk="0">
                    <a:moveTo>
                      <a:pt x="2" y="149"/>
                    </a:moveTo>
                    <a:lnTo>
                      <a:pt x="0" y="140"/>
                    </a:lnTo>
                    <a:lnTo>
                      <a:pt x="486" y="0"/>
                    </a:lnTo>
                    <a:lnTo>
                      <a:pt x="490" y="8"/>
                    </a:lnTo>
                    <a:lnTo>
                      <a:pt x="2" y="14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1" name="Shape 971"/>
              <p:cNvSpPr/>
              <p:nvPr/>
            </p:nvSpPr>
            <p:spPr>
              <a:xfrm>
                <a:off x="5945" y="2968"/>
                <a:ext cx="124" cy="100"/>
              </a:xfrm>
              <a:custGeom>
                <a:avLst/>
                <a:gdLst/>
                <a:ahLst/>
                <a:cxnLst/>
                <a:rect l="0" t="0" r="0" b="0"/>
                <a:pathLst>
                  <a:path w="74" h="59" extrusionOk="0">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2" name="Shape 972"/>
              <p:cNvSpPr/>
              <p:nvPr/>
            </p:nvSpPr>
            <p:spPr>
              <a:xfrm>
                <a:off x="5929" y="2928"/>
                <a:ext cx="54" cy="88"/>
              </a:xfrm>
              <a:custGeom>
                <a:avLst/>
                <a:gdLst/>
                <a:ahLst/>
                <a:cxnLst/>
                <a:rect l="0" t="0" r="0" b="0"/>
                <a:pathLst>
                  <a:path w="32" h="52" extrusionOk="0">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3" name="Shape 973"/>
              <p:cNvSpPr/>
              <p:nvPr/>
            </p:nvSpPr>
            <p:spPr>
              <a:xfrm>
                <a:off x="5897" y="2953"/>
                <a:ext cx="54" cy="120"/>
              </a:xfrm>
              <a:custGeom>
                <a:avLst/>
                <a:gdLst/>
                <a:ahLst/>
                <a:cxnLst/>
                <a:rect l="0" t="0" r="0" b="0"/>
                <a:pathLst>
                  <a:path w="32" h="71" extrusionOk="0">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4" name="Shape 974"/>
              <p:cNvSpPr/>
              <p:nvPr/>
            </p:nvSpPr>
            <p:spPr>
              <a:xfrm>
                <a:off x="5938" y="2894"/>
                <a:ext cx="164" cy="162"/>
              </a:xfrm>
              <a:custGeom>
                <a:avLst/>
                <a:gdLst/>
                <a:ahLst/>
                <a:cxnLst/>
                <a:rect l="0" t="0" r="0" b="0"/>
                <a:pathLst>
                  <a:path w="98" h="96" extrusionOk="0">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5" name="Shape 975"/>
              <p:cNvSpPr/>
              <p:nvPr/>
            </p:nvSpPr>
            <p:spPr>
              <a:xfrm>
                <a:off x="2502" y="1618"/>
                <a:ext cx="164" cy="164"/>
              </a:xfrm>
              <a:custGeom>
                <a:avLst/>
                <a:gdLst/>
                <a:ahLst/>
                <a:cxnLst/>
                <a:rect l="0" t="0" r="0" b="0"/>
                <a:pathLst>
                  <a:path w="97" h="97" extrusionOk="0">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6" name="Shape 976"/>
              <p:cNvSpPr/>
              <p:nvPr/>
            </p:nvSpPr>
            <p:spPr>
              <a:xfrm>
                <a:off x="1989"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7" name="Shape 977"/>
              <p:cNvSpPr/>
              <p:nvPr/>
            </p:nvSpPr>
            <p:spPr>
              <a:xfrm>
                <a:off x="1964"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8" name="Shape 978"/>
              <p:cNvSpPr/>
              <p:nvPr/>
            </p:nvSpPr>
            <p:spPr>
              <a:xfrm>
                <a:off x="1964"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79" name="Shape 979"/>
              <p:cNvSpPr/>
              <p:nvPr/>
            </p:nvSpPr>
            <p:spPr>
              <a:xfrm>
                <a:off x="1989"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0" name="Shape 980"/>
              <p:cNvSpPr/>
              <p:nvPr/>
            </p:nvSpPr>
            <p:spPr>
              <a:xfrm>
                <a:off x="2015" y="2056"/>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1" name="Shape 981"/>
              <p:cNvSpPr/>
              <p:nvPr/>
            </p:nvSpPr>
            <p:spPr>
              <a:xfrm>
                <a:off x="2015" y="2029"/>
                <a:ext cx="13"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2" name="Shape 982"/>
              <p:cNvSpPr/>
              <p:nvPr/>
            </p:nvSpPr>
            <p:spPr>
              <a:xfrm>
                <a:off x="2015" y="2084"/>
                <a:ext cx="13"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3" name="Shape 983"/>
              <p:cNvSpPr/>
              <p:nvPr/>
            </p:nvSpPr>
            <p:spPr>
              <a:xfrm>
                <a:off x="1989"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4" name="Shape 984"/>
              <p:cNvSpPr/>
              <p:nvPr/>
            </p:nvSpPr>
            <p:spPr>
              <a:xfrm>
                <a:off x="1964"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5" name="Shape 985"/>
              <p:cNvSpPr/>
              <p:nvPr/>
            </p:nvSpPr>
            <p:spPr>
              <a:xfrm>
                <a:off x="1912"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6" name="Shape 986"/>
              <p:cNvSpPr/>
              <p:nvPr/>
            </p:nvSpPr>
            <p:spPr>
              <a:xfrm>
                <a:off x="1912"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7" name="Shape 987"/>
              <p:cNvSpPr/>
              <p:nvPr/>
            </p:nvSpPr>
            <p:spPr>
              <a:xfrm>
                <a:off x="1937"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8" name="Shape 988"/>
              <p:cNvSpPr/>
              <p:nvPr/>
            </p:nvSpPr>
            <p:spPr>
              <a:xfrm>
                <a:off x="1937" y="2084"/>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89" name="Shape 989"/>
              <p:cNvSpPr/>
              <p:nvPr/>
            </p:nvSpPr>
            <p:spPr>
              <a:xfrm>
                <a:off x="1912" y="2029"/>
                <a:ext cx="14" cy="1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0" name="Shape 990"/>
              <p:cNvSpPr/>
              <p:nvPr/>
            </p:nvSpPr>
            <p:spPr>
              <a:xfrm>
                <a:off x="1937" y="2056"/>
                <a:ext cx="14" cy="1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1" name="Shape 991"/>
              <p:cNvSpPr/>
              <p:nvPr/>
            </p:nvSpPr>
            <p:spPr>
              <a:xfrm>
                <a:off x="1928" y="1961"/>
                <a:ext cx="14"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2" name="Shape 992"/>
              <p:cNvSpPr/>
              <p:nvPr/>
            </p:nvSpPr>
            <p:spPr>
              <a:xfrm>
                <a:off x="2000" y="1961"/>
                <a:ext cx="15" cy="2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3" name="Shape 993"/>
              <p:cNvSpPr/>
              <p:nvPr/>
            </p:nvSpPr>
            <p:spPr>
              <a:xfrm>
                <a:off x="1888" y="1976"/>
                <a:ext cx="165" cy="150"/>
              </a:xfrm>
              <a:custGeom>
                <a:avLst/>
                <a:gdLst/>
                <a:ahLst/>
                <a:cxnLst/>
                <a:rect l="0" t="0" r="0" b="0"/>
                <a:pathLst>
                  <a:path w="166" h="151" extrusionOk="0">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4" name="Shape 994"/>
              <p:cNvSpPr/>
              <p:nvPr/>
            </p:nvSpPr>
            <p:spPr>
              <a:xfrm>
                <a:off x="2207" y="1260"/>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5" name="Shape 995"/>
              <p:cNvSpPr/>
              <p:nvPr/>
            </p:nvSpPr>
            <p:spPr>
              <a:xfrm>
                <a:off x="1957" y="952"/>
                <a:ext cx="149" cy="45"/>
              </a:xfrm>
              <a:custGeom>
                <a:avLst/>
                <a:gdLst/>
                <a:ahLst/>
                <a:cxnLst/>
                <a:rect l="0" t="0" r="0" b="0"/>
                <a:pathLst>
                  <a:path w="88" h="27" extrusionOk="0">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6" name="Shape 996"/>
              <p:cNvSpPr/>
              <p:nvPr/>
            </p:nvSpPr>
            <p:spPr>
              <a:xfrm>
                <a:off x="1957" y="1010"/>
                <a:ext cx="148"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7" name="Shape 997"/>
              <p:cNvSpPr/>
              <p:nvPr/>
            </p:nvSpPr>
            <p:spPr>
              <a:xfrm>
                <a:off x="1957" y="1056"/>
                <a:ext cx="149" cy="45"/>
              </a:xfrm>
              <a:custGeom>
                <a:avLst/>
                <a:gdLst/>
                <a:ahLst/>
                <a:cxnLst/>
                <a:rect l="0" t="0" r="0" b="0"/>
                <a:pathLst>
                  <a:path w="88" h="27" extrusionOk="0">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8" name="Shape 998"/>
              <p:cNvSpPr/>
              <p:nvPr/>
            </p:nvSpPr>
            <p:spPr>
              <a:xfrm>
                <a:off x="2370" y="728"/>
                <a:ext cx="168" cy="168"/>
              </a:xfrm>
              <a:custGeom>
                <a:avLst/>
                <a:gdLst/>
                <a:ahLst/>
                <a:cxnLst/>
                <a:rect l="0" t="0" r="0" b="0"/>
                <a:pathLst>
                  <a:path w="169" h="169" extrusionOk="0">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999" name="Shape 999"/>
              <p:cNvSpPr/>
              <p:nvPr/>
            </p:nvSpPr>
            <p:spPr>
              <a:xfrm>
                <a:off x="2989" y="713"/>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0" name="Shape 1000"/>
              <p:cNvSpPr/>
              <p:nvPr/>
            </p:nvSpPr>
            <p:spPr>
              <a:xfrm>
                <a:off x="790" y="3109"/>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1" name="Shape 1001"/>
              <p:cNvSpPr/>
              <p:nvPr/>
            </p:nvSpPr>
            <p:spPr>
              <a:xfrm>
                <a:off x="4299" y="776"/>
                <a:ext cx="149" cy="155"/>
              </a:xfrm>
              <a:custGeom>
                <a:avLst/>
                <a:gdLst/>
                <a:ahLst/>
                <a:cxnLst/>
                <a:rect l="0" t="0" r="0" b="0"/>
                <a:pathLst>
                  <a:path w="89"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2" name="Shape 1002"/>
              <p:cNvSpPr/>
              <p:nvPr/>
            </p:nvSpPr>
            <p:spPr>
              <a:xfrm>
                <a:off x="4350" y="855"/>
                <a:ext cx="14" cy="15"/>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3" name="Shape 1003"/>
              <p:cNvSpPr/>
              <p:nvPr/>
            </p:nvSpPr>
            <p:spPr>
              <a:xfrm>
                <a:off x="4799" y="860"/>
                <a:ext cx="168" cy="72"/>
              </a:xfrm>
              <a:custGeom>
                <a:avLst/>
                <a:gdLst/>
                <a:ahLst/>
                <a:cxnLst/>
                <a:rect l="0" t="0" r="0" b="0"/>
                <a:pathLst>
                  <a:path w="100" h="43" extrusionOk="0">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4" name="Shape 1004"/>
              <p:cNvSpPr/>
              <p:nvPr/>
            </p:nvSpPr>
            <p:spPr>
              <a:xfrm>
                <a:off x="4799" y="952"/>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5" name="Shape 1005"/>
              <p:cNvSpPr/>
              <p:nvPr/>
            </p:nvSpPr>
            <p:spPr>
              <a:xfrm>
                <a:off x="4799" y="985"/>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6" name="Shape 1006"/>
              <p:cNvSpPr/>
              <p:nvPr/>
            </p:nvSpPr>
            <p:spPr>
              <a:xfrm>
                <a:off x="4799" y="1018"/>
                <a:ext cx="169"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7" name="Shape 1007"/>
              <p:cNvSpPr/>
              <p:nvPr/>
            </p:nvSpPr>
            <p:spPr>
              <a:xfrm>
                <a:off x="5172" y="1550"/>
                <a:ext cx="237" cy="136"/>
              </a:xfrm>
              <a:custGeom>
                <a:avLst/>
                <a:gdLst/>
                <a:ahLst/>
                <a:cxnLst/>
                <a:rect l="0" t="0" r="0" b="0"/>
                <a:pathLst>
                  <a:path w="140" h="81" extrusionOk="0">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8" name="Shape 1008"/>
              <p:cNvSpPr/>
              <p:nvPr/>
            </p:nvSpPr>
            <p:spPr>
              <a:xfrm>
                <a:off x="3511" y="867"/>
                <a:ext cx="236" cy="136"/>
              </a:xfrm>
              <a:custGeom>
                <a:avLst/>
                <a:gdLst/>
                <a:ahLst/>
                <a:cxnLst/>
                <a:rect l="0" t="0" r="0" b="0"/>
                <a:pathLst>
                  <a:path w="140" h="81" extrusionOk="0">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09" name="Shape 1009"/>
              <p:cNvSpPr/>
              <p:nvPr/>
            </p:nvSpPr>
            <p:spPr>
              <a:xfrm>
                <a:off x="2780" y="1393"/>
                <a:ext cx="174" cy="165"/>
              </a:xfrm>
              <a:custGeom>
                <a:avLst/>
                <a:gdLst/>
                <a:ahLst/>
                <a:cxnLst/>
                <a:rect l="0" t="0" r="0" b="0"/>
                <a:pathLst>
                  <a:path w="175" h="166" extrusionOk="0">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0" name="Shape 1010"/>
              <p:cNvSpPr/>
              <p:nvPr/>
            </p:nvSpPr>
            <p:spPr>
              <a:xfrm>
                <a:off x="7252" y="307"/>
                <a:ext cx="174" cy="163"/>
              </a:xfrm>
              <a:custGeom>
                <a:avLst/>
                <a:gdLst/>
                <a:ahLst/>
                <a:cxnLst/>
                <a:rect l="0" t="0" r="0" b="0"/>
                <a:pathLst>
                  <a:path w="175" h="164" extrusionOk="0">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1" name="Shape 1011"/>
              <p:cNvSpPr/>
              <p:nvPr/>
            </p:nvSpPr>
            <p:spPr>
              <a:xfrm>
                <a:off x="140" y="2962"/>
                <a:ext cx="175" cy="164"/>
              </a:xfrm>
              <a:custGeom>
                <a:avLst/>
                <a:gdLst/>
                <a:ahLst/>
                <a:cxnLst/>
                <a:rect l="0" t="0" r="0" b="0"/>
                <a:pathLst>
                  <a:path w="176" h="165" extrusionOk="0">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2" name="Shape 1012"/>
              <p:cNvSpPr/>
              <p:nvPr/>
            </p:nvSpPr>
            <p:spPr>
              <a:xfrm>
                <a:off x="5000" y="1990"/>
                <a:ext cx="34"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3" name="Shape 1013"/>
              <p:cNvSpPr/>
              <p:nvPr/>
            </p:nvSpPr>
            <p:spPr>
              <a:xfrm>
                <a:off x="5000" y="1968"/>
                <a:ext cx="51"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4" name="Shape 1014"/>
              <p:cNvSpPr/>
              <p:nvPr/>
            </p:nvSpPr>
            <p:spPr>
              <a:xfrm>
                <a:off x="5000" y="1944"/>
                <a:ext cx="51"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5" name="Shape 1015"/>
              <p:cNvSpPr/>
              <p:nvPr/>
            </p:nvSpPr>
            <p:spPr>
              <a:xfrm>
                <a:off x="5000" y="1921"/>
                <a:ext cx="51"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6" name="Shape 1016"/>
              <p:cNvSpPr/>
              <p:nvPr/>
            </p:nvSpPr>
            <p:spPr>
              <a:xfrm>
                <a:off x="4913" y="1990"/>
                <a:ext cx="3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7" name="Shape 1017"/>
              <p:cNvSpPr/>
              <p:nvPr/>
            </p:nvSpPr>
            <p:spPr>
              <a:xfrm>
                <a:off x="4913" y="1968"/>
                <a:ext cx="50"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8" name="Shape 1018"/>
              <p:cNvSpPr/>
              <p:nvPr/>
            </p:nvSpPr>
            <p:spPr>
              <a:xfrm>
                <a:off x="4913" y="1944"/>
                <a:ext cx="50"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19" name="Shape 1019"/>
              <p:cNvSpPr/>
              <p:nvPr/>
            </p:nvSpPr>
            <p:spPr>
              <a:xfrm>
                <a:off x="4913" y="1921"/>
                <a:ext cx="50" cy="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0" name="Shape 1020"/>
              <p:cNvSpPr/>
              <p:nvPr/>
            </p:nvSpPr>
            <p:spPr>
              <a:xfrm>
                <a:off x="4891" y="1895"/>
                <a:ext cx="185" cy="140"/>
              </a:xfrm>
              <a:custGeom>
                <a:avLst/>
                <a:gdLst/>
                <a:ahLst/>
                <a:cxnLst/>
                <a:rect l="0" t="0" r="0" b="0"/>
                <a:pathLst>
                  <a:path w="110" h="83" extrusionOk="0">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1" name="Shape 1021"/>
              <p:cNvSpPr/>
              <p:nvPr/>
            </p:nvSpPr>
            <p:spPr>
              <a:xfrm>
                <a:off x="4538" y="2370"/>
                <a:ext cx="56"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2" name="Shape 1022"/>
              <p:cNvSpPr/>
              <p:nvPr/>
            </p:nvSpPr>
            <p:spPr>
              <a:xfrm>
                <a:off x="4529" y="2345"/>
                <a:ext cx="77" cy="5"/>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3" name="Shape 1023"/>
              <p:cNvSpPr/>
              <p:nvPr/>
            </p:nvSpPr>
            <p:spPr>
              <a:xfrm>
                <a:off x="4543" y="2319"/>
                <a:ext cx="25"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4" name="Shape 1024"/>
              <p:cNvSpPr/>
              <p:nvPr/>
            </p:nvSpPr>
            <p:spPr>
              <a:xfrm>
                <a:off x="4497" y="2281"/>
                <a:ext cx="174" cy="151"/>
              </a:xfrm>
              <a:custGeom>
                <a:avLst/>
                <a:gdLst/>
                <a:ahLst/>
                <a:cxnLst/>
                <a:rect l="0" t="0" r="0" b="0"/>
                <a:pathLst>
                  <a:path w="103" h="89" extrusionOk="0">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5" name="Shape 1025"/>
              <p:cNvSpPr/>
              <p:nvPr/>
            </p:nvSpPr>
            <p:spPr>
              <a:xfrm>
                <a:off x="4145" y="2587"/>
                <a:ext cx="171" cy="133"/>
              </a:xfrm>
              <a:custGeom>
                <a:avLst/>
                <a:gdLst/>
                <a:ahLst/>
                <a:cxnLst/>
                <a:rect l="0" t="0" r="0" b="0"/>
                <a:pathLst>
                  <a:path w="101" h="79" extrusionOk="0">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6" name="Shape 1026"/>
              <p:cNvSpPr/>
              <p:nvPr/>
            </p:nvSpPr>
            <p:spPr>
              <a:xfrm>
                <a:off x="4286" y="2676"/>
                <a:ext cx="14" cy="7"/>
              </a:xfrm>
              <a:custGeom>
                <a:avLst/>
                <a:gdLst/>
                <a:ahLst/>
                <a:cxnLst/>
                <a:rect l="0" t="0" r="0" b="0"/>
                <a:pathLst>
                  <a:path w="15" h="8" extrusionOk="0">
                    <a:moveTo>
                      <a:pt x="0" y="0"/>
                    </a:moveTo>
                    <a:lnTo>
                      <a:pt x="0" y="8"/>
                    </a:lnTo>
                    <a:lnTo>
                      <a:pt x="0" y="8"/>
                    </a:lnTo>
                    <a:lnTo>
                      <a:pt x="15" y="8"/>
                    </a:lnTo>
                    <a:lnTo>
                      <a:pt x="15" y="0"/>
                    </a:lnTo>
                    <a:lnTo>
                      <a:pt x="0" y="0"/>
                    </a:lnTo>
                    <a:lnTo>
                      <a:pt x="0" y="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
          <p:nvSpPr>
            <p:cNvPr id="1027" name="Shape 1027"/>
            <p:cNvSpPr/>
            <p:nvPr/>
          </p:nvSpPr>
          <p:spPr>
            <a:xfrm>
              <a:off x="4268" y="2676"/>
              <a:ext cx="13" cy="7"/>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8" name="Shape 1028"/>
            <p:cNvSpPr/>
            <p:nvPr/>
          </p:nvSpPr>
          <p:spPr>
            <a:xfrm>
              <a:off x="4243" y="2676"/>
              <a:ext cx="20" cy="7"/>
            </a:xfrm>
            <a:custGeom>
              <a:avLst/>
              <a:gdLst/>
              <a:ahLst/>
              <a:cxnLst/>
              <a:rect l="0" t="0" r="0" b="0"/>
              <a:pathLst>
                <a:path w="21" h="8" extrusionOk="0">
                  <a:moveTo>
                    <a:pt x="0" y="8"/>
                  </a:moveTo>
                  <a:lnTo>
                    <a:pt x="0" y="8"/>
                  </a:lnTo>
                  <a:lnTo>
                    <a:pt x="21" y="8"/>
                  </a:lnTo>
                  <a:lnTo>
                    <a:pt x="21"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29" name="Shape 1029"/>
            <p:cNvSpPr/>
            <p:nvPr/>
          </p:nvSpPr>
          <p:spPr>
            <a:xfrm>
              <a:off x="4175" y="2676"/>
              <a:ext cx="54" cy="7"/>
            </a:xfrm>
            <a:custGeom>
              <a:avLst/>
              <a:gdLst/>
              <a:ahLst/>
              <a:cxnLst/>
              <a:rect l="0" t="0" r="0" b="0"/>
              <a:pathLst>
                <a:path w="55" h="8" extrusionOk="0">
                  <a:moveTo>
                    <a:pt x="0" y="8"/>
                  </a:moveTo>
                  <a:lnTo>
                    <a:pt x="0" y="8"/>
                  </a:lnTo>
                  <a:lnTo>
                    <a:pt x="55" y="8"/>
                  </a:lnTo>
                  <a:lnTo>
                    <a:pt x="55" y="0"/>
                  </a:lnTo>
                  <a:lnTo>
                    <a:pt x="0" y="0"/>
                  </a:lnTo>
                  <a:lnTo>
                    <a:pt x="0"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0" name="Shape 1030"/>
            <p:cNvSpPr/>
            <p:nvPr/>
          </p:nvSpPr>
          <p:spPr>
            <a:xfrm>
              <a:off x="4175" y="2690"/>
              <a:ext cx="54" cy="8"/>
            </a:xfrm>
            <a:custGeom>
              <a:avLst/>
              <a:gdLst/>
              <a:ahLst/>
              <a:cxnLst/>
              <a:rect l="0" t="0" r="0" b="0"/>
              <a:pathLst>
                <a:path w="55" h="9" extrusionOk="0">
                  <a:moveTo>
                    <a:pt x="0" y="9"/>
                  </a:moveTo>
                  <a:lnTo>
                    <a:pt x="0" y="9"/>
                  </a:lnTo>
                  <a:lnTo>
                    <a:pt x="55" y="9"/>
                  </a:lnTo>
                  <a:lnTo>
                    <a:pt x="55" y="0"/>
                  </a:lnTo>
                  <a:lnTo>
                    <a:pt x="0" y="0"/>
                  </a:lnTo>
                  <a:lnTo>
                    <a:pt x="0"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1" name="Shape 1031"/>
            <p:cNvSpPr/>
            <p:nvPr/>
          </p:nvSpPr>
          <p:spPr>
            <a:xfrm>
              <a:off x="3182" y="2597"/>
              <a:ext cx="179" cy="175"/>
            </a:xfrm>
            <a:custGeom>
              <a:avLst/>
              <a:gdLst/>
              <a:ahLst/>
              <a:cxnLst/>
              <a:rect l="0" t="0" r="0" b="0"/>
              <a:pathLst>
                <a:path w="180" h="176" extrusionOk="0">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2" name="Shape 1032"/>
            <p:cNvSpPr/>
            <p:nvPr/>
          </p:nvSpPr>
          <p:spPr>
            <a:xfrm>
              <a:off x="2682" y="2051"/>
              <a:ext cx="155" cy="155"/>
            </a:xfrm>
            <a:custGeom>
              <a:avLst/>
              <a:gdLst/>
              <a:ahLst/>
              <a:cxnLst/>
              <a:rect l="0" t="0" r="0" b="0"/>
              <a:pathLst>
                <a:path w="92" h="92" extrusionOk="0">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3" name="Shape 1033"/>
            <p:cNvSpPr/>
            <p:nvPr/>
          </p:nvSpPr>
          <p:spPr>
            <a:xfrm>
              <a:off x="2117" y="2364"/>
              <a:ext cx="174" cy="171"/>
            </a:xfrm>
            <a:custGeom>
              <a:avLst/>
              <a:gdLst/>
              <a:ahLst/>
              <a:cxnLst/>
              <a:rect l="0" t="0" r="0" b="0"/>
              <a:pathLst>
                <a:path w="103" h="102" extrusionOk="0">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4" name="Shape 1034"/>
            <p:cNvSpPr/>
            <p:nvPr/>
          </p:nvSpPr>
          <p:spPr>
            <a:xfrm>
              <a:off x="7643" y="1848"/>
              <a:ext cx="171" cy="174"/>
            </a:xfrm>
            <a:custGeom>
              <a:avLst/>
              <a:gdLst/>
              <a:ahLst/>
              <a:cxnLst/>
              <a:rect l="0" t="0" r="0" b="0"/>
              <a:pathLst>
                <a:path w="102" h="103" extrusionOk="0">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5" name="Shape 1035"/>
            <p:cNvSpPr/>
            <p:nvPr/>
          </p:nvSpPr>
          <p:spPr>
            <a:xfrm>
              <a:off x="2409" y="2284"/>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6" name="Shape 1036"/>
            <p:cNvSpPr/>
            <p:nvPr/>
          </p:nvSpPr>
          <p:spPr>
            <a:xfrm>
              <a:off x="6084" y="332"/>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7" name="Shape 1037"/>
            <p:cNvSpPr/>
            <p:nvPr/>
          </p:nvSpPr>
          <p:spPr>
            <a:xfrm>
              <a:off x="5220"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8" name="Shape 1038"/>
            <p:cNvSpPr/>
            <p:nvPr/>
          </p:nvSpPr>
          <p:spPr>
            <a:xfrm>
              <a:off x="5265" y="2769"/>
              <a:ext cx="18" cy="18"/>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39" name="Shape 1039"/>
            <p:cNvSpPr/>
            <p:nvPr/>
          </p:nvSpPr>
          <p:spPr>
            <a:xfrm>
              <a:off x="5159" y="2644"/>
              <a:ext cx="161" cy="116"/>
            </a:xfrm>
            <a:custGeom>
              <a:avLst/>
              <a:gdLst/>
              <a:ahLst/>
              <a:cxnLst/>
              <a:rect l="0" t="0" r="0" b="0"/>
              <a:pathLst>
                <a:path w="162" h="117" extrusionOk="0">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0" name="Shape 1040"/>
            <p:cNvSpPr/>
            <p:nvPr/>
          </p:nvSpPr>
          <p:spPr>
            <a:xfrm>
              <a:off x="5218" y="2707"/>
              <a:ext cx="65" cy="8"/>
            </a:xfrm>
            <a:custGeom>
              <a:avLst/>
              <a:gdLst/>
              <a:ahLst/>
              <a:cxnLst/>
              <a:rect l="0" t="0" r="0" b="0"/>
              <a:pathLst>
                <a:path w="66" h="9" extrusionOk="0">
                  <a:moveTo>
                    <a:pt x="2" y="9"/>
                  </a:moveTo>
                  <a:lnTo>
                    <a:pt x="65" y="9"/>
                  </a:lnTo>
                  <a:lnTo>
                    <a:pt x="66" y="0"/>
                  </a:lnTo>
                  <a:lnTo>
                    <a:pt x="0" y="0"/>
                  </a:lnTo>
                  <a:lnTo>
                    <a:pt x="2" y="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1" name="Shape 1041"/>
            <p:cNvSpPr/>
            <p:nvPr/>
          </p:nvSpPr>
          <p:spPr>
            <a:xfrm>
              <a:off x="5213" y="2682"/>
              <a:ext cx="78" cy="6"/>
            </a:xfrm>
            <a:custGeom>
              <a:avLst/>
              <a:gdLst/>
              <a:ahLst/>
              <a:cxnLst/>
              <a:rect l="0" t="0" r="0" b="0"/>
              <a:pathLst>
                <a:path w="79" h="7" extrusionOk="0">
                  <a:moveTo>
                    <a:pt x="1" y="7"/>
                  </a:moveTo>
                  <a:lnTo>
                    <a:pt x="77" y="7"/>
                  </a:lnTo>
                  <a:lnTo>
                    <a:pt x="79" y="0"/>
                  </a:lnTo>
                  <a:lnTo>
                    <a:pt x="0" y="0"/>
                  </a:lnTo>
                  <a:lnTo>
                    <a:pt x="1" y="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2" name="Shape 1042"/>
            <p:cNvSpPr/>
            <p:nvPr/>
          </p:nvSpPr>
          <p:spPr>
            <a:xfrm>
              <a:off x="-442" y="776"/>
              <a:ext cx="227" cy="104"/>
            </a:xfrm>
            <a:custGeom>
              <a:avLst/>
              <a:gdLst/>
              <a:ahLst/>
              <a:cxnLst/>
              <a:rect l="0" t="0" r="0" b="0"/>
              <a:pathLst>
                <a:path w="228" h="105" extrusionOk="0">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3" name="Shape 1043"/>
            <p:cNvSpPr/>
            <p:nvPr/>
          </p:nvSpPr>
          <p:spPr>
            <a:xfrm>
              <a:off x="-398" y="843"/>
              <a:ext cx="138" cy="75"/>
            </a:xfrm>
            <a:custGeom>
              <a:avLst/>
              <a:gdLst/>
              <a:ahLst/>
              <a:cxnLst/>
              <a:rect l="0" t="0" r="0" b="0"/>
              <a:pathLst>
                <a:path w="139" h="76" extrusionOk="0">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4" name="Shape 1044"/>
            <p:cNvSpPr/>
            <p:nvPr/>
          </p:nvSpPr>
          <p:spPr>
            <a:xfrm>
              <a:off x="6415" y="2607"/>
              <a:ext cx="175" cy="175"/>
            </a:xfrm>
            <a:custGeom>
              <a:avLst/>
              <a:gdLst/>
              <a:ahLst/>
              <a:cxnLst/>
              <a:rect l="0" t="0" r="0" b="0"/>
              <a:pathLst>
                <a:path w="176" h="176" extrusionOk="0">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5" name="Shape 1045"/>
            <p:cNvSpPr/>
            <p:nvPr/>
          </p:nvSpPr>
          <p:spPr>
            <a:xfrm>
              <a:off x="6447" y="2656"/>
              <a:ext cx="111" cy="103"/>
            </a:xfrm>
            <a:custGeom>
              <a:avLst/>
              <a:gdLst/>
              <a:ahLst/>
              <a:cxnLst/>
              <a:rect l="0" t="0" r="0" b="0"/>
              <a:pathLst>
                <a:path w="112" h="104" extrusionOk="0">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6" name="Shape 1046"/>
            <p:cNvSpPr/>
            <p:nvPr/>
          </p:nvSpPr>
          <p:spPr>
            <a:xfrm>
              <a:off x="6125" y="1186"/>
              <a:ext cx="151" cy="174"/>
            </a:xfrm>
            <a:custGeom>
              <a:avLst/>
              <a:gdLst/>
              <a:ahLst/>
              <a:cxnLst/>
              <a:rect l="0" t="0" r="0" b="0"/>
              <a:pathLst>
                <a:path w="90" h="103" extrusionOk="0">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7" name="Shape 1047"/>
            <p:cNvSpPr/>
            <p:nvPr/>
          </p:nvSpPr>
          <p:spPr>
            <a:xfrm>
              <a:off x="5763" y="1506"/>
              <a:ext cx="194" cy="171"/>
            </a:xfrm>
            <a:custGeom>
              <a:avLst/>
              <a:gdLst/>
              <a:ahLst/>
              <a:cxnLst/>
              <a:rect l="0" t="0" r="0" b="0"/>
              <a:pathLst>
                <a:path w="115" h="101"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8" name="Shape 1048"/>
            <p:cNvSpPr/>
            <p:nvPr/>
          </p:nvSpPr>
          <p:spPr>
            <a:xfrm>
              <a:off x="5854" y="1625"/>
              <a:ext cx="11"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49" name="Shape 1049"/>
            <p:cNvSpPr/>
            <p:nvPr/>
          </p:nvSpPr>
          <p:spPr>
            <a:xfrm>
              <a:off x="3925" y="428"/>
              <a:ext cx="194" cy="168"/>
            </a:xfrm>
            <a:custGeom>
              <a:avLst/>
              <a:gdLst/>
              <a:ahLst/>
              <a:cxnLst/>
              <a:rect l="0" t="0" r="0" b="0"/>
              <a:pathLst>
                <a:path w="115" h="100" extrusionOk="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0" name="Shape 1050"/>
            <p:cNvSpPr/>
            <p:nvPr/>
          </p:nvSpPr>
          <p:spPr>
            <a:xfrm>
              <a:off x="4016" y="548"/>
              <a:ext cx="9" cy="9"/>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1" name="Shape 1051"/>
            <p:cNvSpPr/>
            <p:nvPr/>
          </p:nvSpPr>
          <p:spPr>
            <a:xfrm>
              <a:off x="6043" y="2269"/>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2" name="Shape 1052"/>
            <p:cNvSpPr/>
            <p:nvPr/>
          </p:nvSpPr>
          <p:spPr>
            <a:xfrm>
              <a:off x="6043" y="2328"/>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3" name="Shape 1053"/>
            <p:cNvSpPr/>
            <p:nvPr/>
          </p:nvSpPr>
          <p:spPr>
            <a:xfrm>
              <a:off x="6043" y="2372"/>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4" name="Shape 1054"/>
            <p:cNvSpPr/>
            <p:nvPr/>
          </p:nvSpPr>
          <p:spPr>
            <a:xfrm>
              <a:off x="5368" y="511"/>
              <a:ext cx="157" cy="155"/>
            </a:xfrm>
            <a:custGeom>
              <a:avLst/>
              <a:gdLst/>
              <a:ahLst/>
              <a:cxnLst/>
              <a:rect l="0" t="0" r="0" b="0"/>
              <a:pathLst>
                <a:path w="93" h="92" extrusionOk="0">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5" name="Shape 1055"/>
            <p:cNvSpPr/>
            <p:nvPr/>
          </p:nvSpPr>
          <p:spPr>
            <a:xfrm>
              <a:off x="5859" y="1995"/>
              <a:ext cx="114"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6" name="Shape 1056"/>
            <p:cNvSpPr/>
            <p:nvPr/>
          </p:nvSpPr>
          <p:spPr>
            <a:xfrm>
              <a:off x="6061" y="1882"/>
              <a:ext cx="112" cy="164"/>
            </a:xfrm>
            <a:custGeom>
              <a:avLst/>
              <a:gdLst/>
              <a:ahLst/>
              <a:cxnLst/>
              <a:rect l="0" t="0" r="0" b="0"/>
              <a:pathLst>
                <a:path w="66" h="97" extrusionOk="0">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7" name="Shape 1057"/>
            <p:cNvSpPr/>
            <p:nvPr/>
          </p:nvSpPr>
          <p:spPr>
            <a:xfrm>
              <a:off x="6268" y="1995"/>
              <a:ext cx="112" cy="164"/>
            </a:xfrm>
            <a:custGeom>
              <a:avLst/>
              <a:gdLst/>
              <a:ahLst/>
              <a:cxnLst/>
              <a:rect l="0" t="0" r="0" b="0"/>
              <a:pathLst>
                <a:path w="66" h="97" extrusionOk="0">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8" name="Shape 1058"/>
            <p:cNvSpPr/>
            <p:nvPr/>
          </p:nvSpPr>
          <p:spPr>
            <a:xfrm>
              <a:off x="1206" y="486"/>
              <a:ext cx="156" cy="95"/>
            </a:xfrm>
            <a:custGeom>
              <a:avLst/>
              <a:gdLst/>
              <a:ahLst/>
              <a:cxnLst/>
              <a:rect l="0" t="0" r="0" b="0"/>
              <a:pathLst>
                <a:path w="157" h="96" extrusionOk="0">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59" name="Shape 1059"/>
            <p:cNvSpPr/>
            <p:nvPr/>
          </p:nvSpPr>
          <p:spPr>
            <a:xfrm>
              <a:off x="1225" y="505"/>
              <a:ext cx="151" cy="90"/>
            </a:xfrm>
            <a:custGeom>
              <a:avLst/>
              <a:gdLst/>
              <a:ahLst/>
              <a:cxnLst/>
              <a:rect l="0" t="0" r="0" b="0"/>
              <a:pathLst>
                <a:path w="152" h="91" extrusionOk="0">
                  <a:moveTo>
                    <a:pt x="152" y="91"/>
                  </a:moveTo>
                  <a:lnTo>
                    <a:pt x="0" y="91"/>
                  </a:lnTo>
                  <a:lnTo>
                    <a:pt x="0" y="82"/>
                  </a:lnTo>
                  <a:lnTo>
                    <a:pt x="144" y="82"/>
                  </a:lnTo>
                  <a:lnTo>
                    <a:pt x="144" y="0"/>
                  </a:lnTo>
                  <a:lnTo>
                    <a:pt x="152" y="0"/>
                  </a:lnTo>
                  <a:lnTo>
                    <a:pt x="152" y="9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0" name="Shape 1060"/>
            <p:cNvSpPr/>
            <p:nvPr/>
          </p:nvSpPr>
          <p:spPr>
            <a:xfrm>
              <a:off x="1239" y="519"/>
              <a:ext cx="151" cy="92"/>
            </a:xfrm>
            <a:custGeom>
              <a:avLst/>
              <a:gdLst/>
              <a:ahLst/>
              <a:cxnLst/>
              <a:rect l="0" t="0" r="0" b="0"/>
              <a:pathLst>
                <a:path w="152" h="93" extrusionOk="0">
                  <a:moveTo>
                    <a:pt x="152" y="93"/>
                  </a:moveTo>
                  <a:lnTo>
                    <a:pt x="0" y="93"/>
                  </a:lnTo>
                  <a:lnTo>
                    <a:pt x="0" y="85"/>
                  </a:lnTo>
                  <a:lnTo>
                    <a:pt x="143" y="85"/>
                  </a:lnTo>
                  <a:lnTo>
                    <a:pt x="143" y="0"/>
                  </a:lnTo>
                  <a:lnTo>
                    <a:pt x="152" y="0"/>
                  </a:lnTo>
                  <a:lnTo>
                    <a:pt x="152" y="9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1" name="Shape 1061"/>
            <p:cNvSpPr/>
            <p:nvPr/>
          </p:nvSpPr>
          <p:spPr>
            <a:xfrm>
              <a:off x="1272" y="509"/>
              <a:ext cx="28" cy="54"/>
            </a:xfrm>
            <a:custGeom>
              <a:avLst/>
              <a:gdLst/>
              <a:ahLst/>
              <a:cxnLst/>
              <a:rect l="0" t="0" r="0" b="0"/>
              <a:pathLst>
                <a:path w="17" h="32" extrusionOk="0">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2" name="Shape 1062"/>
            <p:cNvSpPr/>
            <p:nvPr/>
          </p:nvSpPr>
          <p:spPr>
            <a:xfrm>
              <a:off x="773" y="1001"/>
              <a:ext cx="168" cy="168"/>
            </a:xfrm>
            <a:custGeom>
              <a:avLst/>
              <a:gdLst/>
              <a:ahLst/>
              <a:cxnLst/>
              <a:rect l="0" t="0" r="0" b="0"/>
              <a:pathLst>
                <a:path w="100" h="100" extrusionOk="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3" name="Shape 1063"/>
            <p:cNvSpPr/>
            <p:nvPr/>
          </p:nvSpPr>
          <p:spPr>
            <a:xfrm>
              <a:off x="1265" y="2063"/>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4" name="Shape 1064"/>
            <p:cNvSpPr/>
            <p:nvPr/>
          </p:nvSpPr>
          <p:spPr>
            <a:xfrm>
              <a:off x="148" y="2489"/>
              <a:ext cx="169" cy="171"/>
            </a:xfrm>
            <a:custGeom>
              <a:avLst/>
              <a:gdLst/>
              <a:ahLst/>
              <a:cxnLst/>
              <a:rect l="0" t="0" r="0" b="0"/>
              <a:pathLst>
                <a:path w="101" h="101" extrusionOk="0">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5" name="Shape 1065"/>
            <p:cNvSpPr/>
            <p:nvPr/>
          </p:nvSpPr>
          <p:spPr>
            <a:xfrm>
              <a:off x="217" y="423"/>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6" name="Shape 1066"/>
            <p:cNvSpPr/>
            <p:nvPr/>
          </p:nvSpPr>
          <p:spPr>
            <a:xfrm>
              <a:off x="217" y="482"/>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7" name="Shape 1067"/>
            <p:cNvSpPr/>
            <p:nvPr/>
          </p:nvSpPr>
          <p:spPr>
            <a:xfrm>
              <a:off x="217" y="526"/>
              <a:ext cx="146" cy="46"/>
            </a:xfrm>
            <a:custGeom>
              <a:avLst/>
              <a:gdLst/>
              <a:ahLst/>
              <a:cxnLst/>
              <a:rect l="0" t="0" r="0" b="0"/>
              <a:pathLst>
                <a:path w="87" h="27" extrusionOk="0">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8" name="Shape 1068"/>
            <p:cNvSpPr/>
            <p:nvPr/>
          </p:nvSpPr>
          <p:spPr>
            <a:xfrm>
              <a:off x="498" y="1311"/>
              <a:ext cx="146" cy="44"/>
            </a:xfrm>
            <a:custGeom>
              <a:avLst/>
              <a:gdLst/>
              <a:ahLst/>
              <a:cxnLst/>
              <a:rect l="0" t="0" r="0" b="0"/>
              <a:pathLst>
                <a:path w="87" h="26" extrusionOk="0">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69" name="Shape 1069"/>
            <p:cNvSpPr/>
            <p:nvPr/>
          </p:nvSpPr>
          <p:spPr>
            <a:xfrm>
              <a:off x="498" y="1368"/>
              <a:ext cx="146" cy="34"/>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0" name="Shape 1070"/>
            <p:cNvSpPr/>
            <p:nvPr/>
          </p:nvSpPr>
          <p:spPr>
            <a:xfrm>
              <a:off x="498" y="1417"/>
              <a:ext cx="146" cy="44"/>
            </a:xfrm>
            <a:custGeom>
              <a:avLst/>
              <a:gdLst/>
              <a:ahLst/>
              <a:cxnLst/>
              <a:rect l="0" t="0" r="0" b="0"/>
              <a:pathLst>
                <a:path w="87" h="26" extrusionOk="0">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1" name="Shape 1071"/>
            <p:cNvSpPr/>
            <p:nvPr/>
          </p:nvSpPr>
          <p:spPr>
            <a:xfrm>
              <a:off x="542" y="1778"/>
              <a:ext cx="164" cy="164"/>
            </a:xfrm>
            <a:custGeom>
              <a:avLst/>
              <a:gdLst/>
              <a:ahLst/>
              <a:cxnLst/>
              <a:rect l="0" t="0" r="0" b="0"/>
              <a:pathLst>
                <a:path w="97" h="97" extrusionOk="0">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2" name="Shape 1072"/>
            <p:cNvSpPr/>
            <p:nvPr/>
          </p:nvSpPr>
          <p:spPr>
            <a:xfrm>
              <a:off x="-82" y="1569"/>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3" name="Shape 1073"/>
            <p:cNvSpPr/>
            <p:nvPr/>
          </p:nvSpPr>
          <p:spPr>
            <a:xfrm>
              <a:off x="241" y="2655"/>
              <a:ext cx="318" cy="264"/>
            </a:xfrm>
            <a:custGeom>
              <a:avLst/>
              <a:gdLst/>
              <a:ahLst/>
              <a:cxnLst/>
              <a:rect l="0" t="0" r="0" b="0"/>
              <a:pathLst>
                <a:path w="319" h="265" extrusionOk="0">
                  <a:moveTo>
                    <a:pt x="314" y="265"/>
                  </a:moveTo>
                  <a:lnTo>
                    <a:pt x="0" y="6"/>
                  </a:lnTo>
                  <a:lnTo>
                    <a:pt x="5" y="0"/>
                  </a:lnTo>
                  <a:lnTo>
                    <a:pt x="319" y="258"/>
                  </a:lnTo>
                  <a:lnTo>
                    <a:pt x="314" y="26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4" name="Shape 1074"/>
            <p:cNvSpPr/>
            <p:nvPr/>
          </p:nvSpPr>
          <p:spPr>
            <a:xfrm>
              <a:off x="1414" y="1609"/>
              <a:ext cx="237" cy="136"/>
            </a:xfrm>
            <a:custGeom>
              <a:avLst/>
              <a:gdLst/>
              <a:ahLst/>
              <a:cxnLst/>
              <a:rect l="0" t="0" r="0" b="0"/>
              <a:pathLst>
                <a:path w="140" h="81" extrusionOk="0">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5" name="Shape 1075"/>
            <p:cNvSpPr/>
            <p:nvPr/>
          </p:nvSpPr>
          <p:spPr>
            <a:xfrm>
              <a:off x="1662" y="671"/>
              <a:ext cx="237" cy="136"/>
            </a:xfrm>
            <a:custGeom>
              <a:avLst/>
              <a:gdLst/>
              <a:ahLst/>
              <a:cxnLst/>
              <a:rect l="0" t="0" r="0" b="0"/>
              <a:pathLst>
                <a:path w="141" h="81" extrusionOk="0">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6" name="Shape 1076"/>
            <p:cNvSpPr/>
            <p:nvPr/>
          </p:nvSpPr>
          <p:spPr>
            <a:xfrm>
              <a:off x="107" y="1675"/>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7" name="Shape 1077"/>
            <p:cNvSpPr/>
            <p:nvPr/>
          </p:nvSpPr>
          <p:spPr>
            <a:xfrm>
              <a:off x="-288" y="1694"/>
              <a:ext cx="113" cy="164"/>
            </a:xfrm>
            <a:custGeom>
              <a:avLst/>
              <a:gdLst/>
              <a:ahLst/>
              <a:cxnLst/>
              <a:rect l="0" t="0" r="0" b="0"/>
              <a:pathLst>
                <a:path w="67" h="97" extrusionOk="0">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8" name="Shape 1078"/>
            <p:cNvSpPr/>
            <p:nvPr/>
          </p:nvSpPr>
          <p:spPr>
            <a:xfrm>
              <a:off x="557" y="1864"/>
              <a:ext cx="373" cy="1057"/>
            </a:xfrm>
            <a:custGeom>
              <a:avLst/>
              <a:gdLst/>
              <a:ahLst/>
              <a:cxnLst/>
              <a:rect l="0" t="0" r="0" b="0"/>
              <a:pathLst>
                <a:path w="374" h="1058" extrusionOk="0">
                  <a:moveTo>
                    <a:pt x="8" y="1058"/>
                  </a:moveTo>
                  <a:lnTo>
                    <a:pt x="0" y="1054"/>
                  </a:lnTo>
                  <a:lnTo>
                    <a:pt x="366" y="0"/>
                  </a:lnTo>
                  <a:lnTo>
                    <a:pt x="374" y="3"/>
                  </a:lnTo>
                  <a:lnTo>
                    <a:pt x="8" y="105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79" name="Shape 1079"/>
            <p:cNvSpPr/>
            <p:nvPr/>
          </p:nvSpPr>
          <p:spPr>
            <a:xfrm>
              <a:off x="3386" y="1317"/>
              <a:ext cx="916" cy="903"/>
            </a:xfrm>
            <a:custGeom>
              <a:avLst/>
              <a:gdLst/>
              <a:ahLst/>
              <a:cxnLst/>
              <a:rect l="0" t="0" r="0" b="0"/>
              <a:pathLst>
                <a:path w="543" h="535" extrusionOk="0">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0" name="Shape 1080"/>
            <p:cNvSpPr/>
            <p:nvPr/>
          </p:nvSpPr>
          <p:spPr>
            <a:xfrm>
              <a:off x="6915" y="2044"/>
              <a:ext cx="146" cy="45"/>
            </a:xfrm>
            <a:custGeom>
              <a:avLst/>
              <a:gdLst/>
              <a:ahLst/>
              <a:cxnLst/>
              <a:rect l="0" t="0" r="0" b="0"/>
              <a:pathLst>
                <a:path w="87" h="27" extrusionOk="0">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1" name="Shape 1081"/>
            <p:cNvSpPr/>
            <p:nvPr/>
          </p:nvSpPr>
          <p:spPr>
            <a:xfrm>
              <a:off x="6915" y="2103"/>
              <a:ext cx="146"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2" name="Shape 1082"/>
            <p:cNvSpPr/>
            <p:nvPr/>
          </p:nvSpPr>
          <p:spPr>
            <a:xfrm>
              <a:off x="6915" y="2148"/>
              <a:ext cx="146" cy="45"/>
            </a:xfrm>
            <a:custGeom>
              <a:avLst/>
              <a:gdLst/>
              <a:ahLst/>
              <a:cxnLst/>
              <a:rect l="0" t="0" r="0" b="0"/>
              <a:pathLst>
                <a:path w="87" h="27" extrusionOk="0">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3" name="Shape 1083"/>
            <p:cNvSpPr/>
            <p:nvPr/>
          </p:nvSpPr>
          <p:spPr>
            <a:xfrm>
              <a:off x="7001" y="2512"/>
              <a:ext cx="113" cy="164"/>
            </a:xfrm>
            <a:custGeom>
              <a:avLst/>
              <a:gdLst/>
              <a:ahLst/>
              <a:cxnLst/>
              <a:rect l="0" t="0" r="0" b="0"/>
              <a:pathLst>
                <a:path w="67" h="97" extrusionOk="0">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4" name="Shape 1084"/>
            <p:cNvSpPr/>
            <p:nvPr/>
          </p:nvSpPr>
          <p:spPr>
            <a:xfrm>
              <a:off x="6886" y="1348"/>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5" name="Shape 1085"/>
            <p:cNvSpPr/>
            <p:nvPr/>
          </p:nvSpPr>
          <p:spPr>
            <a:xfrm>
              <a:off x="3675" y="2493"/>
              <a:ext cx="168" cy="171"/>
            </a:xfrm>
            <a:custGeom>
              <a:avLst/>
              <a:gdLst/>
              <a:ahLst/>
              <a:cxnLst/>
              <a:rect l="0" t="0" r="0" b="0"/>
              <a:pathLst>
                <a:path w="100" h="101" extrusionOk="0">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6" name="Shape 1086"/>
            <p:cNvSpPr/>
            <p:nvPr/>
          </p:nvSpPr>
          <p:spPr>
            <a:xfrm>
              <a:off x="6397" y="952"/>
              <a:ext cx="146" cy="46"/>
            </a:xfrm>
            <a:custGeom>
              <a:avLst/>
              <a:gdLst/>
              <a:ahLst/>
              <a:cxnLst/>
              <a:rect l="0" t="0" r="0" b="0"/>
              <a:pathLst>
                <a:path w="87" h="27" extrusionOk="0">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7" name="Shape 1087"/>
            <p:cNvSpPr/>
            <p:nvPr/>
          </p:nvSpPr>
          <p:spPr>
            <a:xfrm>
              <a:off x="6397" y="1013"/>
              <a:ext cx="145" cy="3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8" name="Shape 1088"/>
            <p:cNvSpPr/>
            <p:nvPr/>
          </p:nvSpPr>
          <p:spPr>
            <a:xfrm>
              <a:off x="6397" y="1057"/>
              <a:ext cx="146" cy="46"/>
            </a:xfrm>
            <a:custGeom>
              <a:avLst/>
              <a:gdLst/>
              <a:ahLst/>
              <a:cxnLst/>
              <a:rect l="0" t="0" r="0" b="0"/>
              <a:pathLst>
                <a:path w="87" h="27" extrusionOk="0">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89" name="Shape 1089"/>
            <p:cNvSpPr/>
            <p:nvPr/>
          </p:nvSpPr>
          <p:spPr>
            <a:xfrm>
              <a:off x="7606" y="2860"/>
              <a:ext cx="171" cy="168"/>
            </a:xfrm>
            <a:custGeom>
              <a:avLst/>
              <a:gdLst/>
              <a:ahLst/>
              <a:cxnLst/>
              <a:rect l="0" t="0" r="0" b="0"/>
              <a:pathLst>
                <a:path w="101" h="100" extrusionOk="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0" name="Shape 1090"/>
            <p:cNvSpPr/>
            <p:nvPr/>
          </p:nvSpPr>
          <p:spPr>
            <a:xfrm>
              <a:off x="7604" y="1468"/>
              <a:ext cx="113" cy="164"/>
            </a:xfrm>
            <a:custGeom>
              <a:avLst/>
              <a:gdLst/>
              <a:ahLst/>
              <a:cxnLst/>
              <a:rect l="0" t="0" r="0" b="0"/>
              <a:pathLst>
                <a:path w="67" h="97" extrusionOk="0">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1" name="Shape 1091"/>
            <p:cNvSpPr/>
            <p:nvPr/>
          </p:nvSpPr>
          <p:spPr>
            <a:xfrm>
              <a:off x="7155" y="2744"/>
              <a:ext cx="168" cy="168"/>
            </a:xfrm>
            <a:custGeom>
              <a:avLst/>
              <a:gdLst/>
              <a:ahLst/>
              <a:cxnLst/>
              <a:rect l="0" t="0" r="0" b="0"/>
              <a:pathLst>
                <a:path w="169" h="169" extrusionOk="0">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2" name="Shape 1092"/>
            <p:cNvSpPr/>
            <p:nvPr/>
          </p:nvSpPr>
          <p:spPr>
            <a:xfrm>
              <a:off x="7400" y="776"/>
              <a:ext cx="169" cy="72"/>
            </a:xfrm>
            <a:custGeom>
              <a:avLst/>
              <a:gdLst/>
              <a:ahLst/>
              <a:cxnLst/>
              <a:rect l="0" t="0" r="0" b="0"/>
              <a:pathLst>
                <a:path w="101" h="43" extrusionOk="0">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3" name="Shape 1093"/>
            <p:cNvSpPr/>
            <p:nvPr/>
          </p:nvSpPr>
          <p:spPr>
            <a:xfrm>
              <a:off x="7400" y="871"/>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4" name="Shape 1094"/>
            <p:cNvSpPr/>
            <p:nvPr/>
          </p:nvSpPr>
          <p:spPr>
            <a:xfrm>
              <a:off x="7400" y="902"/>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5" name="Shape 1095"/>
            <p:cNvSpPr/>
            <p:nvPr/>
          </p:nvSpPr>
          <p:spPr>
            <a:xfrm>
              <a:off x="7400" y="935"/>
              <a:ext cx="170" cy="11"/>
            </a:xfrm>
            <a:prstGeom prst="rect">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6" name="Shape 1096"/>
            <p:cNvSpPr/>
            <p:nvPr/>
          </p:nvSpPr>
          <p:spPr>
            <a:xfrm>
              <a:off x="3463" y="1393"/>
              <a:ext cx="762" cy="761"/>
            </a:xfrm>
            <a:custGeom>
              <a:avLst/>
              <a:gdLst/>
              <a:ahLst/>
              <a:cxnLst/>
              <a:rect l="0" t="0" r="0" b="0"/>
              <a:pathLst>
                <a:path w="452" h="450" extrusionOk="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7" name="Shape 1097"/>
            <p:cNvSpPr/>
            <p:nvPr/>
          </p:nvSpPr>
          <p:spPr>
            <a:xfrm>
              <a:off x="3559" y="1530"/>
              <a:ext cx="571" cy="504"/>
            </a:xfrm>
            <a:custGeom>
              <a:avLst/>
              <a:gdLst/>
              <a:ahLst/>
              <a:cxnLst/>
              <a:rect l="0" t="0" r="0" b="0"/>
              <a:pathLst>
                <a:path w="338" h="299" extrusionOk="0">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8" name="Shape 1098"/>
            <p:cNvSpPr/>
            <p:nvPr/>
          </p:nvSpPr>
          <p:spPr>
            <a:xfrm>
              <a:off x="878" y="1834"/>
              <a:ext cx="124" cy="96"/>
            </a:xfrm>
            <a:custGeom>
              <a:avLst/>
              <a:gdLst/>
              <a:ahLst/>
              <a:cxnLst/>
              <a:rect l="0" t="0" r="0" b="0"/>
              <a:pathLst>
                <a:path w="74" h="57" extrusionOk="0">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099" name="Shape 1099"/>
            <p:cNvSpPr/>
            <p:nvPr/>
          </p:nvSpPr>
          <p:spPr>
            <a:xfrm>
              <a:off x="861" y="1794"/>
              <a:ext cx="54" cy="88"/>
            </a:xfrm>
            <a:custGeom>
              <a:avLst/>
              <a:gdLst/>
              <a:ahLst/>
              <a:cxnLst/>
              <a:rect l="0" t="0" r="0" b="0"/>
              <a:pathLst>
                <a:path w="32" h="52" extrusionOk="0">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0" name="Shape 1100"/>
            <p:cNvSpPr/>
            <p:nvPr/>
          </p:nvSpPr>
          <p:spPr>
            <a:xfrm>
              <a:off x="830" y="1819"/>
              <a:ext cx="54" cy="120"/>
            </a:xfrm>
            <a:custGeom>
              <a:avLst/>
              <a:gdLst/>
              <a:ahLst/>
              <a:cxnLst/>
              <a:rect l="0" t="0" r="0" b="0"/>
              <a:pathLst>
                <a:path w="32" h="71" extrusionOk="0">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1" name="Shape 1101"/>
            <p:cNvSpPr/>
            <p:nvPr/>
          </p:nvSpPr>
          <p:spPr>
            <a:xfrm>
              <a:off x="872" y="1761"/>
              <a:ext cx="166" cy="160"/>
            </a:xfrm>
            <a:custGeom>
              <a:avLst/>
              <a:gdLst/>
              <a:ahLst/>
              <a:cxnLst/>
              <a:rect l="0" t="0" r="0" b="0"/>
              <a:pathLst>
                <a:path w="98" h="95" extrusionOk="0">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2" name="Shape 1102"/>
            <p:cNvSpPr/>
            <p:nvPr/>
          </p:nvSpPr>
          <p:spPr>
            <a:xfrm>
              <a:off x="1327" y="776"/>
              <a:ext cx="342" cy="75"/>
            </a:xfrm>
            <a:custGeom>
              <a:avLst/>
              <a:gdLst/>
              <a:ahLst/>
              <a:cxnLst/>
              <a:rect l="0" t="0" r="0" b="0"/>
              <a:pathLst>
                <a:path w="343" h="76" extrusionOk="0">
                  <a:moveTo>
                    <a:pt x="0" y="76"/>
                  </a:moveTo>
                  <a:lnTo>
                    <a:pt x="0" y="68"/>
                  </a:lnTo>
                  <a:lnTo>
                    <a:pt x="341" y="0"/>
                  </a:lnTo>
                  <a:lnTo>
                    <a:pt x="343" y="8"/>
                  </a:lnTo>
                  <a:lnTo>
                    <a:pt x="0" y="7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3" name="Shape 1103"/>
            <p:cNvSpPr/>
            <p:nvPr/>
          </p:nvSpPr>
          <p:spPr>
            <a:xfrm>
              <a:off x="1277" y="842"/>
              <a:ext cx="133" cy="83"/>
            </a:xfrm>
            <a:custGeom>
              <a:avLst/>
              <a:gdLst/>
              <a:ahLst/>
              <a:cxnLst/>
              <a:rect l="0" t="0" r="0" b="0"/>
              <a:pathLst>
                <a:path w="79" h="49" extrusionOk="0">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4" name="Shape 1104"/>
            <p:cNvSpPr/>
            <p:nvPr/>
          </p:nvSpPr>
          <p:spPr>
            <a:xfrm>
              <a:off x="1268" y="784"/>
              <a:ext cx="68" cy="75"/>
            </a:xfrm>
            <a:custGeom>
              <a:avLst/>
              <a:gdLst/>
              <a:ahLst/>
              <a:cxnLst/>
              <a:rect l="0" t="0" r="0" b="0"/>
              <a:pathLst>
                <a:path w="40" h="45" extrusionOk="0">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5" name="Shape 1105"/>
            <p:cNvSpPr/>
            <p:nvPr/>
          </p:nvSpPr>
          <p:spPr>
            <a:xfrm>
              <a:off x="1236" y="796"/>
              <a:ext cx="41" cy="123"/>
            </a:xfrm>
            <a:custGeom>
              <a:avLst/>
              <a:gdLst/>
              <a:ahLst/>
              <a:cxnLst/>
              <a:rect l="0" t="0" r="0" b="0"/>
              <a:pathLst>
                <a:path w="24" h="73" extrusionOk="0">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6" name="Shape 1106"/>
            <p:cNvSpPr/>
            <p:nvPr/>
          </p:nvSpPr>
          <p:spPr>
            <a:xfrm>
              <a:off x="1296" y="755"/>
              <a:ext cx="151" cy="171"/>
            </a:xfrm>
            <a:custGeom>
              <a:avLst/>
              <a:gdLst/>
              <a:ahLst/>
              <a:cxnLst/>
              <a:rect l="0" t="0" r="0" b="0"/>
              <a:pathLst>
                <a:path w="90" h="102" extrusionOk="0">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7" name="Shape 1107"/>
            <p:cNvSpPr/>
            <p:nvPr/>
          </p:nvSpPr>
          <p:spPr>
            <a:xfrm>
              <a:off x="567" y="2909"/>
              <a:ext cx="231" cy="283"/>
            </a:xfrm>
            <a:custGeom>
              <a:avLst/>
              <a:gdLst/>
              <a:ahLst/>
              <a:cxnLst/>
              <a:rect l="0" t="0" r="0" b="0"/>
              <a:pathLst>
                <a:path w="232" h="284" extrusionOk="0">
                  <a:moveTo>
                    <a:pt x="225" y="284"/>
                  </a:moveTo>
                  <a:lnTo>
                    <a:pt x="0" y="5"/>
                  </a:lnTo>
                  <a:lnTo>
                    <a:pt x="7" y="0"/>
                  </a:lnTo>
                  <a:lnTo>
                    <a:pt x="232" y="279"/>
                  </a:lnTo>
                  <a:lnTo>
                    <a:pt x="225" y="284"/>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8" name="Shape 1108"/>
            <p:cNvSpPr/>
            <p:nvPr/>
          </p:nvSpPr>
          <p:spPr>
            <a:xfrm>
              <a:off x="307" y="2912"/>
              <a:ext cx="256" cy="168"/>
            </a:xfrm>
            <a:custGeom>
              <a:avLst/>
              <a:gdLst/>
              <a:ahLst/>
              <a:cxnLst/>
              <a:rect l="0" t="0" r="0" b="0"/>
              <a:pathLst>
                <a:path w="257" h="169" extrusionOk="0">
                  <a:moveTo>
                    <a:pt x="5" y="169"/>
                  </a:moveTo>
                  <a:lnTo>
                    <a:pt x="0" y="162"/>
                  </a:lnTo>
                  <a:lnTo>
                    <a:pt x="252" y="0"/>
                  </a:lnTo>
                  <a:lnTo>
                    <a:pt x="257" y="6"/>
                  </a:lnTo>
                  <a:lnTo>
                    <a:pt x="5" y="169"/>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09" name="Shape 1109"/>
            <p:cNvSpPr/>
            <p:nvPr/>
          </p:nvSpPr>
          <p:spPr>
            <a:xfrm>
              <a:off x="496" y="2886"/>
              <a:ext cx="116" cy="104"/>
            </a:xfrm>
            <a:custGeom>
              <a:avLst/>
              <a:gdLst/>
              <a:ahLst/>
              <a:cxnLst/>
              <a:rect l="0" t="0" r="0" b="0"/>
              <a:pathLst>
                <a:path w="69" h="62" extrusionOk="0">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0" name="Shape 1110"/>
            <p:cNvSpPr/>
            <p:nvPr/>
          </p:nvSpPr>
          <p:spPr>
            <a:xfrm>
              <a:off x="523" y="2850"/>
              <a:ext cx="100" cy="35"/>
            </a:xfrm>
            <a:custGeom>
              <a:avLst/>
              <a:gdLst/>
              <a:ahLst/>
              <a:cxnLst/>
              <a:rect l="0" t="0" r="0" b="0"/>
              <a:pathLst>
                <a:path w="59" h="21" extrusionOk="0">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1" name="Shape 1111"/>
            <p:cNvSpPr/>
            <p:nvPr/>
          </p:nvSpPr>
          <p:spPr>
            <a:xfrm>
              <a:off x="475" y="2826"/>
              <a:ext cx="102" cy="72"/>
            </a:xfrm>
            <a:custGeom>
              <a:avLst/>
              <a:gdLst/>
              <a:ahLst/>
              <a:cxnLst/>
              <a:rect l="0" t="0" r="0" b="0"/>
              <a:pathLst>
                <a:path w="61" h="43" extrusionOk="0">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2" name="Shape 1112"/>
            <p:cNvSpPr/>
            <p:nvPr/>
          </p:nvSpPr>
          <p:spPr>
            <a:xfrm>
              <a:off x="532" y="2839"/>
              <a:ext cx="129" cy="176"/>
            </a:xfrm>
            <a:custGeom>
              <a:avLst/>
              <a:gdLst/>
              <a:ahLst/>
              <a:cxnLst/>
              <a:rect l="0" t="0" r="0" b="0"/>
              <a:pathLst>
                <a:path w="77" h="104" extrusionOk="0">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3" name="Shape 1113"/>
            <p:cNvSpPr/>
            <p:nvPr/>
          </p:nvSpPr>
          <p:spPr>
            <a:xfrm>
              <a:off x="7806" y="1930"/>
              <a:ext cx="299" cy="239"/>
            </a:xfrm>
            <a:custGeom>
              <a:avLst/>
              <a:gdLst/>
              <a:ahLst/>
              <a:cxnLst/>
              <a:rect l="0" t="0" r="0" b="0"/>
              <a:pathLst>
                <a:path w="300" h="240" extrusionOk="0">
                  <a:moveTo>
                    <a:pt x="295" y="240"/>
                  </a:moveTo>
                  <a:lnTo>
                    <a:pt x="0" y="6"/>
                  </a:lnTo>
                  <a:lnTo>
                    <a:pt x="5" y="0"/>
                  </a:lnTo>
                  <a:lnTo>
                    <a:pt x="300" y="235"/>
                  </a:lnTo>
                  <a:lnTo>
                    <a:pt x="295" y="24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4" name="Shape 1114"/>
            <p:cNvSpPr/>
            <p:nvPr/>
          </p:nvSpPr>
          <p:spPr>
            <a:xfrm>
              <a:off x="8041" y="2146"/>
              <a:ext cx="124" cy="100"/>
            </a:xfrm>
            <a:custGeom>
              <a:avLst/>
              <a:gdLst/>
              <a:ahLst/>
              <a:cxnLst/>
              <a:rect l="0" t="0" r="0" b="0"/>
              <a:pathLst>
                <a:path w="74" h="59" extrusionOk="0">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5" name="Shape 1115"/>
            <p:cNvSpPr/>
            <p:nvPr/>
          </p:nvSpPr>
          <p:spPr>
            <a:xfrm>
              <a:off x="8023" y="2105"/>
              <a:ext cx="56" cy="88"/>
            </a:xfrm>
            <a:custGeom>
              <a:avLst/>
              <a:gdLst/>
              <a:ahLst/>
              <a:cxnLst/>
              <a:rect l="0" t="0" r="0" b="0"/>
              <a:pathLst>
                <a:path w="33" h="52" extrusionOk="0">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6" name="Shape 1116"/>
            <p:cNvSpPr/>
            <p:nvPr/>
          </p:nvSpPr>
          <p:spPr>
            <a:xfrm>
              <a:off x="7991" y="2131"/>
              <a:ext cx="54" cy="120"/>
            </a:xfrm>
            <a:custGeom>
              <a:avLst/>
              <a:gdLst/>
              <a:ahLst/>
              <a:cxnLst/>
              <a:rect l="0" t="0" r="0" b="0"/>
              <a:pathLst>
                <a:path w="32" h="71" extrusionOk="0">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7" name="Shape 1117"/>
            <p:cNvSpPr/>
            <p:nvPr/>
          </p:nvSpPr>
          <p:spPr>
            <a:xfrm>
              <a:off x="8034" y="2072"/>
              <a:ext cx="157" cy="159"/>
            </a:xfrm>
            <a:custGeom>
              <a:avLst/>
              <a:gdLst/>
              <a:ahLst/>
              <a:cxnLst/>
              <a:rect l="0" t="0" r="0" b="0"/>
              <a:pathLst>
                <a:path w="93" h="95" extrusionOk="0">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8" name="Shape 1118"/>
            <p:cNvSpPr/>
            <p:nvPr/>
          </p:nvSpPr>
          <p:spPr>
            <a:xfrm>
              <a:off x="3886" y="590"/>
              <a:ext cx="132" cy="734"/>
            </a:xfrm>
            <a:custGeom>
              <a:avLst/>
              <a:gdLst/>
              <a:ahLst/>
              <a:cxnLst/>
              <a:rect l="0" t="0" r="0" b="0"/>
              <a:pathLst>
                <a:path w="133" h="735" extrusionOk="0">
                  <a:moveTo>
                    <a:pt x="8" y="735"/>
                  </a:moveTo>
                  <a:lnTo>
                    <a:pt x="0" y="735"/>
                  </a:lnTo>
                  <a:lnTo>
                    <a:pt x="127" y="0"/>
                  </a:lnTo>
                  <a:lnTo>
                    <a:pt x="133" y="2"/>
                  </a:lnTo>
                  <a:lnTo>
                    <a:pt x="8" y="735"/>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19" name="Shape 1119"/>
            <p:cNvSpPr/>
            <p:nvPr/>
          </p:nvSpPr>
          <p:spPr>
            <a:xfrm>
              <a:off x="3629" y="998"/>
              <a:ext cx="116" cy="341"/>
            </a:xfrm>
            <a:custGeom>
              <a:avLst/>
              <a:gdLst/>
              <a:ahLst/>
              <a:cxnLst/>
              <a:rect l="0" t="0" r="0" b="0"/>
              <a:pathLst>
                <a:path w="117" h="342" extrusionOk="0">
                  <a:moveTo>
                    <a:pt x="108" y="342"/>
                  </a:moveTo>
                  <a:lnTo>
                    <a:pt x="0" y="3"/>
                  </a:lnTo>
                  <a:lnTo>
                    <a:pt x="9" y="0"/>
                  </a:lnTo>
                  <a:lnTo>
                    <a:pt x="117" y="338"/>
                  </a:lnTo>
                  <a:lnTo>
                    <a:pt x="108" y="342"/>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0" name="Shape 1120"/>
            <p:cNvSpPr/>
            <p:nvPr/>
          </p:nvSpPr>
          <p:spPr>
            <a:xfrm>
              <a:off x="3752" y="2279"/>
              <a:ext cx="24" cy="216"/>
            </a:xfrm>
            <a:custGeom>
              <a:avLst/>
              <a:gdLst/>
              <a:ahLst/>
              <a:cxnLst/>
              <a:rect l="0" t="0" r="0" b="0"/>
              <a:pathLst>
                <a:path w="25" h="217" extrusionOk="0">
                  <a:moveTo>
                    <a:pt x="8" y="217"/>
                  </a:moveTo>
                  <a:lnTo>
                    <a:pt x="0" y="217"/>
                  </a:lnTo>
                  <a:lnTo>
                    <a:pt x="18" y="0"/>
                  </a:lnTo>
                  <a:lnTo>
                    <a:pt x="25" y="0"/>
                  </a:lnTo>
                  <a:lnTo>
                    <a:pt x="8" y="217"/>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1" name="Shape 1121"/>
            <p:cNvSpPr/>
            <p:nvPr/>
          </p:nvSpPr>
          <p:spPr>
            <a:xfrm>
              <a:off x="6247" y="428"/>
              <a:ext cx="441" cy="185"/>
            </a:xfrm>
            <a:custGeom>
              <a:avLst/>
              <a:gdLst/>
              <a:ahLst/>
              <a:cxnLst/>
              <a:rect l="0" t="0" r="0" b="0"/>
              <a:pathLst>
                <a:path w="442" h="186" extrusionOk="0">
                  <a:moveTo>
                    <a:pt x="439" y="186"/>
                  </a:moveTo>
                  <a:lnTo>
                    <a:pt x="0" y="7"/>
                  </a:lnTo>
                  <a:lnTo>
                    <a:pt x="3" y="0"/>
                  </a:lnTo>
                  <a:lnTo>
                    <a:pt x="442" y="180"/>
                  </a:lnTo>
                  <a:lnTo>
                    <a:pt x="439" y="186"/>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2" name="Shape 1122"/>
            <p:cNvSpPr/>
            <p:nvPr/>
          </p:nvSpPr>
          <p:spPr>
            <a:xfrm>
              <a:off x="6694" y="419"/>
              <a:ext cx="566" cy="202"/>
            </a:xfrm>
            <a:custGeom>
              <a:avLst/>
              <a:gdLst/>
              <a:ahLst/>
              <a:cxnLst/>
              <a:rect l="0" t="0" r="0" b="0"/>
              <a:pathLst>
                <a:path w="567" h="203" extrusionOk="0">
                  <a:moveTo>
                    <a:pt x="3" y="203"/>
                  </a:moveTo>
                  <a:lnTo>
                    <a:pt x="0" y="196"/>
                  </a:lnTo>
                  <a:lnTo>
                    <a:pt x="564" y="0"/>
                  </a:lnTo>
                  <a:lnTo>
                    <a:pt x="567" y="7"/>
                  </a:lnTo>
                  <a:lnTo>
                    <a:pt x="3" y="203"/>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3" name="Shape 1123"/>
            <p:cNvSpPr/>
            <p:nvPr/>
          </p:nvSpPr>
          <p:spPr>
            <a:xfrm>
              <a:off x="6619" y="582"/>
              <a:ext cx="116" cy="105"/>
            </a:xfrm>
            <a:custGeom>
              <a:avLst/>
              <a:gdLst/>
              <a:ahLst/>
              <a:cxnLst/>
              <a:rect l="0" t="0" r="0" b="0"/>
              <a:pathLst>
                <a:path w="69" h="63" extrusionOk="0">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4" name="Shape 1124"/>
            <p:cNvSpPr/>
            <p:nvPr/>
          </p:nvSpPr>
          <p:spPr>
            <a:xfrm>
              <a:off x="6648" y="548"/>
              <a:ext cx="100" cy="34"/>
            </a:xfrm>
            <a:custGeom>
              <a:avLst/>
              <a:gdLst/>
              <a:ahLst/>
              <a:cxnLst/>
              <a:rect l="0" t="0" r="0" b="0"/>
              <a:pathLst>
                <a:path w="59" h="20" extrusionOk="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5" name="Shape 1125"/>
            <p:cNvSpPr/>
            <p:nvPr/>
          </p:nvSpPr>
          <p:spPr>
            <a:xfrm>
              <a:off x="6598" y="521"/>
              <a:ext cx="102" cy="72"/>
            </a:xfrm>
            <a:custGeom>
              <a:avLst/>
              <a:gdLst/>
              <a:ahLst/>
              <a:cxnLst/>
              <a:rect l="0" t="0" r="0" b="0"/>
              <a:pathLst>
                <a:path w="61" h="43" extrusionOk="0">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6" name="Shape 1126"/>
            <p:cNvSpPr/>
            <p:nvPr/>
          </p:nvSpPr>
          <p:spPr>
            <a:xfrm>
              <a:off x="6655" y="538"/>
              <a:ext cx="129" cy="174"/>
            </a:xfrm>
            <a:custGeom>
              <a:avLst/>
              <a:gdLst/>
              <a:ahLst/>
              <a:cxnLst/>
              <a:rect l="0" t="0" r="0" b="0"/>
              <a:pathLst>
                <a:path w="77" h="103" extrusionOk="0">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7" name="Shape 1127"/>
            <p:cNvSpPr/>
            <p:nvPr/>
          </p:nvSpPr>
          <p:spPr>
            <a:xfrm>
              <a:off x="-136" y="187"/>
              <a:ext cx="149" cy="155"/>
            </a:xfrm>
            <a:custGeom>
              <a:avLst/>
              <a:gdLst/>
              <a:ahLst/>
              <a:cxnLst/>
              <a:rect l="0" t="0" r="0" b="0"/>
              <a:pathLst>
                <a:path w="88" h="92" extrusionOk="0">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8" name="Shape 1128"/>
            <p:cNvSpPr/>
            <p:nvPr/>
          </p:nvSpPr>
          <p:spPr>
            <a:xfrm>
              <a:off x="-85" y="267"/>
              <a:ext cx="14" cy="14"/>
            </a:xfrm>
            <a:prstGeom prst="ellipse">
              <a:avLst/>
            </a:pr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29" name="Shape 1129"/>
            <p:cNvSpPr/>
            <p:nvPr/>
          </p:nvSpPr>
          <p:spPr>
            <a:xfrm>
              <a:off x="5108" y="2302"/>
              <a:ext cx="100" cy="102"/>
            </a:xfrm>
            <a:custGeom>
              <a:avLst/>
              <a:gdLst/>
              <a:ahLst/>
              <a:cxnLst/>
              <a:rect l="0" t="0" r="0" b="0"/>
              <a:pathLst>
                <a:path w="59" h="60" extrusionOk="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0" name="Shape 1130"/>
            <p:cNvSpPr/>
            <p:nvPr/>
          </p:nvSpPr>
          <p:spPr>
            <a:xfrm>
              <a:off x="7298" y="2542"/>
              <a:ext cx="102" cy="102"/>
            </a:xfrm>
            <a:custGeom>
              <a:avLst/>
              <a:gdLst/>
              <a:ahLst/>
              <a:cxnLst/>
              <a:rect l="0" t="0" r="0" b="0"/>
              <a:pathLst>
                <a:path w="60" h="60" extrusionOk="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1" name="Shape 1131"/>
            <p:cNvSpPr/>
            <p:nvPr/>
          </p:nvSpPr>
          <p:spPr>
            <a:xfrm>
              <a:off x="7466" y="1135"/>
              <a:ext cx="102" cy="105"/>
            </a:xfrm>
            <a:custGeom>
              <a:avLst/>
              <a:gdLst/>
              <a:ahLst/>
              <a:cxnLst/>
              <a:rect l="0" t="0" r="0" b="0"/>
              <a:pathLst>
                <a:path w="61" h="62" extrusionOk="0">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2" name="Shape 1132"/>
            <p:cNvSpPr/>
            <p:nvPr/>
          </p:nvSpPr>
          <p:spPr>
            <a:xfrm>
              <a:off x="2439" y="2589"/>
              <a:ext cx="102" cy="102"/>
            </a:xfrm>
            <a:custGeom>
              <a:avLst/>
              <a:gdLst/>
              <a:ahLst/>
              <a:cxnLst/>
              <a:rect l="0" t="0" r="0" b="0"/>
              <a:pathLst>
                <a:path w="61" h="61" extrusionOk="0">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3" name="Shape 1133"/>
            <p:cNvSpPr/>
            <p:nvPr/>
          </p:nvSpPr>
          <p:spPr>
            <a:xfrm>
              <a:off x="2498" y="1014"/>
              <a:ext cx="95" cy="96"/>
            </a:xfrm>
            <a:custGeom>
              <a:avLst/>
              <a:gdLst/>
              <a:ahLst/>
              <a:cxnLst/>
              <a:rect l="0" t="0" r="0" b="0"/>
              <a:pathLst>
                <a:path w="57" h="57" extrusionOk="0">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4" name="Shape 1134"/>
            <p:cNvSpPr/>
            <p:nvPr/>
          </p:nvSpPr>
          <p:spPr>
            <a:xfrm>
              <a:off x="455" y="37"/>
              <a:ext cx="92" cy="92"/>
            </a:xfrm>
            <a:custGeom>
              <a:avLst/>
              <a:gdLst/>
              <a:ahLst/>
              <a:cxnLst/>
              <a:rect l="0" t="0" r="0" b="0"/>
              <a:pathLst>
                <a:path w="55" h="55" extrusionOk="0">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5" name="Shape 1135"/>
            <p:cNvSpPr/>
            <p:nvPr/>
          </p:nvSpPr>
          <p:spPr>
            <a:xfrm>
              <a:off x="5949" y="2945"/>
              <a:ext cx="100" cy="100"/>
            </a:xfrm>
            <a:custGeom>
              <a:avLst/>
              <a:gdLst/>
              <a:ahLst/>
              <a:cxnLst/>
              <a:rect l="0" t="0" r="0" b="0"/>
              <a:pathLst>
                <a:path w="60" h="59" extrusionOk="0">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6" name="Shape 1136"/>
            <p:cNvSpPr/>
            <p:nvPr/>
          </p:nvSpPr>
          <p:spPr>
            <a:xfrm>
              <a:off x="881" y="1811"/>
              <a:ext cx="102" cy="100"/>
            </a:xfrm>
            <a:custGeom>
              <a:avLst/>
              <a:gdLst/>
              <a:ahLst/>
              <a:cxnLst/>
              <a:rect l="0" t="0" r="0" b="0"/>
              <a:pathLst>
                <a:path w="60" h="60" extrusionOk="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7" name="Shape 1137"/>
            <p:cNvSpPr/>
            <p:nvPr/>
          </p:nvSpPr>
          <p:spPr>
            <a:xfrm>
              <a:off x="1288" y="802"/>
              <a:ext cx="102" cy="102"/>
            </a:xfrm>
            <a:custGeom>
              <a:avLst/>
              <a:gdLst/>
              <a:ahLst/>
              <a:cxnLst/>
              <a:rect l="0" t="0" r="0" b="0"/>
              <a:pathLst>
                <a:path w="61" h="61" extrusionOk="0">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8" name="Shape 1138"/>
            <p:cNvSpPr/>
            <p:nvPr/>
          </p:nvSpPr>
          <p:spPr>
            <a:xfrm>
              <a:off x="521" y="2875"/>
              <a:ext cx="90" cy="92"/>
            </a:xfrm>
            <a:custGeom>
              <a:avLst/>
              <a:gdLst/>
              <a:ahLst/>
              <a:cxnLst/>
              <a:rect l="0" t="0" r="0" b="0"/>
              <a:pathLst>
                <a:path w="54" h="54" extrusionOk="0">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39" name="Shape 1139"/>
            <p:cNvSpPr/>
            <p:nvPr/>
          </p:nvSpPr>
          <p:spPr>
            <a:xfrm>
              <a:off x="8044" y="2121"/>
              <a:ext cx="99" cy="100"/>
            </a:xfrm>
            <a:custGeom>
              <a:avLst/>
              <a:gdLst/>
              <a:ahLst/>
              <a:cxnLst/>
              <a:rect l="0" t="0" r="0" b="0"/>
              <a:pathLst>
                <a:path w="59" h="60" extrusionOk="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0" name="Shape 1140"/>
            <p:cNvSpPr/>
            <p:nvPr/>
          </p:nvSpPr>
          <p:spPr>
            <a:xfrm>
              <a:off x="6644" y="571"/>
              <a:ext cx="90" cy="92"/>
            </a:xfrm>
            <a:custGeom>
              <a:avLst/>
              <a:gdLst/>
              <a:ahLst/>
              <a:cxnLst/>
              <a:rect l="0" t="0" r="0" b="0"/>
              <a:pathLst>
                <a:path w="54" h="55" extrusionOk="0">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1" name="Shape 1141"/>
            <p:cNvSpPr/>
            <p:nvPr/>
          </p:nvSpPr>
          <p:spPr>
            <a:xfrm>
              <a:off x="4068" y="2320"/>
              <a:ext cx="162" cy="305"/>
            </a:xfrm>
            <a:custGeom>
              <a:avLst/>
              <a:gdLst/>
              <a:ahLst/>
              <a:cxnLst/>
              <a:rect l="0" t="0" r="0" b="0"/>
              <a:pathLst>
                <a:path w="96" h="181" extrusionOk="0">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2" name="Shape 1142"/>
            <p:cNvSpPr/>
            <p:nvPr/>
          </p:nvSpPr>
          <p:spPr>
            <a:xfrm>
              <a:off x="3997" y="2184"/>
              <a:ext cx="53" cy="90"/>
            </a:xfrm>
            <a:custGeom>
              <a:avLst/>
              <a:gdLst/>
              <a:ahLst/>
              <a:cxnLst/>
              <a:rect l="0" t="0" r="0" b="0"/>
              <a:pathLst>
                <a:path w="31" h="53" extrusionOk="0">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3" name="Shape 1143"/>
            <p:cNvSpPr/>
            <p:nvPr/>
          </p:nvSpPr>
          <p:spPr>
            <a:xfrm>
              <a:off x="4404" y="1165"/>
              <a:ext cx="1039" cy="405"/>
            </a:xfrm>
            <a:custGeom>
              <a:avLst/>
              <a:gdLst/>
              <a:ahLst/>
              <a:cxnLst/>
              <a:rect l="0" t="0" r="0" b="0"/>
              <a:pathLst>
                <a:path w="616" h="240" extrusionOk="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4" name="Shape 1144"/>
            <p:cNvSpPr/>
            <p:nvPr/>
          </p:nvSpPr>
          <p:spPr>
            <a:xfrm>
              <a:off x="4270" y="1584"/>
              <a:ext cx="83" cy="38"/>
            </a:xfrm>
            <a:custGeom>
              <a:avLst/>
              <a:gdLst/>
              <a:ahLst/>
              <a:cxnLst/>
              <a:rect l="0" t="0" r="0" b="0"/>
              <a:pathLst>
                <a:path w="49" h="23" extrusionOk="0">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5" name="Shape 1145"/>
            <p:cNvSpPr/>
            <p:nvPr/>
          </p:nvSpPr>
          <p:spPr>
            <a:xfrm>
              <a:off x="4159" y="918"/>
              <a:ext cx="217" cy="355"/>
            </a:xfrm>
            <a:custGeom>
              <a:avLst/>
              <a:gdLst/>
              <a:ahLst/>
              <a:cxnLst/>
              <a:rect l="0" t="0" r="0" b="0"/>
              <a:pathLst>
                <a:path w="129" h="210" extrusionOk="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6" name="Shape 1146"/>
            <p:cNvSpPr/>
            <p:nvPr/>
          </p:nvSpPr>
          <p:spPr>
            <a:xfrm>
              <a:off x="4116" y="1317"/>
              <a:ext cx="20" cy="25"/>
            </a:xfrm>
            <a:custGeom>
              <a:avLst/>
              <a:gdLst/>
              <a:ahLst/>
              <a:cxnLst/>
              <a:rect l="0" t="0" r="0" b="0"/>
              <a:pathLst>
                <a:path w="12" h="15" extrusionOk="0">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7" name="Shape 1147"/>
            <p:cNvSpPr/>
            <p:nvPr/>
          </p:nvSpPr>
          <p:spPr>
            <a:xfrm>
              <a:off x="3347" y="1953"/>
              <a:ext cx="132" cy="37"/>
            </a:xfrm>
            <a:custGeom>
              <a:avLst/>
              <a:gdLst/>
              <a:ahLst/>
              <a:cxnLst/>
              <a:rect l="0" t="0" r="0" b="0"/>
              <a:pathLst>
                <a:path w="78" h="22" extrusionOk="0">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8" name="Shape 1148"/>
            <p:cNvSpPr/>
            <p:nvPr/>
          </p:nvSpPr>
          <p:spPr>
            <a:xfrm>
              <a:off x="2815" y="1995"/>
              <a:ext cx="477" cy="116"/>
            </a:xfrm>
            <a:custGeom>
              <a:avLst/>
              <a:gdLst/>
              <a:ahLst/>
              <a:cxnLst/>
              <a:rect l="0" t="0" r="0" b="0"/>
              <a:pathLst>
                <a:path w="283" h="69" extrusionOk="0">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sp>
          <p:nvSpPr>
            <p:cNvPr id="1149" name="Shape 1149"/>
            <p:cNvSpPr/>
            <p:nvPr/>
          </p:nvSpPr>
          <p:spPr>
            <a:xfrm>
              <a:off x="5397" y="1122"/>
              <a:ext cx="92" cy="90"/>
            </a:xfrm>
            <a:custGeom>
              <a:avLst/>
              <a:gdLst/>
              <a:ahLst/>
              <a:cxnLst/>
              <a:rect l="0" t="0" r="0" b="0"/>
              <a:pathLst>
                <a:path w="54" h="54" extrusionOk="0">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p:spPr>
          <p:txBody>
            <a:bodyPr lIns="68575" tIns="34275" rIns="68575" bIns="34275" anchor="t" anchorCtr="0">
              <a:noAutofit/>
            </a:bodyPr>
            <a:lstStyle/>
            <a:p>
              <a:pPr marL="0" marR="0" lvl="0" indent="0" algn="l" rtl="0">
                <a:spcBef>
                  <a:spcPts val="0"/>
                </a:spcBef>
                <a:spcAft>
                  <a:spcPts val="0"/>
                </a:spcAft>
                <a:buNone/>
              </a:pPr>
              <a:endParaRPr sz="1400" b="0" i="0" u="none" strike="noStrike" cap="none" baseline="0">
                <a:solidFill>
                  <a:schemeClr val="dk1"/>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52"/>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20" y="1566250"/>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11425636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202" y="1959683"/>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10" y="486802"/>
            <a:ext cx="2592997" cy="764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52"/>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0"/>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289"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100590896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20" y="1"/>
            <a:ext cx="82216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289"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0" y="907660"/>
            <a:ext cx="8229600" cy="3696109"/>
          </a:xfrm>
          <a:prstGeom prst="rect">
            <a:avLst/>
          </a:prstGeom>
        </p:spPr>
        <p:txBody>
          <a:bodyPr wrap="square" lIns="0" tIns="0" rIns="0" bIns="0">
            <a:noAutofit/>
          </a:bodyPr>
          <a:lstStyle/>
          <a:p>
            <a:pPr algn="just" defTabSz="456289"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289"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289"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57911052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22" y="216545"/>
            <a:ext cx="906389" cy="267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19" y="891778"/>
            <a:ext cx="8221026" cy="3767138"/>
          </a:xfrm>
        </p:spPr>
        <p:txBody>
          <a:bodyPr/>
          <a:lstStyle>
            <a:lvl1pPr marL="342273" indent="-342273">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53505932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39221206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10" name="Title 4"/>
          <p:cNvSpPr>
            <a:spLocks noGrp="1"/>
          </p:cNvSpPr>
          <p:nvPr>
            <p:ph type="title" hasCustomPrompt="1"/>
          </p:nvPr>
        </p:nvSpPr>
        <p:spPr bwMode="black">
          <a:xfrm>
            <a:off x="457220" y="1566250"/>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20785188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over with image">
    <p:bg>
      <p:bgPr>
        <a:solidFill>
          <a:schemeClr val="dk2"/>
        </a:solidFill>
        <a:effectLst/>
      </p:bgPr>
    </p:bg>
    <p:spTree>
      <p:nvGrpSpPr>
        <p:cNvPr id="1" name="Shape 23"/>
        <p:cNvGrpSpPr/>
        <p:nvPr/>
      </p:nvGrpSpPr>
      <p:grpSpPr>
        <a:xfrm>
          <a:off x="0" y="0"/>
          <a:ext cx="0" cy="0"/>
          <a:chOff x="0" y="0"/>
          <a:chExt cx="0" cy="0"/>
        </a:xfrm>
      </p:grpSpPr>
      <p:pic>
        <p:nvPicPr>
          <p:cNvPr id="24" name="Shape 24"/>
          <p:cNvPicPr preferRelativeResize="0"/>
          <p:nvPr/>
        </p:nvPicPr>
        <p:blipFill rotWithShape="1">
          <a:blip r:embed="rId2">
            <a:alphaModFix amt="6000"/>
          </a:blip>
          <a:srcRect r="9746" b="7039"/>
          <a:stretch/>
        </p:blipFill>
        <p:spPr>
          <a:xfrm>
            <a:off x="1592202" y="1959684"/>
            <a:ext cx="4473939" cy="3183845"/>
          </a:xfrm>
          <a:prstGeom prst="rect">
            <a:avLst/>
          </a:prstGeom>
          <a:noFill/>
          <a:ln>
            <a:noFill/>
          </a:ln>
        </p:spPr>
      </p:pic>
      <p:pic>
        <p:nvPicPr>
          <p:cNvPr id="25" name="Shape 25"/>
          <p:cNvPicPr preferRelativeResize="0"/>
          <p:nvPr/>
        </p:nvPicPr>
        <p:blipFill rotWithShape="1">
          <a:blip r:embed="rId3">
            <a:alphaModFix/>
          </a:blip>
          <a:srcRect/>
          <a:stretch/>
        </p:blipFill>
        <p:spPr>
          <a:xfrm>
            <a:off x="460791" y="486774"/>
            <a:ext cx="2592996" cy="764896"/>
          </a:xfrm>
          <a:prstGeom prst="rect">
            <a:avLst/>
          </a:prstGeom>
          <a:noFill/>
          <a:ln>
            <a:noFill/>
          </a:ln>
        </p:spPr>
      </p:pic>
      <p:sp>
        <p:nvSpPr>
          <p:cNvPr id="26" name="Shape 26"/>
          <p:cNvSpPr txBox="1">
            <a:spLocks noGrp="1"/>
          </p:cNvSpPr>
          <p:nvPr>
            <p:ph type="body" idx="1"/>
          </p:nvPr>
        </p:nvSpPr>
        <p:spPr>
          <a:xfrm>
            <a:off x="468321" y="2816253"/>
            <a:ext cx="5380557" cy="949325"/>
          </a:xfrm>
          <a:prstGeom prst="rect">
            <a:avLst/>
          </a:prstGeom>
          <a:noFill/>
          <a:ln>
            <a:noFill/>
          </a:ln>
        </p:spPr>
        <p:txBody>
          <a:bodyPr lIns="68436" tIns="68436" rIns="68436" bIns="68436" anchor="t" anchorCtr="0"/>
          <a:lstStyle>
            <a:lvl1pPr marL="0" indent="0" rtl="0">
              <a:spcBef>
                <a:spcPts val="0"/>
              </a:spcBef>
              <a:buClr>
                <a:schemeClr val="lt1"/>
              </a:buClr>
              <a:buFont typeface="Verdana"/>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7" name="Shape 27"/>
          <p:cNvSpPr txBox="1">
            <a:spLocks noGrp="1"/>
          </p:cNvSpPr>
          <p:nvPr>
            <p:ph type="title"/>
          </p:nvPr>
        </p:nvSpPr>
        <p:spPr>
          <a:xfrm>
            <a:off x="457221" y="1566250"/>
            <a:ext cx="5391669" cy="1005500"/>
          </a:xfrm>
          <a:prstGeom prst="rect">
            <a:avLst/>
          </a:prstGeom>
          <a:noFill/>
          <a:ln>
            <a:noFill/>
          </a:ln>
        </p:spPr>
        <p:txBody>
          <a:bodyPr lIns="68436" tIns="68436" rIns="68436" bIns="68436"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8" name="Shape 28"/>
          <p:cNvSpPr>
            <a:spLocks noGrp="1"/>
          </p:cNvSpPr>
          <p:nvPr>
            <p:ph type="pic" idx="2"/>
          </p:nvPr>
        </p:nvSpPr>
        <p:spPr>
          <a:xfrm>
            <a:off x="5988521" y="29"/>
            <a:ext cx="3155501" cy="5143499"/>
          </a:xfrm>
          <a:prstGeom prst="rect">
            <a:avLst/>
          </a:prstGeom>
          <a:solidFill>
            <a:srgbClr val="999899">
              <a:alpha val="49803"/>
            </a:srgbClr>
          </a:solid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19"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252213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42936873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22" y="882925"/>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44" y="882925"/>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289" indent="0">
              <a:buNone/>
              <a:defRPr sz="2000" b="1"/>
            </a:lvl2pPr>
            <a:lvl3pPr marL="912576" indent="0">
              <a:buNone/>
              <a:defRPr sz="1800" b="1"/>
            </a:lvl3pPr>
            <a:lvl4pPr marL="1368863" indent="0">
              <a:buNone/>
              <a:defRPr sz="1600" b="1"/>
            </a:lvl4pPr>
            <a:lvl5pPr marL="1825150" indent="0">
              <a:buNone/>
              <a:defRPr sz="1600" b="1"/>
            </a:lvl5pPr>
            <a:lvl6pPr marL="2281435" indent="0">
              <a:buNone/>
              <a:defRPr sz="1600" b="1"/>
            </a:lvl6pPr>
            <a:lvl7pPr marL="2737721" indent="0">
              <a:buNone/>
              <a:defRPr sz="1600" b="1"/>
            </a:lvl7pPr>
            <a:lvl8pPr marL="3194011" indent="0">
              <a:buNone/>
              <a:defRPr sz="1600" b="1"/>
            </a:lvl8pPr>
            <a:lvl9pPr marL="365029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22"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44"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39111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12411509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9"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95"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48" y="891805"/>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47" y="4241007"/>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81"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13"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48"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95"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408" y="4241007"/>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4402769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14"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14" y="0"/>
            <a:ext cx="3008313" cy="5143500"/>
          </a:xfrm>
          <a:no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
        <p:nvSpPr>
          <p:cNvPr id="7" name="Text Placeholder 6"/>
          <p:cNvSpPr>
            <a:spLocks noGrp="1"/>
          </p:cNvSpPr>
          <p:nvPr>
            <p:ph type="body" sz="quarter" idx="11"/>
          </p:nvPr>
        </p:nvSpPr>
        <p:spPr>
          <a:xfrm>
            <a:off x="459034"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21" y="1"/>
            <a:ext cx="5678487" cy="676776"/>
          </a:xfrm>
        </p:spPr>
        <p:txBody>
          <a:bodyPr/>
          <a:lstStyle/>
          <a:p>
            <a:r>
              <a:rPr lang="en-US"/>
              <a:t>Click to edit Master title style</a:t>
            </a:r>
          </a:p>
        </p:txBody>
      </p:sp>
    </p:spTree>
    <p:extLst>
      <p:ext uri="{BB962C8B-B14F-4D97-AF65-F5344CB8AC3E}">
        <p14:creationId xmlns:p14="http://schemas.microsoft.com/office/powerpoint/2010/main" val="53872731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27" y="907363"/>
            <a:ext cx="3008313" cy="3751975"/>
          </a:xfrm>
          <a:solidFill>
            <a:schemeClr val="accent2"/>
          </a:solidFill>
        </p:spPr>
        <p:txBody>
          <a:bodyPr anchor="ctr"/>
          <a:lstStyle>
            <a:lvl1pPr marL="0" marR="0" indent="0" algn="ctr" defTabSz="456289"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289" indent="0">
              <a:buNone/>
              <a:defRPr sz="1200"/>
            </a:lvl2pPr>
            <a:lvl3pPr marL="912576" indent="0">
              <a:buNone/>
              <a:defRPr sz="1000"/>
            </a:lvl3pPr>
            <a:lvl4pPr marL="1368863" indent="0">
              <a:buNone/>
              <a:defRPr sz="900"/>
            </a:lvl4pPr>
            <a:lvl5pPr marL="1825150" indent="0">
              <a:buNone/>
              <a:defRPr sz="900"/>
            </a:lvl5pPr>
            <a:lvl6pPr marL="2281435" indent="0">
              <a:buNone/>
              <a:defRPr sz="900"/>
            </a:lvl6pPr>
            <a:lvl7pPr marL="2737721" indent="0">
              <a:buNone/>
              <a:defRPr sz="900"/>
            </a:lvl7pPr>
            <a:lvl8pPr marL="3194011" indent="0">
              <a:buNone/>
              <a:defRPr sz="900"/>
            </a:lvl8pPr>
            <a:lvl9pPr marL="3650299" indent="0">
              <a:buNone/>
              <a:defRPr sz="900"/>
            </a:lvl9pPr>
          </a:lstStyle>
          <a:p>
            <a:pPr marL="0" marR="0" lvl="0" indent="0" algn="ctr" defTabSz="456289"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4"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89792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br>
              <a:rPr lang="en-US" dirty="0"/>
            </a:b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27" y="4457701"/>
            <a:ext cx="7115643"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3" y="4667213"/>
            <a:ext cx="904367" cy="266775"/>
          </a:xfrm>
          <a:prstGeom prst="rect">
            <a:avLst/>
          </a:prstGeom>
        </p:spPr>
      </p:pic>
    </p:spTree>
    <p:extLst>
      <p:ext uri="{BB962C8B-B14F-4D97-AF65-F5344CB8AC3E}">
        <p14:creationId xmlns:p14="http://schemas.microsoft.com/office/powerpoint/2010/main" val="4131303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7302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9" y="1959683"/>
            <a:ext cx="4473939" cy="3183845"/>
          </a:xfrm>
          <a:prstGeom prst="rect">
            <a:avLst/>
          </a:prstGeom>
        </p:spPr>
      </p:pic>
    </p:spTree>
    <p:extLst>
      <p:ext uri="{BB962C8B-B14F-4D97-AF65-F5344CB8AC3E}">
        <p14:creationId xmlns:p14="http://schemas.microsoft.com/office/powerpoint/2010/main" val="645590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afe Harbor">
    <p:spTree>
      <p:nvGrpSpPr>
        <p:cNvPr id="1" name="Shape 29"/>
        <p:cNvGrpSpPr/>
        <p:nvPr/>
      </p:nvGrpSpPr>
      <p:grpSpPr>
        <a:xfrm>
          <a:off x="0" y="0"/>
          <a:ext cx="0" cy="0"/>
          <a:chOff x="0" y="0"/>
          <a:chExt cx="0" cy="0"/>
        </a:xfrm>
      </p:grpSpPr>
      <p:sp>
        <p:nvSpPr>
          <p:cNvPr id="30" name="Shape 30"/>
          <p:cNvSpPr txBox="1"/>
          <p:nvPr/>
        </p:nvSpPr>
        <p:spPr>
          <a:xfrm>
            <a:off x="457200" y="29"/>
            <a:ext cx="8221662" cy="685799"/>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2100" b="0" i="0" u="none" strike="noStrike" cap="none" baseline="0">
                <a:solidFill>
                  <a:schemeClr val="lt1"/>
                </a:solidFill>
                <a:latin typeface="Verdana"/>
                <a:ea typeface="Verdana"/>
                <a:cs typeface="Verdana"/>
                <a:sym typeface="Verdana"/>
              </a:rPr>
              <a:t>Safe harbor statement</a:t>
            </a:r>
          </a:p>
        </p:txBody>
      </p:sp>
      <p:sp>
        <p:nvSpPr>
          <p:cNvPr id="31" name="Shape 31"/>
          <p:cNvSpPr/>
          <p:nvPr/>
        </p:nvSpPr>
        <p:spPr>
          <a:xfrm>
            <a:off x="457200" y="907641"/>
            <a:ext cx="8229600" cy="3696108"/>
          </a:xfrm>
          <a:prstGeom prst="rect">
            <a:avLst/>
          </a:prstGeom>
          <a:noFill/>
          <a:ln>
            <a:noFill/>
          </a:ln>
        </p:spPr>
        <p:txBody>
          <a:bodyPr lIns="0" tIns="0" rIns="0" bIns="0" anchor="t" anchorCtr="0">
            <a:noAutofit/>
          </a:bodyPr>
          <a:lstStyle/>
          <a:p>
            <a:pPr marL="0" marR="0" lvl="0" indent="0" algn="just" rtl="0">
              <a:spcBef>
                <a:spcPts val="0"/>
              </a:spcBef>
              <a:spcAft>
                <a:spcPts val="0"/>
              </a:spcAft>
              <a:buSzPct val="25000"/>
              <a:buNone/>
            </a:pPr>
            <a:r>
              <a:rPr lang="en" sz="1300" b="0" i="0" u="none" strike="noStrike" cap="none" baseline="0">
                <a:solidFill>
                  <a:schemeClr val="dk1"/>
                </a:solidFill>
                <a:latin typeface="Verdana"/>
                <a:ea typeface="Verdana"/>
                <a:cs typeface="Verdana"/>
                <a:sym typeface="Verdana"/>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marL="0" marR="0" lvl="0" indent="0" algn="just" rtl="0">
              <a:spcBef>
                <a:spcPts val="0"/>
              </a:spcBef>
              <a:spcAft>
                <a:spcPts val="0"/>
              </a:spcAft>
              <a:buNone/>
            </a:pPr>
            <a:endParaRPr sz="1300" b="0" i="0" u="none" strike="noStrike" cap="none" baseline="0">
              <a:solidFill>
                <a:schemeClr val="dk1"/>
              </a:solidFill>
              <a:latin typeface="Verdana"/>
              <a:ea typeface="Verdana"/>
              <a:cs typeface="Verdana"/>
              <a:sym typeface="Verdana"/>
            </a:endParaRPr>
          </a:p>
          <a:p>
            <a:pPr marL="0" marR="0" lvl="0" indent="0" algn="just" rtl="0">
              <a:lnSpc>
                <a:spcPct val="100000"/>
              </a:lnSpc>
              <a:spcBef>
                <a:spcPts val="0"/>
              </a:spcBef>
              <a:spcAft>
                <a:spcPts val="0"/>
              </a:spcAft>
              <a:buClr>
                <a:schemeClr val="dk1"/>
              </a:buClr>
              <a:buSzPct val="25000"/>
              <a:buFont typeface="Verdana"/>
              <a:buNone/>
            </a:pPr>
            <a:r>
              <a:rPr lang="en" sz="1300" b="0" i="0" u="none" strike="noStrike" cap="none" baseline="0">
                <a:solidFill>
                  <a:schemeClr val="dk1"/>
                </a:solidFill>
                <a:latin typeface="Verdana"/>
                <a:ea typeface="Verdana"/>
                <a:cs typeface="Verdana"/>
                <a:sym typeface="Verdana"/>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2" name="Shape 32"/>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457" tIns="34231" rIns="68457" bIns="34231"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44" y="26"/>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454114974"/>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20"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289"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67004304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14" y="2816244"/>
            <a:ext cx="8210550"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17" y="1566253"/>
            <a:ext cx="8221663" cy="1005500"/>
          </a:xfrm>
        </p:spPr>
        <p:txBody>
          <a:bodyPr anchor="b"/>
          <a:lstStyle>
            <a:lvl1pPr>
              <a:lnSpc>
                <a:spcPct val="100000"/>
              </a:lnSpc>
              <a:defRPr sz="4000"/>
            </a:lvl1pPr>
          </a:lstStyle>
          <a:p>
            <a:r>
              <a:rPr lang="en-US" dirty="0"/>
              <a:t>Presentation Title</a:t>
            </a:r>
          </a:p>
        </p:txBody>
      </p:sp>
    </p:spTree>
    <p:extLst>
      <p:ext uri="{BB962C8B-B14F-4D97-AF65-F5344CB8AC3E}">
        <p14:creationId xmlns:p14="http://schemas.microsoft.com/office/powerpoint/2010/main" val="38455638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over with image">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1592199" y="1959676"/>
            <a:ext cx="4473939" cy="3183845"/>
          </a:xfrm>
          <a:prstGeom prst="rect">
            <a:avLst/>
          </a:prstGeom>
        </p:spPr>
      </p:pic>
      <p:pic>
        <p:nvPicPr>
          <p:cNvPr id="102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60807" y="486793"/>
            <a:ext cx="2592997" cy="7648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 Placeholder 2"/>
          <p:cNvSpPr>
            <a:spLocks noGrp="1"/>
          </p:cNvSpPr>
          <p:nvPr>
            <p:ph type="body" sz="quarter" idx="10" hasCustomPrompt="1"/>
          </p:nvPr>
        </p:nvSpPr>
        <p:spPr>
          <a:xfrm>
            <a:off x="468324" y="2816244"/>
            <a:ext cx="5380557" cy="949325"/>
          </a:xfrm>
        </p:spPr>
        <p:txBody>
          <a:bodyPr/>
          <a:lstStyle>
            <a:lvl1pPr marL="0" indent="0">
              <a:buNone/>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br>
              <a:rPr lang="en-US" dirty="0"/>
            </a:br>
            <a:r>
              <a:rPr lang="en-US" dirty="0"/>
              <a:t>Date</a:t>
            </a:r>
          </a:p>
        </p:txBody>
      </p:sp>
      <p:sp>
        <p:nvSpPr>
          <p:cNvPr id="5" name="Title 4"/>
          <p:cNvSpPr>
            <a:spLocks noGrp="1"/>
          </p:cNvSpPr>
          <p:nvPr>
            <p:ph type="title" hasCustomPrompt="1"/>
          </p:nvPr>
        </p:nvSpPr>
        <p:spPr bwMode="black">
          <a:xfrm>
            <a:off x="457203" y="1566253"/>
            <a:ext cx="5391670" cy="1005500"/>
          </a:xfrm>
        </p:spPr>
        <p:txBody>
          <a:bodyPr anchor="b"/>
          <a:lstStyle>
            <a:lvl1pPr>
              <a:lnSpc>
                <a:spcPct val="100000"/>
              </a:lnSpc>
              <a:defRPr sz="4000"/>
            </a:lvl1pPr>
          </a:lstStyle>
          <a:p>
            <a:r>
              <a:rPr lang="en-US" dirty="0"/>
              <a:t>Presentation Title</a:t>
            </a:r>
          </a:p>
        </p:txBody>
      </p:sp>
      <p:sp>
        <p:nvSpPr>
          <p:cNvPr id="4" name="Picture Placeholder 3"/>
          <p:cNvSpPr>
            <a:spLocks noGrp="1"/>
          </p:cNvSpPr>
          <p:nvPr>
            <p:ph type="pic" sz="quarter" idx="11" hasCustomPrompt="1"/>
          </p:nvPr>
        </p:nvSpPr>
        <p:spPr>
          <a:xfrm>
            <a:off x="5988499" y="0"/>
            <a:ext cx="3155502" cy="5143500"/>
          </a:xfrm>
          <a:solidFill>
            <a:srgbClr val="999899">
              <a:alpha val="50196"/>
            </a:srgbClr>
          </a:solidFill>
        </p:spPr>
        <p:txBody>
          <a:bodyPr anchor="ctr"/>
          <a:lstStyle>
            <a:lvl1pPr marL="0" marR="0" indent="0" algn="ctr" defTabSz="456718" rtl="0" eaLnBrk="1" fontAlgn="base" latinLnBrk="0" hangingPunct="1">
              <a:lnSpc>
                <a:spcPct val="100000"/>
              </a:lnSpc>
              <a:spcBef>
                <a:spcPts val="900"/>
              </a:spcBef>
              <a:spcAft>
                <a:spcPct val="0"/>
              </a:spcAft>
              <a:buClr>
                <a:srgbClr val="00A0DF"/>
              </a:buClr>
              <a:buSzTx/>
              <a:buFont typeface="Arial" panose="020B0604020202020204" pitchFamily="34" charset="0"/>
              <a:buNone/>
              <a:tabLst/>
              <a:defRPr sz="1100">
                <a:solidFill>
                  <a:schemeClr val="bg1"/>
                </a:solidFill>
              </a:defRPr>
            </a:lvl1pPr>
          </a:lstStyle>
          <a:p>
            <a:r>
              <a:rPr lang="en-US" dirty="0"/>
              <a:t>Click to add photo or paste an image in box</a:t>
            </a:r>
          </a:p>
          <a:p>
            <a:endParaRPr lang="en-US" dirty="0"/>
          </a:p>
        </p:txBody>
      </p:sp>
    </p:spTree>
    <p:extLst>
      <p:ext uri="{BB962C8B-B14F-4D97-AF65-F5344CB8AC3E}">
        <p14:creationId xmlns:p14="http://schemas.microsoft.com/office/powerpoint/2010/main" val="344521268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afe Harbor">
    <p:spTree>
      <p:nvGrpSpPr>
        <p:cNvPr id="1" name=""/>
        <p:cNvGrpSpPr/>
        <p:nvPr/>
      </p:nvGrpSpPr>
      <p:grpSpPr>
        <a:xfrm>
          <a:off x="0" y="0"/>
          <a:ext cx="0" cy="0"/>
          <a:chOff x="0" y="0"/>
          <a:chExt cx="0" cy="0"/>
        </a:xfrm>
      </p:grpSpPr>
      <p:sp>
        <p:nvSpPr>
          <p:cNvPr id="8" name="TextBox 7"/>
          <p:cNvSpPr txBox="1"/>
          <p:nvPr userDrawn="1"/>
        </p:nvSpPr>
        <p:spPr bwMode="white">
          <a:xfrm>
            <a:off x="457217" y="1"/>
            <a:ext cx="8221663" cy="68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eaLnBrk="1" hangingPunct="1">
              <a:defRPr sz="2400">
                <a:solidFill>
                  <a:schemeClr val="bg1"/>
                </a:solidFill>
                <a:latin typeface="DINPro" pitchFamily="34" charset="0"/>
                <a:cs typeface="DINPro" pitchFamily="34" charset="0"/>
              </a:defRPr>
            </a:lvl1pPr>
            <a:lvl2pPr eaLnBrk="1" hangingPunct="1">
              <a:defRPr sz="2400">
                <a:solidFill>
                  <a:schemeClr val="bg1"/>
                </a:solidFill>
                <a:latin typeface="Ubuntu" charset="0"/>
              </a:defRPr>
            </a:lvl2pPr>
            <a:lvl3pPr eaLnBrk="1" hangingPunct="1">
              <a:defRPr sz="2400">
                <a:solidFill>
                  <a:schemeClr val="bg1"/>
                </a:solidFill>
                <a:latin typeface="Ubuntu" charset="0"/>
              </a:defRPr>
            </a:lvl3pPr>
            <a:lvl4pPr eaLnBrk="1" hangingPunct="1">
              <a:defRPr sz="2400">
                <a:solidFill>
                  <a:schemeClr val="bg1"/>
                </a:solidFill>
                <a:latin typeface="Ubuntu" charset="0"/>
              </a:defRPr>
            </a:lvl4pPr>
            <a:lvl5pPr eaLnBrk="1" hangingPunct="1">
              <a:defRPr sz="2400">
                <a:solidFill>
                  <a:schemeClr val="bg1"/>
                </a:solidFill>
                <a:latin typeface="Ubuntu" charset="0"/>
              </a:defRPr>
            </a:lvl5pPr>
            <a:lvl6pPr marL="457200" fontAlgn="base">
              <a:spcBef>
                <a:spcPct val="0"/>
              </a:spcBef>
              <a:spcAft>
                <a:spcPct val="0"/>
              </a:spcAft>
              <a:defRPr sz="2000">
                <a:solidFill>
                  <a:schemeClr val="bg1"/>
                </a:solidFill>
                <a:latin typeface="Ubuntu" charset="0"/>
              </a:defRPr>
            </a:lvl6pPr>
            <a:lvl7pPr marL="914400" fontAlgn="base">
              <a:spcBef>
                <a:spcPct val="0"/>
              </a:spcBef>
              <a:spcAft>
                <a:spcPct val="0"/>
              </a:spcAft>
              <a:defRPr sz="2000">
                <a:solidFill>
                  <a:schemeClr val="bg1"/>
                </a:solidFill>
                <a:latin typeface="Ubuntu" charset="0"/>
              </a:defRPr>
            </a:lvl7pPr>
            <a:lvl8pPr marL="1371600" fontAlgn="base">
              <a:spcBef>
                <a:spcPct val="0"/>
              </a:spcBef>
              <a:spcAft>
                <a:spcPct val="0"/>
              </a:spcAft>
              <a:defRPr sz="2000">
                <a:solidFill>
                  <a:schemeClr val="bg1"/>
                </a:solidFill>
                <a:latin typeface="Ubuntu" charset="0"/>
              </a:defRPr>
            </a:lvl8pPr>
            <a:lvl9pPr marL="1828800" fontAlgn="base">
              <a:spcBef>
                <a:spcPct val="0"/>
              </a:spcBef>
              <a:spcAft>
                <a:spcPct val="0"/>
              </a:spcAft>
              <a:defRPr sz="2000">
                <a:solidFill>
                  <a:schemeClr val="bg1"/>
                </a:solidFill>
                <a:latin typeface="Ubuntu" charset="0"/>
              </a:defRPr>
            </a:lvl9pPr>
          </a:lstStyle>
          <a:p>
            <a:pPr defTabSz="456718" fontAlgn="base">
              <a:spcBef>
                <a:spcPct val="0"/>
              </a:spcBef>
              <a:spcAft>
                <a:spcPct val="0"/>
              </a:spcAft>
            </a:pPr>
            <a:r>
              <a:rPr lang="en-US" sz="2100" kern="1200" dirty="0">
                <a:solidFill>
                  <a:prstClr val="white"/>
                </a:solidFill>
                <a:latin typeface="Verdana" panose="020B0604030504040204" pitchFamily="34" charset="0"/>
                <a:ea typeface="ＭＳ Ｐゴシック" charset="0"/>
                <a:cs typeface="Verdana" panose="020B0604030504040204" pitchFamily="34" charset="0"/>
              </a:rPr>
              <a:t>Safe harbor statement</a:t>
            </a:r>
          </a:p>
        </p:txBody>
      </p:sp>
      <p:sp>
        <p:nvSpPr>
          <p:cNvPr id="5" name="Rectangle 4"/>
          <p:cNvSpPr/>
          <p:nvPr userDrawn="1"/>
        </p:nvSpPr>
        <p:spPr>
          <a:xfrm>
            <a:off x="457201" y="907660"/>
            <a:ext cx="8229600" cy="3696109"/>
          </a:xfrm>
          <a:prstGeom prst="rect">
            <a:avLst/>
          </a:prstGeom>
        </p:spPr>
        <p:txBody>
          <a:bodyPr wrap="square" lIns="0" tIns="0" rIns="0" bIns="0">
            <a:noAutofit/>
          </a:bodyPr>
          <a:lstStyle/>
          <a:p>
            <a:pPr algn="just" defTabSz="456718" fontAlgn="base">
              <a:spcBef>
                <a:spcPct val="0"/>
              </a:spcBef>
              <a:spcAft>
                <a:spcPct val="0"/>
              </a:spcAft>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The information in this presentation is confidential and proprietary to MuleSoft and may not be disclosed without the permission of MuleSoft. This presentation is not subject to your license agreement or any other service or subscription agreement with MuleSoft. MuleSoft has no obligation to pursue any course of business outlined in this document or any related presentation, or to develop or release any functionality mentioned therein. This document, or any related presentation and MuleSoft's strategy and possible future developments, products and or platforms directions and functionality are all subject to change and may be changed by MuleSoft at any time for any reason without notice. The information on this document is not a commitment, promise or legal obligation to deliver any material, code or functionality. This document is provided without a warranty of any kind, either express or implied, including but not limited to, the implied warranties of merchantability, fitness for a particular purpose, or non-infringement. This document is for informational purposes and may not be incorporated into a contract. MuleSoft assumes no responsibility for errors or omissions in this document, except if such damages were caused by MuleSoft intentionally or grossly negligent.</a:t>
            </a:r>
          </a:p>
          <a:p>
            <a:pPr algn="just" defTabSz="456718" fontAlgn="base">
              <a:spcBef>
                <a:spcPct val="0"/>
              </a:spcBef>
              <a:spcAft>
                <a:spcPct val="0"/>
              </a:spcAft>
            </a:pPr>
            <a:endPar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endParaRPr>
          </a:p>
          <a:p>
            <a:pPr algn="just" defTabSz="456718" fontAlgn="base">
              <a:spcBef>
                <a:spcPct val="0"/>
              </a:spcBef>
              <a:spcAft>
                <a:spcPct val="0"/>
              </a:spcAft>
              <a:defRPr/>
            </a:pPr>
            <a:r>
              <a:rPr lang="en-US" sz="1300" kern="1200" dirty="0">
                <a:solidFill>
                  <a:srgbClr val="1D1D1C"/>
                </a:solidFill>
                <a:latin typeface="Verdana" panose="020B0604030504040204" pitchFamily="34" charset="0"/>
                <a:ea typeface="Verdana" panose="020B0604030504040204" pitchFamily="34" charset="0"/>
                <a:cs typeface="Verdana" panose="020B0604030504040204" pitchFamily="34" charset="0"/>
              </a:rPr>
              <a:t>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
        <p:nvSpPr>
          <p:cNvPr id="3" name="Slide Number Placeholder 2"/>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7083984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tx2"/>
        </a:solidFill>
        <a:effectLst/>
      </p:bgPr>
    </p:bg>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7793119" y="216545"/>
            <a:ext cx="906389" cy="2673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hasCustomPrompt="1"/>
          </p:nvPr>
        </p:nvSpPr>
        <p:spPr/>
        <p:txBody>
          <a:bodyPr/>
          <a:lstStyle>
            <a:lvl1pPr>
              <a:defRPr>
                <a:solidFill>
                  <a:schemeClr val="bg1"/>
                </a:solidFill>
              </a:defRPr>
            </a:lvl1pPr>
          </a:lstStyle>
          <a:p>
            <a:r>
              <a:rPr lang="en-US" dirty="0"/>
              <a:t>Contents</a:t>
            </a:r>
          </a:p>
        </p:txBody>
      </p:sp>
      <p:sp>
        <p:nvSpPr>
          <p:cNvPr id="3" name="Slide Number Placeholder 2"/>
          <p:cNvSpPr>
            <a:spLocks noGrp="1"/>
          </p:cNvSpPr>
          <p:nvPr>
            <p:ph type="sldNum" sz="quarter" idx="11"/>
          </p:nvPr>
        </p:nvSpPr>
        <p:spPr/>
        <p:txBody>
          <a:bodyPr/>
          <a:lstStyle>
            <a:lvl1pPr>
              <a:defRPr>
                <a:solidFill>
                  <a:schemeClr val="accent1"/>
                </a:solidFill>
              </a:defRPr>
            </a:lvl1pPr>
          </a:lstStyle>
          <a:p>
            <a:fld id="{6EBA610F-6DE2-6644-8764-FCBE8B310C98}" type="slidenum">
              <a:rPr lang="en-US" smtClean="0">
                <a:solidFill>
                  <a:srgbClr val="646469"/>
                </a:solidFill>
              </a:rPr>
              <a:pPr/>
              <a:t>‹#›</a:t>
            </a:fld>
            <a:endParaRPr lang="en-US" dirty="0">
              <a:solidFill>
                <a:srgbClr val="646469"/>
              </a:solidFill>
            </a:endParaRPr>
          </a:p>
        </p:txBody>
      </p:sp>
      <p:sp>
        <p:nvSpPr>
          <p:cNvPr id="5" name="Footer Placeholder 4"/>
          <p:cNvSpPr txBox="1">
            <a:spLocks/>
          </p:cNvSpPr>
          <p:nvPr userDrawn="1"/>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srgbClr val="646469"/>
                </a:solidFill>
                <a:latin typeface="Verdana"/>
              </a:rPr>
              <a:t>All contents © MuleSoft Inc.</a:t>
            </a:r>
            <a:endParaRPr lang="en-US" dirty="0">
              <a:solidFill>
                <a:srgbClr val="646469"/>
              </a:solidFill>
              <a:latin typeface="Verdana"/>
            </a:endParaRPr>
          </a:p>
        </p:txBody>
      </p:sp>
      <p:sp>
        <p:nvSpPr>
          <p:cNvPr id="8" name="Text Placeholder 7"/>
          <p:cNvSpPr>
            <a:spLocks noGrp="1"/>
          </p:cNvSpPr>
          <p:nvPr>
            <p:ph type="body" sz="quarter" idx="12" hasCustomPrompt="1"/>
          </p:nvPr>
        </p:nvSpPr>
        <p:spPr>
          <a:xfrm>
            <a:off x="457320" y="891778"/>
            <a:ext cx="8221026" cy="3767138"/>
          </a:xfrm>
        </p:spPr>
        <p:txBody>
          <a:bodyPr/>
          <a:lstStyle>
            <a:lvl1pPr marL="342597" indent="-342597">
              <a:lnSpc>
                <a:spcPct val="200000"/>
              </a:lnSpc>
              <a:buFont typeface="+mj-lt"/>
              <a:buAutoNum type="arabicPeriod"/>
              <a:defRPr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Highlight current agenda item in white</a:t>
            </a:r>
          </a:p>
          <a:p>
            <a:pPr lvl="0"/>
            <a:r>
              <a:rPr lang="en-US" dirty="0"/>
              <a:t>Agenda item</a:t>
            </a:r>
          </a:p>
          <a:p>
            <a:pPr lvl="0"/>
            <a:r>
              <a:rPr lang="en-US" dirty="0"/>
              <a:t>Agenda item</a:t>
            </a:r>
          </a:p>
          <a:p>
            <a:pPr lvl="0"/>
            <a:r>
              <a:rPr lang="en-US" dirty="0"/>
              <a:t>Agenda item</a:t>
            </a:r>
          </a:p>
          <a:p>
            <a:pPr lvl="0"/>
            <a:r>
              <a:rPr lang="en-US" dirty="0"/>
              <a:t>Agenda item</a:t>
            </a:r>
          </a:p>
        </p:txBody>
      </p:sp>
    </p:spTree>
    <p:extLst>
      <p:ext uri="{BB962C8B-B14F-4D97-AF65-F5344CB8AC3E}">
        <p14:creationId xmlns:p14="http://schemas.microsoft.com/office/powerpoint/2010/main" val="39426759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divider blue">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9064488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ection divider dark">
    <p:bg>
      <p:bgPr>
        <a:solidFill>
          <a:schemeClr val="tx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10" name="Title 4"/>
          <p:cNvSpPr>
            <a:spLocks noGrp="1"/>
          </p:cNvSpPr>
          <p:nvPr>
            <p:ph type="title" hasCustomPrompt="1"/>
          </p:nvPr>
        </p:nvSpPr>
        <p:spPr bwMode="black">
          <a:xfrm>
            <a:off x="457217" y="1566253"/>
            <a:ext cx="8221663" cy="1005500"/>
          </a:xfrm>
        </p:spPr>
        <p:txBody>
          <a:bodyPr anchor="b"/>
          <a:lstStyle>
            <a:lvl1pPr>
              <a:defRPr sz="4000"/>
            </a:lvl1pPr>
          </a:lstStyle>
          <a:p>
            <a:r>
              <a:rPr lang="en-US" dirty="0"/>
              <a:t>Section divider title</a:t>
            </a:r>
          </a:p>
        </p:txBody>
      </p:sp>
    </p:spTree>
    <p:extLst>
      <p:ext uri="{BB962C8B-B14F-4D97-AF65-F5344CB8AC3E}">
        <p14:creationId xmlns:p14="http://schemas.microsoft.com/office/powerpoint/2010/main" val="13494383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100"/>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5" name="Text Placeholder 4"/>
          <p:cNvSpPr>
            <a:spLocks noGrp="1"/>
          </p:cNvSpPr>
          <p:nvPr>
            <p:ph type="body" sz="quarter" idx="12"/>
          </p:nvPr>
        </p:nvSpPr>
        <p:spPr>
          <a:xfrm>
            <a:off x="457320" y="891778"/>
            <a:ext cx="8221026"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77298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9561686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cSld name="Agenda">
    <p:bg>
      <p:bgPr>
        <a:solidFill>
          <a:schemeClr val="dk2"/>
        </a:solidFill>
        <a:effectLst/>
      </p:bgPr>
    </p:bg>
    <p:spTree>
      <p:nvGrpSpPr>
        <p:cNvPr id="1" name="Shape 33"/>
        <p:cNvGrpSpPr/>
        <p:nvPr/>
      </p:nvGrpSpPr>
      <p:grpSpPr>
        <a:xfrm>
          <a:off x="0" y="0"/>
          <a:ext cx="0" cy="0"/>
          <a:chOff x="0" y="0"/>
          <a:chExt cx="0" cy="0"/>
        </a:xfrm>
      </p:grpSpPr>
      <p:pic>
        <p:nvPicPr>
          <p:cNvPr id="34" name="Shape 34"/>
          <p:cNvPicPr preferRelativeResize="0"/>
          <p:nvPr/>
        </p:nvPicPr>
        <p:blipFill rotWithShape="1">
          <a:blip r:embed="rId2">
            <a:alphaModFix/>
          </a:blip>
          <a:srcRect/>
          <a:stretch/>
        </p:blipFill>
        <p:spPr>
          <a:xfrm>
            <a:off x="7793122" y="216545"/>
            <a:ext cx="906389" cy="267371"/>
          </a:xfrm>
          <a:prstGeom prst="rect">
            <a:avLst/>
          </a:prstGeom>
          <a:noFill/>
          <a:ln>
            <a:noFill/>
          </a:ln>
        </p:spPr>
      </p:pic>
      <p:sp>
        <p:nvSpPr>
          <p:cNvPr id="35" name="Shape 35"/>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chemeClr val="accent1"/>
                </a:solidFill>
                <a:latin typeface="Verdana"/>
                <a:ea typeface="Verdana"/>
                <a:cs typeface="Verdana"/>
                <a:sym typeface="Verdana"/>
              </a:rPr>
              <a:pPr algn="r">
                <a:buSzPct val="25000"/>
              </a:pPr>
              <a:t>‹#›</a:t>
            </a:fld>
            <a:endParaRPr lang="en" sz="1000">
              <a:solidFill>
                <a:schemeClr val="accent1"/>
              </a:solidFill>
              <a:latin typeface="Verdana"/>
              <a:ea typeface="Verdana"/>
              <a:cs typeface="Verdana"/>
              <a:sym typeface="Verdana"/>
            </a:endParaRPr>
          </a:p>
        </p:txBody>
      </p:sp>
      <p:sp>
        <p:nvSpPr>
          <p:cNvPr id="37" name="Shape 37"/>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chemeClr val="accent1"/>
                </a:solidFill>
                <a:latin typeface="Verdana"/>
                <a:ea typeface="Verdana"/>
                <a:cs typeface="Verdana"/>
                <a:sym typeface="Verdana"/>
              </a:rPr>
              <a:t>All contents © MuleSoft Inc.</a:t>
            </a:r>
          </a:p>
        </p:txBody>
      </p:sp>
      <p:sp>
        <p:nvSpPr>
          <p:cNvPr id="38" name="Shape 38"/>
          <p:cNvSpPr txBox="1">
            <a:spLocks noGrp="1"/>
          </p:cNvSpPr>
          <p:nvPr>
            <p:ph type="body" idx="1"/>
          </p:nvPr>
        </p:nvSpPr>
        <p:spPr>
          <a:xfrm>
            <a:off x="457342" y="891790"/>
            <a:ext cx="8221025" cy="3767137"/>
          </a:xfrm>
          <a:prstGeom prst="rect">
            <a:avLst/>
          </a:prstGeom>
          <a:noFill/>
          <a:ln>
            <a:noFill/>
          </a:ln>
        </p:spPr>
        <p:txBody>
          <a:bodyPr lIns="68436" tIns="68436" rIns="68436" bIns="68436" anchor="t" anchorCtr="0"/>
          <a:lstStyle>
            <a:lvl1pPr marL="342201" indent="-228138" rtl="0">
              <a:lnSpc>
                <a:spcPct val="200000"/>
              </a:lnSpc>
              <a:spcBef>
                <a:spcPts val="0"/>
              </a:spcBef>
              <a:buClr>
                <a:schemeClr val="accent1"/>
              </a:buClr>
              <a:buFont typeface="Verdana"/>
              <a:buAutoNum type="arabicPeriod"/>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7216" y="882928"/>
            <a:ext cx="3693623" cy="350258"/>
          </a:xfrm>
        </p:spPr>
        <p:txBody>
          <a:bodyPr anchor="b">
            <a:noAutofit/>
          </a:bodyPr>
          <a:lstStyle>
            <a:lvl1pPr marL="0" indent="0">
              <a:buNone/>
              <a:defRPr sz="1800" b="0" i="0" baseline="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5" name="Text Placeholder 4"/>
          <p:cNvSpPr>
            <a:spLocks noGrp="1"/>
          </p:cNvSpPr>
          <p:nvPr>
            <p:ph type="body" sz="quarter" idx="3" hasCustomPrompt="1"/>
          </p:nvPr>
        </p:nvSpPr>
        <p:spPr>
          <a:xfrm>
            <a:off x="4984735" y="882928"/>
            <a:ext cx="3693623" cy="350258"/>
          </a:xfrm>
        </p:spPr>
        <p:txBody>
          <a:bodyPr anchor="b">
            <a:noAutofit/>
          </a:bodyPr>
          <a:lstStyle>
            <a:lvl1pPr marL="0" indent="0">
              <a:buNone/>
              <a:defRPr sz="1800" b="0" i="0">
                <a:solidFill>
                  <a:schemeClr val="bg2"/>
                </a:solidFill>
                <a:latin typeface="Verdana" panose="020B0604030504040204" pitchFamily="34" charset="0"/>
              </a:defRPr>
            </a:lvl1pPr>
            <a:lvl2pPr marL="456718" indent="0">
              <a:buNone/>
              <a:defRPr sz="2000" b="1"/>
            </a:lvl2pPr>
            <a:lvl3pPr marL="913434" indent="0">
              <a:buNone/>
              <a:defRPr sz="1800" b="1"/>
            </a:lvl3pPr>
            <a:lvl4pPr marL="1370150" indent="0">
              <a:buNone/>
              <a:defRPr sz="1600" b="1"/>
            </a:lvl4pPr>
            <a:lvl5pPr marL="1826866" indent="0">
              <a:buNone/>
              <a:defRPr sz="1600" b="1"/>
            </a:lvl5pPr>
            <a:lvl6pPr marL="2283580" indent="0">
              <a:buNone/>
              <a:defRPr sz="1600" b="1"/>
            </a:lvl6pPr>
            <a:lvl7pPr marL="2740295" indent="0">
              <a:buNone/>
              <a:defRPr sz="1600" b="1"/>
            </a:lvl7pPr>
            <a:lvl8pPr marL="3197011" indent="0">
              <a:buNone/>
              <a:defRPr sz="1600" b="1"/>
            </a:lvl8pPr>
            <a:lvl9pPr marL="3653729" indent="0">
              <a:buNone/>
              <a:defRPr sz="1600" b="1"/>
            </a:lvl9pPr>
          </a:lstStyle>
          <a:p>
            <a:pPr lvl="0"/>
            <a:r>
              <a:rPr lang="en-US" dirty="0"/>
              <a:t>Heading text</a:t>
            </a:r>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9" name="Text Placeholder 8"/>
          <p:cNvSpPr>
            <a:spLocks noGrp="1"/>
          </p:cNvSpPr>
          <p:nvPr>
            <p:ph type="body" sz="quarter" idx="11"/>
          </p:nvPr>
        </p:nvSpPr>
        <p:spPr>
          <a:xfrm>
            <a:off x="457216"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p:cNvSpPr>
            <a:spLocks noGrp="1"/>
          </p:cNvSpPr>
          <p:nvPr>
            <p:ph type="body" sz="quarter" idx="12"/>
          </p:nvPr>
        </p:nvSpPr>
        <p:spPr>
          <a:xfrm>
            <a:off x="4984735" y="1325166"/>
            <a:ext cx="3693623" cy="3333750"/>
          </a:xfrm>
        </p:spPr>
        <p:txBody>
          <a:bodyPr/>
          <a:lstStyle>
            <a:lvl1pPr>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47898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0" name="Content Placeholder 9"/>
          <p:cNvSpPr>
            <a:spLocks noGrp="1"/>
          </p:cNvSpPr>
          <p:nvPr>
            <p:ph sz="quarter" idx="11"/>
          </p:nvPr>
        </p:nvSpPr>
        <p:spPr>
          <a:xfrm>
            <a:off x="457327"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3" name="Content Placeholder 12"/>
          <p:cNvSpPr>
            <a:spLocks noGrp="1"/>
          </p:cNvSpPr>
          <p:nvPr>
            <p:ph sz="quarter" idx="12"/>
          </p:nvPr>
        </p:nvSpPr>
        <p:spPr>
          <a:xfrm>
            <a:off x="3367380"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
        <p:nvSpPr>
          <p:cNvPr id="15" name="Content Placeholder 14"/>
          <p:cNvSpPr>
            <a:spLocks noGrp="1"/>
          </p:cNvSpPr>
          <p:nvPr>
            <p:ph sz="quarter" idx="13"/>
          </p:nvPr>
        </p:nvSpPr>
        <p:spPr>
          <a:xfrm>
            <a:off x="6277429" y="891778"/>
            <a:ext cx="2400925" cy="3767138"/>
          </a:xfrm>
        </p:spPr>
        <p:txBody>
          <a:bodyPr/>
          <a:lstStyle>
            <a:lvl1pPr marL="0" indent="0">
              <a:buFont typeface="Arial" panose="020B0604020202020204" pitchFamily="34" charset="0"/>
              <a:buNone/>
              <a:defRPr sz="1500"/>
            </a:lvl1pPr>
            <a:lvl2pPr>
              <a:defRPr sz="1400"/>
            </a:lvl2pPr>
            <a:lvl3pPr>
              <a:defRPr sz="12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988672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Column photo">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7" name="Slide Number Placeholder 6"/>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4" name="Picture Placeholder 3"/>
          <p:cNvSpPr>
            <a:spLocks noGrp="1"/>
          </p:cNvSpPr>
          <p:nvPr>
            <p:ph type="pic" sz="quarter" idx="11"/>
          </p:nvPr>
        </p:nvSpPr>
        <p:spPr>
          <a:xfrm>
            <a:off x="457333"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6" name="Picture Placeholder 5"/>
          <p:cNvSpPr>
            <a:spLocks noGrp="1"/>
          </p:cNvSpPr>
          <p:nvPr>
            <p:ph type="pic" sz="quarter" idx="12"/>
          </p:nvPr>
        </p:nvSpPr>
        <p:spPr>
          <a:xfrm>
            <a:off x="3264486"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9" name="Picture Placeholder 8"/>
          <p:cNvSpPr>
            <a:spLocks noGrp="1"/>
          </p:cNvSpPr>
          <p:nvPr>
            <p:ph type="pic" sz="quarter" idx="13"/>
          </p:nvPr>
        </p:nvSpPr>
        <p:spPr>
          <a:xfrm>
            <a:off x="6071639" y="891798"/>
            <a:ext cx="2606719" cy="3123761"/>
          </a:xfrm>
        </p:spPr>
        <p:txBody>
          <a:bodyPr anchor="ctr"/>
          <a:lstStyle>
            <a:lvl1pPr marL="0" indent="0" algn="ctr">
              <a:buFont typeface="Arial" panose="020B0604020202020204" pitchFamily="34" charset="0"/>
              <a:buNone/>
              <a:defRPr/>
            </a:lvl1pPr>
          </a:lstStyle>
          <a:p>
            <a:endParaRPr lang="en-US" dirty="0"/>
          </a:p>
        </p:txBody>
      </p:sp>
      <p:sp>
        <p:nvSpPr>
          <p:cNvPr id="12" name="Text Placeholder 11"/>
          <p:cNvSpPr>
            <a:spLocks noGrp="1"/>
          </p:cNvSpPr>
          <p:nvPr>
            <p:ph type="body" sz="quarter" idx="14"/>
          </p:nvPr>
        </p:nvSpPr>
        <p:spPr>
          <a:xfrm>
            <a:off x="457338" y="4241010"/>
            <a:ext cx="2606957" cy="417910"/>
          </a:xfrm>
        </p:spPr>
        <p:txBody>
          <a:bodyPr/>
          <a:lstStyle>
            <a:lvl1pPr marL="0" indent="0">
              <a:buFont typeface="Arial" panose="020B0604020202020204" pitchFamily="34" charset="0"/>
              <a:buNone/>
              <a:defRPr sz="1100"/>
            </a:lvl1pPr>
          </a:lstStyle>
          <a:p>
            <a:pPr lvl="0"/>
            <a:r>
              <a:rPr lang="en-US" dirty="0"/>
              <a:t>Click to edit Master text styles</a:t>
            </a:r>
          </a:p>
        </p:txBody>
      </p:sp>
      <p:cxnSp>
        <p:nvCxnSpPr>
          <p:cNvPr id="16" name="Straight Connector 15"/>
          <p:cNvCxnSpPr/>
          <p:nvPr userDrawn="1"/>
        </p:nvCxnSpPr>
        <p:spPr>
          <a:xfrm>
            <a:off x="451975"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3261807"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6071639" y="4141370"/>
            <a:ext cx="2606719" cy="0"/>
          </a:xfrm>
          <a:prstGeom prst="line">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 Placeholder 18"/>
          <p:cNvSpPr>
            <a:spLocks noGrp="1"/>
          </p:cNvSpPr>
          <p:nvPr>
            <p:ph type="body" sz="quarter" idx="15"/>
          </p:nvPr>
        </p:nvSpPr>
        <p:spPr>
          <a:xfrm>
            <a:off x="3264486"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
        <p:nvSpPr>
          <p:cNvPr id="21" name="Text Placeholder 20"/>
          <p:cNvSpPr>
            <a:spLocks noGrp="1"/>
          </p:cNvSpPr>
          <p:nvPr>
            <p:ph type="body" sz="quarter" idx="16"/>
          </p:nvPr>
        </p:nvSpPr>
        <p:spPr>
          <a:xfrm>
            <a:off x="6071399" y="4241010"/>
            <a:ext cx="2606719" cy="417910"/>
          </a:xfrm>
        </p:spPr>
        <p:txBody>
          <a:bodyPr/>
          <a:lstStyle>
            <a:lvl1pPr marL="0" indent="0">
              <a:buFont typeface="Arial" panose="020B0604020202020204" pitchFamily="34" charset="0"/>
              <a:buNone/>
              <a:defRPr sz="1100"/>
            </a:lvl1pPr>
          </a:lstStyle>
          <a:p>
            <a:pPr lvl="0"/>
            <a:r>
              <a:rPr lang="en-US" dirty="0"/>
              <a:t>Click to edit Master text styles</a:t>
            </a:r>
          </a:p>
        </p:txBody>
      </p:sp>
    </p:spTree>
    <p:extLst>
      <p:ext uri="{BB962C8B-B14F-4D97-AF65-F5344CB8AC3E}">
        <p14:creationId xmlns:p14="http://schemas.microsoft.com/office/powerpoint/2010/main" val="169355912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ertical split">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11" name="Rectangle 10"/>
          <p:cNvSpPr/>
          <p:nvPr userDrawn="1"/>
        </p:nvSpPr>
        <p:spPr>
          <a:xfrm>
            <a:off x="6135705" y="17"/>
            <a:ext cx="3008313" cy="514350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4" name="Text Placeholder 3"/>
          <p:cNvSpPr>
            <a:spLocks noGrp="1"/>
          </p:cNvSpPr>
          <p:nvPr>
            <p:ph type="body" sz="half" idx="2" hasCustomPrompt="1"/>
          </p:nvPr>
        </p:nvSpPr>
        <p:spPr>
          <a:xfrm>
            <a:off x="6135705" y="0"/>
            <a:ext cx="3008313" cy="5143500"/>
          </a:xfrm>
          <a:no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pic>
        <p:nvPicPr>
          <p:cNvPr id="9" name="Picture 8"/>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
        <p:nvSpPr>
          <p:cNvPr id="7" name="Text Placeholder 6"/>
          <p:cNvSpPr>
            <a:spLocks noGrp="1"/>
          </p:cNvSpPr>
          <p:nvPr>
            <p:ph type="body" sz="quarter" idx="11"/>
          </p:nvPr>
        </p:nvSpPr>
        <p:spPr>
          <a:xfrm>
            <a:off x="459031" y="891778"/>
            <a:ext cx="5552327" cy="3767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457215" y="1"/>
            <a:ext cx="5678487" cy="676776"/>
          </a:xfrm>
        </p:spPr>
        <p:txBody>
          <a:bodyPr/>
          <a:lstStyle/>
          <a:p>
            <a:r>
              <a:rPr lang="en-US"/>
              <a:t>Click to edit Master title style</a:t>
            </a:r>
          </a:p>
        </p:txBody>
      </p:sp>
    </p:spTree>
    <p:extLst>
      <p:ext uri="{BB962C8B-B14F-4D97-AF65-F5344CB8AC3E}">
        <p14:creationId xmlns:p14="http://schemas.microsoft.com/office/powerpoint/2010/main" val="256344577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457218" y="907352"/>
            <a:ext cx="3008313" cy="3751975"/>
          </a:xfrm>
          <a:solidFill>
            <a:schemeClr val="accent2"/>
          </a:solidFill>
        </p:spPr>
        <p:txBody>
          <a:bodyPr anchor="ctr"/>
          <a:lstStyle>
            <a:lvl1pPr marL="0" marR="0" indent="0" algn="ctr" defTabSz="456718" rtl="0" eaLnBrk="1" fontAlgn="base" latinLnBrk="0" hangingPunct="1">
              <a:lnSpc>
                <a:spcPct val="100000"/>
              </a:lnSpc>
              <a:spcBef>
                <a:spcPts val="600"/>
              </a:spcBef>
              <a:spcAft>
                <a:spcPct val="0"/>
              </a:spcAft>
              <a:buClr>
                <a:srgbClr val="00A0DF"/>
              </a:buClr>
              <a:buSzTx/>
              <a:buFont typeface="Arial"/>
              <a:buNone/>
              <a:tabLst/>
              <a:defRPr sz="2000" baseline="0">
                <a:solidFill>
                  <a:srgbClr val="FFFFFF"/>
                </a:solidFill>
              </a:defRPr>
            </a:lvl1pPr>
            <a:lvl2pPr marL="456718" indent="0">
              <a:buNone/>
              <a:defRPr sz="1200"/>
            </a:lvl2pPr>
            <a:lvl3pPr marL="913434" indent="0">
              <a:buNone/>
              <a:defRPr sz="1000"/>
            </a:lvl3pPr>
            <a:lvl4pPr marL="1370150" indent="0">
              <a:buNone/>
              <a:defRPr sz="900"/>
            </a:lvl4pPr>
            <a:lvl5pPr marL="1826866" indent="0">
              <a:buNone/>
              <a:defRPr sz="900"/>
            </a:lvl5pPr>
            <a:lvl6pPr marL="2283580" indent="0">
              <a:buNone/>
              <a:defRPr sz="900"/>
            </a:lvl6pPr>
            <a:lvl7pPr marL="2740295" indent="0">
              <a:buNone/>
              <a:defRPr sz="900"/>
            </a:lvl7pPr>
            <a:lvl8pPr marL="3197011" indent="0">
              <a:buNone/>
              <a:defRPr sz="900"/>
            </a:lvl8pPr>
            <a:lvl9pPr marL="3653729" indent="0">
              <a:buNone/>
              <a:defRPr sz="900"/>
            </a:lvl9pPr>
          </a:lstStyle>
          <a:p>
            <a:pPr marL="0" marR="0" lvl="0" indent="0" algn="ctr" defTabSz="456718" rtl="0" eaLnBrk="1" fontAlgn="base" latinLnBrk="0" hangingPunct="1">
              <a:lnSpc>
                <a:spcPct val="100000"/>
              </a:lnSpc>
              <a:spcBef>
                <a:spcPts val="600"/>
              </a:spcBef>
              <a:spcAft>
                <a:spcPct val="0"/>
              </a:spcAft>
              <a:buClr>
                <a:srgbClr val="00A0DF"/>
              </a:buClr>
              <a:buSzTx/>
              <a:buFont typeface="Arial"/>
              <a:buNone/>
              <a:tabLst/>
              <a:defRPr/>
            </a:pPr>
            <a:r>
              <a:rPr lang="en-US" dirty="0"/>
              <a:t>Callout Content: </a:t>
            </a:r>
            <a:br>
              <a:rPr lang="en-US" dirty="0"/>
            </a:br>
            <a:r>
              <a:rPr lang="en-US" dirty="0"/>
              <a:t>image, graph, etc.</a:t>
            </a:r>
          </a:p>
          <a:p>
            <a:pPr lvl="0"/>
            <a:endParaRPr lang="en-US" dirty="0"/>
          </a:p>
        </p:txBody>
      </p:sp>
      <p:sp>
        <p:nvSpPr>
          <p:cNvPr id="2" name="Title 1"/>
          <p:cNvSpPr>
            <a:spLocks noGrp="1"/>
          </p:cNvSpPr>
          <p:nvPr>
            <p:ph type="title" hasCustomPrompt="1"/>
          </p:nvPr>
        </p:nvSpPr>
        <p:spPr/>
        <p:txBody>
          <a:bodyPr/>
          <a:lstStyle>
            <a:lvl1pPr>
              <a:defRPr/>
            </a:lvl1pPr>
          </a:lstStyle>
          <a:p>
            <a:r>
              <a:rPr lang="en-US" dirty="0"/>
              <a:t>Click to edit slide title</a:t>
            </a:r>
          </a:p>
        </p:txBody>
      </p:sp>
      <p:sp>
        <p:nvSpPr>
          <p:cNvPr id="5" name="Slide Number Placeholder 4"/>
          <p:cNvSpPr>
            <a:spLocks noGrp="1"/>
          </p:cNvSpPr>
          <p:nvPr>
            <p:ph type="sldNum" sz="quarter" idx="10"/>
          </p:nvPr>
        </p:nvSpPr>
        <p:spPr/>
        <p:txBody>
          <a:bodyPr/>
          <a:lstStyle/>
          <a:p>
            <a:fld id="{6EBA610F-6DE2-6644-8764-FCBE8B310C98}" type="slidenum">
              <a:rPr lang="en-US" smtClean="0">
                <a:solidFill>
                  <a:prstClr val="white">
                    <a:lumMod val="75000"/>
                  </a:prstClr>
                </a:solidFill>
              </a:rPr>
              <a:pPr/>
              <a:t>‹#›</a:t>
            </a:fld>
            <a:endParaRPr lang="en-US" dirty="0">
              <a:solidFill>
                <a:prstClr val="white">
                  <a:lumMod val="75000"/>
                </a:prstClr>
              </a:solidFill>
            </a:endParaRPr>
          </a:p>
        </p:txBody>
      </p:sp>
      <p:sp>
        <p:nvSpPr>
          <p:cNvPr id="7" name="Text Placeholder 6"/>
          <p:cNvSpPr>
            <a:spLocks noGrp="1"/>
          </p:cNvSpPr>
          <p:nvPr>
            <p:ph type="body" sz="quarter" idx="11"/>
          </p:nvPr>
        </p:nvSpPr>
        <p:spPr>
          <a:xfrm>
            <a:off x="3572821" y="891778"/>
            <a:ext cx="5105539" cy="3767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2536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ull Bleed Image">
    <p:bg>
      <p:bgRef idx="1001">
        <a:schemeClr val="bg1"/>
      </p:bgRef>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4457700"/>
          </a:xfrm>
        </p:spPr>
        <p:txBody>
          <a:bodyPr anchor="ctr"/>
          <a:lstStyle>
            <a:lvl1pPr marL="0" indent="0" algn="ctr">
              <a:buNone/>
              <a:defRPr baseline="0"/>
            </a:lvl1pPr>
          </a:lstStyle>
          <a:p>
            <a:r>
              <a:rPr lang="en-US" dirty="0"/>
              <a:t>Click to insert image from file</a:t>
            </a:r>
            <a:br>
              <a:rPr lang="en-US" dirty="0"/>
            </a:br>
            <a:br>
              <a:rPr lang="en-US" dirty="0"/>
            </a:br>
            <a:br>
              <a:rPr lang="en-US" dirty="0"/>
            </a:br>
            <a:r>
              <a:rPr lang="en-US" dirty="0"/>
              <a:t>Note: Using the crop tool will allow custom placement of the image</a:t>
            </a:r>
          </a:p>
        </p:txBody>
      </p:sp>
      <p:sp>
        <p:nvSpPr>
          <p:cNvPr id="5" name="Rectangle 4"/>
          <p:cNvSpPr/>
          <p:nvPr userDrawn="1"/>
        </p:nvSpPr>
        <p:spPr>
          <a:xfrm>
            <a:off x="10" y="4457701"/>
            <a:ext cx="9210761"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6" name="Title Placeholder 1"/>
          <p:cNvSpPr>
            <a:spLocks noGrp="1"/>
          </p:cNvSpPr>
          <p:nvPr>
            <p:ph type="title"/>
          </p:nvPr>
        </p:nvSpPr>
        <p:spPr bwMode="white">
          <a:xfrm>
            <a:off x="457218" y="4457701"/>
            <a:ext cx="7115643"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93620" y="4667213"/>
            <a:ext cx="904367" cy="266775"/>
          </a:xfrm>
          <a:prstGeom prst="rect">
            <a:avLst/>
          </a:prstGeom>
        </p:spPr>
      </p:pic>
    </p:spTree>
    <p:extLst>
      <p:ext uri="{BB962C8B-B14F-4D97-AF65-F5344CB8AC3E}">
        <p14:creationId xmlns:p14="http://schemas.microsoft.com/office/powerpoint/2010/main" val="208666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2376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blu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alphaModFix amt="28000"/>
            <a:extLst>
              <a:ext uri="{28A0092B-C50C-407E-A947-70E740481C1C}">
                <a14:useLocalDpi xmlns:a14="http://schemas.microsoft.com/office/drawing/2010/main" val="0"/>
              </a:ext>
            </a:extLst>
          </a:blip>
          <a:srcRect r="9746" b="7039"/>
          <a:stretch/>
        </p:blipFill>
        <p:spPr>
          <a:xfrm>
            <a:off x="4670076" y="1959676"/>
            <a:ext cx="4473939" cy="3183845"/>
          </a:xfrm>
          <a:prstGeom prst="rect">
            <a:avLst/>
          </a:prstGeom>
        </p:spPr>
      </p:pic>
    </p:spTree>
    <p:extLst>
      <p:ext uri="{BB962C8B-B14F-4D97-AF65-F5344CB8AC3E}">
        <p14:creationId xmlns:p14="http://schemas.microsoft.com/office/powerpoint/2010/main" val="27475834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blue">
    <p:bg>
      <p:bgRef idx="1001">
        <a:schemeClr val="bg2"/>
      </p:bgRef>
    </p:bg>
    <p:spTree>
      <p:nvGrpSpPr>
        <p:cNvPr id="1" name=""/>
        <p:cNvGrpSpPr/>
        <p:nvPr/>
      </p:nvGrpSpPr>
      <p:grpSpPr>
        <a:xfrm>
          <a:off x="0" y="0"/>
          <a:ext cx="0" cy="0"/>
          <a:chOff x="0" y="0"/>
          <a:chExt cx="0" cy="0"/>
        </a:xfrm>
      </p:grpSpPr>
      <p:sp>
        <p:nvSpPr>
          <p:cNvPr id="13" name="Oval 12"/>
          <p:cNvSpPr/>
          <p:nvPr userDrawn="1"/>
        </p:nvSpPr>
        <p:spPr>
          <a:xfrm>
            <a:off x="3964090" y="1581172"/>
            <a:ext cx="1195580" cy="1195266"/>
          </a:xfrm>
          <a:prstGeom prst="ellipse">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68520" tIns="34264" rIns="68520" bIns="34264"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3" name="Group 4"/>
          <p:cNvGrpSpPr>
            <a:grpSpLocks noChangeAspect="1"/>
          </p:cNvGrpSpPr>
          <p:nvPr userDrawn="1"/>
        </p:nvGrpSpPr>
        <p:grpSpPr bwMode="auto">
          <a:xfrm>
            <a:off x="-824450" y="19"/>
            <a:ext cx="10550495" cy="3883819"/>
            <a:chOff x="-706" y="0"/>
            <a:chExt cx="8859" cy="3262"/>
          </a:xfrm>
        </p:grpSpPr>
        <p:sp>
          <p:nvSpPr>
            <p:cNvPr id="4" name="AutoShape 3"/>
            <p:cNvSpPr>
              <a:spLocks noChangeAspect="1" noChangeArrowheads="1" noTextEdit="1"/>
            </p:cNvSpPr>
            <p:nvPr userDrawn="1"/>
          </p:nvSpPr>
          <p:spPr bwMode="auto">
            <a:xfrm>
              <a:off x="-706" y="0"/>
              <a:ext cx="8859" cy="3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6" name="Group 205"/>
            <p:cNvGrpSpPr>
              <a:grpSpLocks/>
            </p:cNvGrpSpPr>
            <p:nvPr userDrawn="1"/>
          </p:nvGrpSpPr>
          <p:grpSpPr bwMode="auto">
            <a:xfrm>
              <a:off x="-704" y="-2"/>
              <a:ext cx="8758" cy="3266"/>
              <a:chOff x="-704" y="-2"/>
              <a:chExt cx="8758" cy="3266"/>
            </a:xfrm>
          </p:grpSpPr>
          <p:sp>
            <p:nvSpPr>
              <p:cNvPr id="334" name="Freeform 5"/>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091" y="2039"/>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20" y="650"/>
                <a:ext cx="8" cy="52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53" y="1136"/>
                <a:ext cx="116"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390" y="1091"/>
                <a:ext cx="129" cy="174"/>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074" y="2583"/>
                <a:ext cx="241"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61" y="2281"/>
                <a:ext cx="69" cy="137"/>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51" y="2333"/>
                <a:ext cx="186" cy="111"/>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57" y="2489"/>
                <a:ext cx="166" cy="160"/>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23" y="1180"/>
                <a:ext cx="132" cy="85"/>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40" y="1094"/>
                <a:ext cx="141" cy="171"/>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18" y="2639"/>
                <a:ext cx="136" cy="67"/>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87" y="2541"/>
                <a:ext cx="99"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85" y="2013"/>
                <a:ext cx="136" cy="3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18" y="1728"/>
                <a:ext cx="9" cy="253"/>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96" y="1855"/>
                <a:ext cx="242"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22" y="2961"/>
                <a:ext cx="124" cy="96"/>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15" y="2887"/>
                <a:ext cx="156"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5"/>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28"/>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5" y="2055"/>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5"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5" y="2082"/>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28"/>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2"/>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2"/>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28"/>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5"/>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0"/>
                <a:ext cx="15" cy="2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5"/>
                <a:ext cx="148"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35" y="860"/>
                <a:ext cx="16"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82" y="958"/>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82" y="990"/>
                <a:ext cx="168"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82" y="1023"/>
                <a:ext cx="168"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4982" y="1990"/>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4982" y="1966"/>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4982" y="1943"/>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4982" y="1921"/>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896" y="1990"/>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896" y="1966"/>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896" y="1943"/>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896" y="1921"/>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23" y="2366"/>
                <a:ext cx="56"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15" y="2341"/>
                <a:ext cx="77"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29" y="2316"/>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55" y="2670"/>
                <a:ext cx="1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02" y="2763"/>
                <a:ext cx="18"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45" y="2763"/>
                <a:ext cx="19" cy="1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31" y="162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05" y="555"/>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19" y="2324"/>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27" y="489"/>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508" y="1371"/>
                <a:ext cx="146"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04" y="-2"/>
              <a:ext cx="8867" cy="3266"/>
              <a:chOff x="-704" y="-2"/>
              <a:chExt cx="8867" cy="3266"/>
            </a:xfrm>
          </p:grpSpPr>
          <p:sp>
            <p:nvSpPr>
              <p:cNvPr id="134" name="Freeform 206"/>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886" y="2101"/>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70" y="1017"/>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367" y="876"/>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367" y="907"/>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367" y="939"/>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9" y="1761"/>
                <a:ext cx="158" cy="160"/>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300" y="761"/>
                <a:ext cx="141"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77" y="2902"/>
                <a:ext cx="230" cy="283"/>
              </a:xfrm>
              <a:custGeom>
                <a:avLst/>
                <a:gdLst>
                  <a:gd name="T0" fmla="*/ 225 w 230"/>
                  <a:gd name="T1" fmla="*/ 283 h 283"/>
                  <a:gd name="T2" fmla="*/ 0 w 230"/>
                  <a:gd name="T3" fmla="*/ 5 h 283"/>
                  <a:gd name="T4" fmla="*/ 6 w 230"/>
                  <a:gd name="T5" fmla="*/ 0 h 283"/>
                  <a:gd name="T6" fmla="*/ 230 w 230"/>
                  <a:gd name="T7" fmla="*/ 278 h 283"/>
                  <a:gd name="T8" fmla="*/ 225 w 230"/>
                  <a:gd name="T9" fmla="*/ 283 h 283"/>
                </a:gdLst>
                <a:ahLst/>
                <a:cxnLst>
                  <a:cxn ang="0">
                    <a:pos x="T0" y="T1"/>
                  </a:cxn>
                  <a:cxn ang="0">
                    <a:pos x="T2" y="T3"/>
                  </a:cxn>
                  <a:cxn ang="0">
                    <a:pos x="T4" y="T5"/>
                  </a:cxn>
                  <a:cxn ang="0">
                    <a:pos x="T6" y="T7"/>
                  </a:cxn>
                  <a:cxn ang="0">
                    <a:pos x="T8" y="T9"/>
                  </a:cxn>
                </a:cxnLst>
                <a:rect l="0" t="0" r="r" b="b"/>
                <a:pathLst>
                  <a:path w="230" h="283">
                    <a:moveTo>
                      <a:pt x="225" y="283"/>
                    </a:moveTo>
                    <a:lnTo>
                      <a:pt x="0" y="5"/>
                    </a:lnTo>
                    <a:lnTo>
                      <a:pt x="6" y="0"/>
                    </a:lnTo>
                    <a:lnTo>
                      <a:pt x="230" y="278"/>
                    </a:lnTo>
                    <a:lnTo>
                      <a:pt x="225" y="28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41" y="2833"/>
                <a:ext cx="128" cy="175"/>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05" y="2144"/>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7999" y="2070"/>
                <a:ext cx="164"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73" y="276"/>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35" y="1180"/>
                <a:ext cx="507" cy="317"/>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48" y="1289"/>
                <a:ext cx="971" cy="968"/>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03" y="1203"/>
                <a:ext cx="1027" cy="1131"/>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24" y="1365"/>
                <a:ext cx="819" cy="816"/>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65" y="1842"/>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18" y="1872"/>
                <a:ext cx="463" cy="99"/>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77" y="1770"/>
                <a:ext cx="552" cy="595"/>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01" y="2015"/>
                <a:ext cx="309" cy="292"/>
              </a:xfrm>
              <a:custGeom>
                <a:avLst/>
                <a:gdLst>
                  <a:gd name="T0" fmla="*/ 302 w 309"/>
                  <a:gd name="T1" fmla="*/ 292 h 292"/>
                  <a:gd name="T2" fmla="*/ 0 w 309"/>
                  <a:gd name="T3" fmla="*/ 5 h 292"/>
                  <a:gd name="T4" fmla="*/ 5 w 309"/>
                  <a:gd name="T5" fmla="*/ 0 h 292"/>
                  <a:gd name="T6" fmla="*/ 309 w 309"/>
                  <a:gd name="T7" fmla="*/ 287 h 292"/>
                  <a:gd name="T8" fmla="*/ 302 w 309"/>
                  <a:gd name="T9" fmla="*/ 292 h 292"/>
                </a:gdLst>
                <a:ahLst/>
                <a:cxnLst>
                  <a:cxn ang="0">
                    <a:pos x="T0" y="T1"/>
                  </a:cxn>
                  <a:cxn ang="0">
                    <a:pos x="T2" y="T3"/>
                  </a:cxn>
                  <a:cxn ang="0">
                    <a:pos x="T4" y="T5"/>
                  </a:cxn>
                  <a:cxn ang="0">
                    <a:pos x="T6" y="T7"/>
                  </a:cxn>
                  <a:cxn ang="0">
                    <a:pos x="T8" y="T9"/>
                  </a:cxn>
                </a:cxnLst>
                <a:rect l="0" t="0" r="r" b="b"/>
                <a:pathLst>
                  <a:path w="309" h="292">
                    <a:moveTo>
                      <a:pt x="302" y="292"/>
                    </a:moveTo>
                    <a:lnTo>
                      <a:pt x="0" y="5"/>
                    </a:lnTo>
                    <a:lnTo>
                      <a:pt x="5" y="0"/>
                    </a:lnTo>
                    <a:lnTo>
                      <a:pt x="309" y="287"/>
                    </a:lnTo>
                    <a:lnTo>
                      <a:pt x="302" y="2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85" y="1655"/>
                <a:ext cx="871" cy="101"/>
              </a:xfrm>
              <a:custGeom>
                <a:avLst/>
                <a:gdLst>
                  <a:gd name="T0" fmla="*/ 0 w 871"/>
                  <a:gd name="T1" fmla="*/ 101 h 101"/>
                  <a:gd name="T2" fmla="*/ 0 w 871"/>
                  <a:gd name="T3" fmla="*/ 93 h 101"/>
                  <a:gd name="T4" fmla="*/ 871 w 871"/>
                  <a:gd name="T5" fmla="*/ 0 h 101"/>
                  <a:gd name="T6" fmla="*/ 871 w 871"/>
                  <a:gd name="T7" fmla="*/ 7 h 101"/>
                  <a:gd name="T8" fmla="*/ 0 w 871"/>
                  <a:gd name="T9" fmla="*/ 101 h 101"/>
                </a:gdLst>
                <a:ahLst/>
                <a:cxnLst>
                  <a:cxn ang="0">
                    <a:pos x="T0" y="T1"/>
                  </a:cxn>
                  <a:cxn ang="0">
                    <a:pos x="T2" y="T3"/>
                  </a:cxn>
                  <a:cxn ang="0">
                    <a:pos x="T4" y="T5"/>
                  </a:cxn>
                  <a:cxn ang="0">
                    <a:pos x="T6" y="T7"/>
                  </a:cxn>
                  <a:cxn ang="0">
                    <a:pos x="T8" y="T9"/>
                  </a:cxn>
                </a:cxnLst>
                <a:rect l="0" t="0" r="r" b="b"/>
                <a:pathLst>
                  <a:path w="871" h="101">
                    <a:moveTo>
                      <a:pt x="0" y="101"/>
                    </a:moveTo>
                    <a:lnTo>
                      <a:pt x="0" y="93"/>
                    </a:lnTo>
                    <a:lnTo>
                      <a:pt x="871" y="0"/>
                    </a:lnTo>
                    <a:lnTo>
                      <a:pt x="871"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09" y="1502"/>
                <a:ext cx="99" cy="126"/>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194" y="1023"/>
                <a:ext cx="677" cy="486"/>
              </a:xfrm>
              <a:custGeom>
                <a:avLst/>
                <a:gdLst>
                  <a:gd name="T0" fmla="*/ 4 w 677"/>
                  <a:gd name="T1" fmla="*/ 486 h 486"/>
                  <a:gd name="T2" fmla="*/ 0 w 677"/>
                  <a:gd name="T3" fmla="*/ 479 h 486"/>
                  <a:gd name="T4" fmla="*/ 672 w 677"/>
                  <a:gd name="T5" fmla="*/ 0 h 486"/>
                  <a:gd name="T6" fmla="*/ 677 w 677"/>
                  <a:gd name="T7" fmla="*/ 7 h 486"/>
                  <a:gd name="T8" fmla="*/ 4 w 677"/>
                  <a:gd name="T9" fmla="*/ 486 h 486"/>
                </a:gdLst>
                <a:ahLst/>
                <a:cxnLst>
                  <a:cxn ang="0">
                    <a:pos x="T0" y="T1"/>
                  </a:cxn>
                  <a:cxn ang="0">
                    <a:pos x="T2" y="T3"/>
                  </a:cxn>
                  <a:cxn ang="0">
                    <a:pos x="T4" y="T5"/>
                  </a:cxn>
                  <a:cxn ang="0">
                    <a:pos x="T6" y="T7"/>
                  </a:cxn>
                  <a:cxn ang="0">
                    <a:pos x="T8" y="T9"/>
                  </a:cxn>
                </a:cxnLst>
                <a:rect l="0" t="0" r="r" b="b"/>
                <a:pathLst>
                  <a:path w="677" h="486">
                    <a:moveTo>
                      <a:pt x="4" y="486"/>
                    </a:moveTo>
                    <a:lnTo>
                      <a:pt x="0" y="479"/>
                    </a:lnTo>
                    <a:lnTo>
                      <a:pt x="672" y="0"/>
                    </a:lnTo>
                    <a:lnTo>
                      <a:pt x="677" y="7"/>
                    </a:lnTo>
                    <a:lnTo>
                      <a:pt x="4" y="4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38" y="1770"/>
                <a:ext cx="340" cy="524"/>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86" y="2112"/>
                <a:ext cx="333" cy="488"/>
              </a:xfrm>
              <a:custGeom>
                <a:avLst/>
                <a:gdLst>
                  <a:gd name="T0" fmla="*/ 7 w 333"/>
                  <a:gd name="T1" fmla="*/ 488 h 488"/>
                  <a:gd name="T2" fmla="*/ 0 w 333"/>
                  <a:gd name="T3" fmla="*/ 483 h 488"/>
                  <a:gd name="T4" fmla="*/ 326 w 333"/>
                  <a:gd name="T5" fmla="*/ 0 h 488"/>
                  <a:gd name="T6" fmla="*/ 333 w 333"/>
                  <a:gd name="T7" fmla="*/ 4 h 488"/>
                  <a:gd name="T8" fmla="*/ 7 w 333"/>
                  <a:gd name="T9" fmla="*/ 488 h 488"/>
                </a:gdLst>
                <a:ahLst/>
                <a:cxnLst>
                  <a:cxn ang="0">
                    <a:pos x="T0" y="T1"/>
                  </a:cxn>
                  <a:cxn ang="0">
                    <a:pos x="T2" y="T3"/>
                  </a:cxn>
                  <a:cxn ang="0">
                    <a:pos x="T4" y="T5"/>
                  </a:cxn>
                  <a:cxn ang="0">
                    <a:pos x="T6" y="T7"/>
                  </a:cxn>
                  <a:cxn ang="0">
                    <a:pos x="T8" y="T9"/>
                  </a:cxn>
                </a:cxnLst>
                <a:rect l="0" t="0" r="r" b="b"/>
                <a:pathLst>
                  <a:path w="333" h="488">
                    <a:moveTo>
                      <a:pt x="7" y="488"/>
                    </a:moveTo>
                    <a:lnTo>
                      <a:pt x="0" y="483"/>
                    </a:lnTo>
                    <a:lnTo>
                      <a:pt x="326" y="0"/>
                    </a:lnTo>
                    <a:lnTo>
                      <a:pt x="333" y="4"/>
                    </a:lnTo>
                    <a:lnTo>
                      <a:pt x="7" y="4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44" y="1507"/>
                <a:ext cx="460" cy="148"/>
              </a:xfrm>
              <a:custGeom>
                <a:avLst/>
                <a:gdLst>
                  <a:gd name="T0" fmla="*/ 458 w 460"/>
                  <a:gd name="T1" fmla="*/ 148 h 148"/>
                  <a:gd name="T2" fmla="*/ 0 w 460"/>
                  <a:gd name="T3" fmla="*/ 7 h 148"/>
                  <a:gd name="T4" fmla="*/ 1 w 460"/>
                  <a:gd name="T5" fmla="*/ 0 h 148"/>
                  <a:gd name="T6" fmla="*/ 460 w 460"/>
                  <a:gd name="T7" fmla="*/ 142 h 148"/>
                  <a:gd name="T8" fmla="*/ 458 w 460"/>
                  <a:gd name="T9" fmla="*/ 148 h 148"/>
                </a:gdLst>
                <a:ahLst/>
                <a:cxnLst>
                  <a:cxn ang="0">
                    <a:pos x="T0" y="T1"/>
                  </a:cxn>
                  <a:cxn ang="0">
                    <a:pos x="T2" y="T3"/>
                  </a:cxn>
                  <a:cxn ang="0">
                    <a:pos x="T4" y="T5"/>
                  </a:cxn>
                  <a:cxn ang="0">
                    <a:pos x="T6" y="T7"/>
                  </a:cxn>
                  <a:cxn ang="0">
                    <a:pos x="T8" y="T9"/>
                  </a:cxn>
                </a:cxnLst>
                <a:rect l="0" t="0" r="r" b="b"/>
                <a:pathLst>
                  <a:path w="460" h="148">
                    <a:moveTo>
                      <a:pt x="458" y="148"/>
                    </a:moveTo>
                    <a:lnTo>
                      <a:pt x="0" y="7"/>
                    </a:lnTo>
                    <a:lnTo>
                      <a:pt x="1" y="0"/>
                    </a:lnTo>
                    <a:lnTo>
                      <a:pt x="460" y="142"/>
                    </a:lnTo>
                    <a:lnTo>
                      <a:pt x="458"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7"/>
                <a:ext cx="1291" cy="177"/>
              </a:xfrm>
              <a:custGeom>
                <a:avLst/>
                <a:gdLst>
                  <a:gd name="T0" fmla="*/ 2 w 1291"/>
                  <a:gd name="T1" fmla="*/ 177 h 177"/>
                  <a:gd name="T2" fmla="*/ 0 w 1291"/>
                  <a:gd name="T3" fmla="*/ 168 h 177"/>
                  <a:gd name="T4" fmla="*/ 1289 w 1291"/>
                  <a:gd name="T5" fmla="*/ 0 h 177"/>
                  <a:gd name="T6" fmla="*/ 1291 w 1291"/>
                  <a:gd name="T7" fmla="*/ 9 h 177"/>
                  <a:gd name="T8" fmla="*/ 2 w 1291"/>
                  <a:gd name="T9" fmla="*/ 177 h 177"/>
                </a:gdLst>
                <a:ahLst/>
                <a:cxnLst>
                  <a:cxn ang="0">
                    <a:pos x="T0" y="T1"/>
                  </a:cxn>
                  <a:cxn ang="0">
                    <a:pos x="T2" y="T3"/>
                  </a:cxn>
                  <a:cxn ang="0">
                    <a:pos x="T4" y="T5"/>
                  </a:cxn>
                  <a:cxn ang="0">
                    <a:pos x="T6" y="T7"/>
                  </a:cxn>
                  <a:cxn ang="0">
                    <a:pos x="T8" y="T9"/>
                  </a:cxn>
                </a:cxnLst>
                <a:rect l="0" t="0" r="r" b="b"/>
                <a:pathLst>
                  <a:path w="1291" h="177">
                    <a:moveTo>
                      <a:pt x="2" y="177"/>
                    </a:moveTo>
                    <a:lnTo>
                      <a:pt x="0" y="168"/>
                    </a:lnTo>
                    <a:lnTo>
                      <a:pt x="1289" y="0"/>
                    </a:lnTo>
                    <a:lnTo>
                      <a:pt x="1291" y="9"/>
                    </a:lnTo>
                    <a:lnTo>
                      <a:pt x="2" y="1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40" y="1956"/>
                <a:ext cx="898" cy="398"/>
              </a:xfrm>
              <a:custGeom>
                <a:avLst/>
                <a:gdLst>
                  <a:gd name="T0" fmla="*/ 896 w 898"/>
                  <a:gd name="T1" fmla="*/ 398 h 398"/>
                  <a:gd name="T2" fmla="*/ 0 w 898"/>
                  <a:gd name="T3" fmla="*/ 7 h 398"/>
                  <a:gd name="T4" fmla="*/ 3 w 898"/>
                  <a:gd name="T5" fmla="*/ 0 h 398"/>
                  <a:gd name="T6" fmla="*/ 898 w 898"/>
                  <a:gd name="T7" fmla="*/ 390 h 398"/>
                  <a:gd name="T8" fmla="*/ 896 w 898"/>
                  <a:gd name="T9" fmla="*/ 398 h 398"/>
                </a:gdLst>
                <a:ahLst/>
                <a:cxnLst>
                  <a:cxn ang="0">
                    <a:pos x="T0" y="T1"/>
                  </a:cxn>
                  <a:cxn ang="0">
                    <a:pos x="T2" y="T3"/>
                  </a:cxn>
                  <a:cxn ang="0">
                    <a:pos x="T4" y="T5"/>
                  </a:cxn>
                  <a:cxn ang="0">
                    <a:pos x="T6" y="T7"/>
                  </a:cxn>
                  <a:cxn ang="0">
                    <a:pos x="T8" y="T9"/>
                  </a:cxn>
                </a:cxnLst>
                <a:rect l="0" t="0" r="r" b="b"/>
                <a:pathLst>
                  <a:path w="898" h="398">
                    <a:moveTo>
                      <a:pt x="896" y="398"/>
                    </a:moveTo>
                    <a:lnTo>
                      <a:pt x="0" y="7"/>
                    </a:lnTo>
                    <a:lnTo>
                      <a:pt x="3" y="0"/>
                    </a:lnTo>
                    <a:lnTo>
                      <a:pt x="898" y="390"/>
                    </a:lnTo>
                    <a:lnTo>
                      <a:pt x="896" y="39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38" y="2336"/>
                <a:ext cx="901" cy="18"/>
              </a:xfrm>
              <a:custGeom>
                <a:avLst/>
                <a:gdLst>
                  <a:gd name="T0" fmla="*/ 0 w 901"/>
                  <a:gd name="T1" fmla="*/ 18 h 18"/>
                  <a:gd name="T2" fmla="*/ 0 w 901"/>
                  <a:gd name="T3" fmla="*/ 10 h 18"/>
                  <a:gd name="T4" fmla="*/ 901 w 901"/>
                  <a:gd name="T5" fmla="*/ 0 h 18"/>
                  <a:gd name="T6" fmla="*/ 901 w 901"/>
                  <a:gd name="T7" fmla="*/ 8 h 18"/>
                  <a:gd name="T8" fmla="*/ 0 w 901"/>
                  <a:gd name="T9" fmla="*/ 18 h 18"/>
                </a:gdLst>
                <a:ahLst/>
                <a:cxnLst>
                  <a:cxn ang="0">
                    <a:pos x="T0" y="T1"/>
                  </a:cxn>
                  <a:cxn ang="0">
                    <a:pos x="T2" y="T3"/>
                  </a:cxn>
                  <a:cxn ang="0">
                    <a:pos x="T4" y="T5"/>
                  </a:cxn>
                  <a:cxn ang="0">
                    <a:pos x="T6" y="T7"/>
                  </a:cxn>
                  <a:cxn ang="0">
                    <a:pos x="T8" y="T9"/>
                  </a:cxn>
                </a:cxnLst>
                <a:rect l="0" t="0" r="r" b="b"/>
                <a:pathLst>
                  <a:path w="901" h="18">
                    <a:moveTo>
                      <a:pt x="0" y="18"/>
                    </a:moveTo>
                    <a:lnTo>
                      <a:pt x="0" y="10"/>
                    </a:lnTo>
                    <a:lnTo>
                      <a:pt x="901" y="0"/>
                    </a:lnTo>
                    <a:lnTo>
                      <a:pt x="901"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22" y="2086"/>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18" y="2086"/>
                <a:ext cx="151" cy="215"/>
              </a:xfrm>
              <a:custGeom>
                <a:avLst/>
                <a:gdLst>
                  <a:gd name="T0" fmla="*/ 7 w 151"/>
                  <a:gd name="T1" fmla="*/ 215 h 215"/>
                  <a:gd name="T2" fmla="*/ 0 w 151"/>
                  <a:gd name="T3" fmla="*/ 210 h 215"/>
                  <a:gd name="T4" fmla="*/ 145 w 151"/>
                  <a:gd name="T5" fmla="*/ 0 h 215"/>
                  <a:gd name="T6" fmla="*/ 151 w 151"/>
                  <a:gd name="T7" fmla="*/ 5 h 215"/>
                  <a:gd name="T8" fmla="*/ 7 w 151"/>
                  <a:gd name="T9" fmla="*/ 215 h 215"/>
                </a:gdLst>
                <a:ahLst/>
                <a:cxnLst>
                  <a:cxn ang="0">
                    <a:pos x="T0" y="T1"/>
                  </a:cxn>
                  <a:cxn ang="0">
                    <a:pos x="T2" y="T3"/>
                  </a:cxn>
                  <a:cxn ang="0">
                    <a:pos x="T4" y="T5"/>
                  </a:cxn>
                  <a:cxn ang="0">
                    <a:pos x="T6" y="T7"/>
                  </a:cxn>
                  <a:cxn ang="0">
                    <a:pos x="T8" y="T9"/>
                  </a:cxn>
                </a:cxnLst>
                <a:rect l="0" t="0" r="r" b="b"/>
                <a:pathLst>
                  <a:path w="151" h="215">
                    <a:moveTo>
                      <a:pt x="7" y="215"/>
                    </a:moveTo>
                    <a:lnTo>
                      <a:pt x="0" y="210"/>
                    </a:lnTo>
                    <a:lnTo>
                      <a:pt x="145" y="0"/>
                    </a:lnTo>
                    <a:lnTo>
                      <a:pt x="151" y="5"/>
                    </a:lnTo>
                    <a:lnTo>
                      <a:pt x="7"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091" y="2039"/>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35" y="2346"/>
                <a:ext cx="99" cy="314"/>
              </a:xfrm>
              <a:custGeom>
                <a:avLst/>
                <a:gdLst>
                  <a:gd name="T0" fmla="*/ 90 w 99"/>
                  <a:gd name="T1" fmla="*/ 314 h 314"/>
                  <a:gd name="T2" fmla="*/ 0 w 99"/>
                  <a:gd name="T3" fmla="*/ 2 h 314"/>
                  <a:gd name="T4" fmla="*/ 6 w 99"/>
                  <a:gd name="T5" fmla="*/ 0 h 314"/>
                  <a:gd name="T6" fmla="*/ 99 w 99"/>
                  <a:gd name="T7" fmla="*/ 311 h 314"/>
                  <a:gd name="T8" fmla="*/ 90 w 99"/>
                  <a:gd name="T9" fmla="*/ 314 h 314"/>
                </a:gdLst>
                <a:ahLst/>
                <a:cxnLst>
                  <a:cxn ang="0">
                    <a:pos x="T0" y="T1"/>
                  </a:cxn>
                  <a:cxn ang="0">
                    <a:pos x="T2" y="T3"/>
                  </a:cxn>
                  <a:cxn ang="0">
                    <a:pos x="T4" y="T5"/>
                  </a:cxn>
                  <a:cxn ang="0">
                    <a:pos x="T6" y="T7"/>
                  </a:cxn>
                  <a:cxn ang="0">
                    <a:pos x="T8" y="T9"/>
                  </a:cxn>
                </a:cxnLst>
                <a:rect l="0" t="0" r="r" b="b"/>
                <a:pathLst>
                  <a:path w="99" h="314">
                    <a:moveTo>
                      <a:pt x="90" y="314"/>
                    </a:moveTo>
                    <a:lnTo>
                      <a:pt x="0" y="2"/>
                    </a:lnTo>
                    <a:lnTo>
                      <a:pt x="6" y="0"/>
                    </a:lnTo>
                    <a:lnTo>
                      <a:pt x="99" y="311"/>
                    </a:lnTo>
                    <a:lnTo>
                      <a:pt x="90" y="31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22" y="1170"/>
                <a:ext cx="408" cy="346"/>
              </a:xfrm>
              <a:custGeom>
                <a:avLst/>
                <a:gdLst>
                  <a:gd name="T0" fmla="*/ 401 w 408"/>
                  <a:gd name="T1" fmla="*/ 346 h 346"/>
                  <a:gd name="T2" fmla="*/ 0 w 408"/>
                  <a:gd name="T3" fmla="*/ 6 h 346"/>
                  <a:gd name="T4" fmla="*/ 5 w 408"/>
                  <a:gd name="T5" fmla="*/ 0 h 346"/>
                  <a:gd name="T6" fmla="*/ 408 w 408"/>
                  <a:gd name="T7" fmla="*/ 339 h 346"/>
                  <a:gd name="T8" fmla="*/ 401 w 408"/>
                  <a:gd name="T9" fmla="*/ 346 h 346"/>
                </a:gdLst>
                <a:ahLst/>
                <a:cxnLst>
                  <a:cxn ang="0">
                    <a:pos x="T0" y="T1"/>
                  </a:cxn>
                  <a:cxn ang="0">
                    <a:pos x="T2" y="T3"/>
                  </a:cxn>
                  <a:cxn ang="0">
                    <a:pos x="T4" y="T5"/>
                  </a:cxn>
                  <a:cxn ang="0">
                    <a:pos x="T6" y="T7"/>
                  </a:cxn>
                  <a:cxn ang="0">
                    <a:pos x="T8" y="T9"/>
                  </a:cxn>
                </a:cxnLst>
                <a:rect l="0" t="0" r="r" b="b"/>
                <a:pathLst>
                  <a:path w="408" h="346">
                    <a:moveTo>
                      <a:pt x="401" y="346"/>
                    </a:moveTo>
                    <a:lnTo>
                      <a:pt x="0" y="6"/>
                    </a:lnTo>
                    <a:lnTo>
                      <a:pt x="5" y="0"/>
                    </a:lnTo>
                    <a:lnTo>
                      <a:pt x="408" y="339"/>
                    </a:lnTo>
                    <a:lnTo>
                      <a:pt x="401" y="3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20" y="650"/>
                <a:ext cx="8" cy="52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23" y="620"/>
                <a:ext cx="1241" cy="555"/>
              </a:xfrm>
              <a:custGeom>
                <a:avLst/>
                <a:gdLst>
                  <a:gd name="T0" fmla="*/ 2 w 1241"/>
                  <a:gd name="T1" fmla="*/ 555 h 555"/>
                  <a:gd name="T2" fmla="*/ 0 w 1241"/>
                  <a:gd name="T3" fmla="*/ 546 h 555"/>
                  <a:gd name="T4" fmla="*/ 1238 w 1241"/>
                  <a:gd name="T5" fmla="*/ 0 h 555"/>
                  <a:gd name="T6" fmla="*/ 1241 w 1241"/>
                  <a:gd name="T7" fmla="*/ 7 h 555"/>
                  <a:gd name="T8" fmla="*/ 2 w 1241"/>
                  <a:gd name="T9" fmla="*/ 555 h 555"/>
                </a:gdLst>
                <a:ahLst/>
                <a:cxnLst>
                  <a:cxn ang="0">
                    <a:pos x="T0" y="T1"/>
                  </a:cxn>
                  <a:cxn ang="0">
                    <a:pos x="T2" y="T3"/>
                  </a:cxn>
                  <a:cxn ang="0">
                    <a:pos x="T4" y="T5"/>
                  </a:cxn>
                  <a:cxn ang="0">
                    <a:pos x="T6" y="T7"/>
                  </a:cxn>
                  <a:cxn ang="0">
                    <a:pos x="T8" y="T9"/>
                  </a:cxn>
                </a:cxnLst>
                <a:rect l="0" t="0" r="r" b="b"/>
                <a:pathLst>
                  <a:path w="1241" h="555">
                    <a:moveTo>
                      <a:pt x="2" y="555"/>
                    </a:moveTo>
                    <a:lnTo>
                      <a:pt x="0" y="546"/>
                    </a:lnTo>
                    <a:lnTo>
                      <a:pt x="1238" y="0"/>
                    </a:lnTo>
                    <a:lnTo>
                      <a:pt x="1241" y="7"/>
                    </a:lnTo>
                    <a:lnTo>
                      <a:pt x="2" y="55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22" y="1165"/>
                <a:ext cx="695" cy="122"/>
              </a:xfrm>
              <a:custGeom>
                <a:avLst/>
                <a:gdLst>
                  <a:gd name="T0" fmla="*/ 693 w 695"/>
                  <a:gd name="T1" fmla="*/ 122 h 122"/>
                  <a:gd name="T2" fmla="*/ 0 w 695"/>
                  <a:gd name="T3" fmla="*/ 8 h 122"/>
                  <a:gd name="T4" fmla="*/ 1 w 695"/>
                  <a:gd name="T5" fmla="*/ 0 h 122"/>
                  <a:gd name="T6" fmla="*/ 695 w 695"/>
                  <a:gd name="T7" fmla="*/ 114 h 122"/>
                  <a:gd name="T8" fmla="*/ 693 w 695"/>
                  <a:gd name="T9" fmla="*/ 122 h 122"/>
                </a:gdLst>
                <a:ahLst/>
                <a:cxnLst>
                  <a:cxn ang="0">
                    <a:pos x="T0" y="T1"/>
                  </a:cxn>
                  <a:cxn ang="0">
                    <a:pos x="T2" y="T3"/>
                  </a:cxn>
                  <a:cxn ang="0">
                    <a:pos x="T4" y="T5"/>
                  </a:cxn>
                  <a:cxn ang="0">
                    <a:pos x="T6" y="T7"/>
                  </a:cxn>
                  <a:cxn ang="0">
                    <a:pos x="T8" y="T9"/>
                  </a:cxn>
                </a:cxnLst>
                <a:rect l="0" t="0" r="r" b="b"/>
                <a:pathLst>
                  <a:path w="695" h="122">
                    <a:moveTo>
                      <a:pt x="693" y="122"/>
                    </a:moveTo>
                    <a:lnTo>
                      <a:pt x="0" y="8"/>
                    </a:lnTo>
                    <a:lnTo>
                      <a:pt x="1" y="0"/>
                    </a:lnTo>
                    <a:lnTo>
                      <a:pt x="695" y="114"/>
                    </a:lnTo>
                    <a:lnTo>
                      <a:pt x="693" y="1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34" y="628"/>
                <a:ext cx="237" cy="358"/>
              </a:xfrm>
              <a:custGeom>
                <a:avLst/>
                <a:gdLst>
                  <a:gd name="T0" fmla="*/ 7 w 237"/>
                  <a:gd name="T1" fmla="*/ 358 h 358"/>
                  <a:gd name="T2" fmla="*/ 0 w 237"/>
                  <a:gd name="T3" fmla="*/ 353 h 358"/>
                  <a:gd name="T4" fmla="*/ 230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30"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52" y="627"/>
                <a:ext cx="846" cy="564"/>
              </a:xfrm>
              <a:custGeom>
                <a:avLst/>
                <a:gdLst>
                  <a:gd name="T0" fmla="*/ 841 w 846"/>
                  <a:gd name="T1" fmla="*/ 564 h 564"/>
                  <a:gd name="T2" fmla="*/ 0 w 846"/>
                  <a:gd name="T3" fmla="*/ 7 h 564"/>
                  <a:gd name="T4" fmla="*/ 5 w 846"/>
                  <a:gd name="T5" fmla="*/ 0 h 564"/>
                  <a:gd name="T6" fmla="*/ 846 w 846"/>
                  <a:gd name="T7" fmla="*/ 558 h 564"/>
                  <a:gd name="T8" fmla="*/ 841 w 846"/>
                  <a:gd name="T9" fmla="*/ 564 h 564"/>
                </a:gdLst>
                <a:ahLst/>
                <a:cxnLst>
                  <a:cxn ang="0">
                    <a:pos x="T0" y="T1"/>
                  </a:cxn>
                  <a:cxn ang="0">
                    <a:pos x="T2" y="T3"/>
                  </a:cxn>
                  <a:cxn ang="0">
                    <a:pos x="T4" y="T5"/>
                  </a:cxn>
                  <a:cxn ang="0">
                    <a:pos x="T6" y="T7"/>
                  </a:cxn>
                  <a:cxn ang="0">
                    <a:pos x="T8" y="T9"/>
                  </a:cxn>
                </a:cxnLst>
                <a:rect l="0" t="0" r="r" b="b"/>
                <a:pathLst>
                  <a:path w="846" h="564">
                    <a:moveTo>
                      <a:pt x="841" y="564"/>
                    </a:moveTo>
                    <a:lnTo>
                      <a:pt x="0" y="7"/>
                    </a:lnTo>
                    <a:lnTo>
                      <a:pt x="5" y="0"/>
                    </a:lnTo>
                    <a:lnTo>
                      <a:pt x="846" y="558"/>
                    </a:lnTo>
                    <a:lnTo>
                      <a:pt x="841" y="5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53" y="113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383" y="1101"/>
                <a:ext cx="97" cy="35"/>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33" y="1077"/>
                <a:ext cx="102"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390" y="1091"/>
                <a:ext cx="127" cy="174"/>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87" y="2020"/>
                <a:ext cx="1029" cy="619"/>
              </a:xfrm>
              <a:custGeom>
                <a:avLst/>
                <a:gdLst>
                  <a:gd name="T0" fmla="*/ 3 w 1029"/>
                  <a:gd name="T1" fmla="*/ 619 h 619"/>
                  <a:gd name="T2" fmla="*/ 0 w 1029"/>
                  <a:gd name="T3" fmla="*/ 612 h 619"/>
                  <a:gd name="T4" fmla="*/ 1026 w 1029"/>
                  <a:gd name="T5" fmla="*/ 0 h 619"/>
                  <a:gd name="T6" fmla="*/ 1029 w 1029"/>
                  <a:gd name="T7" fmla="*/ 7 h 619"/>
                  <a:gd name="T8" fmla="*/ 3 w 1029"/>
                  <a:gd name="T9" fmla="*/ 619 h 619"/>
                </a:gdLst>
                <a:ahLst/>
                <a:cxnLst>
                  <a:cxn ang="0">
                    <a:pos x="T0" y="T1"/>
                  </a:cxn>
                  <a:cxn ang="0">
                    <a:pos x="T2" y="T3"/>
                  </a:cxn>
                  <a:cxn ang="0">
                    <a:pos x="T4" y="T5"/>
                  </a:cxn>
                  <a:cxn ang="0">
                    <a:pos x="T6" y="T7"/>
                  </a:cxn>
                  <a:cxn ang="0">
                    <a:pos x="T8" y="T9"/>
                  </a:cxn>
                </a:cxnLst>
                <a:rect l="0" t="0" r="r" b="b"/>
                <a:pathLst>
                  <a:path w="1029" h="619">
                    <a:moveTo>
                      <a:pt x="3" y="619"/>
                    </a:moveTo>
                    <a:lnTo>
                      <a:pt x="0" y="612"/>
                    </a:lnTo>
                    <a:lnTo>
                      <a:pt x="1026" y="0"/>
                    </a:lnTo>
                    <a:lnTo>
                      <a:pt x="1029" y="7"/>
                    </a:lnTo>
                    <a:lnTo>
                      <a:pt x="3" y="61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18" y="1190"/>
                <a:ext cx="467" cy="259"/>
              </a:xfrm>
              <a:custGeom>
                <a:avLst/>
                <a:gdLst>
                  <a:gd name="T0" fmla="*/ 4 w 467"/>
                  <a:gd name="T1" fmla="*/ 259 h 259"/>
                  <a:gd name="T2" fmla="*/ 0 w 467"/>
                  <a:gd name="T3" fmla="*/ 252 h 259"/>
                  <a:gd name="T4" fmla="*/ 464 w 467"/>
                  <a:gd name="T5" fmla="*/ 0 h 259"/>
                  <a:gd name="T6" fmla="*/ 467 w 467"/>
                  <a:gd name="T7" fmla="*/ 7 h 259"/>
                  <a:gd name="T8" fmla="*/ 4 w 467"/>
                  <a:gd name="T9" fmla="*/ 259 h 259"/>
                </a:gdLst>
                <a:ahLst/>
                <a:cxnLst>
                  <a:cxn ang="0">
                    <a:pos x="T0" y="T1"/>
                  </a:cxn>
                  <a:cxn ang="0">
                    <a:pos x="T2" y="T3"/>
                  </a:cxn>
                  <a:cxn ang="0">
                    <a:pos x="T4" y="T5"/>
                  </a:cxn>
                  <a:cxn ang="0">
                    <a:pos x="T6" y="T7"/>
                  </a:cxn>
                  <a:cxn ang="0">
                    <a:pos x="T8" y="T9"/>
                  </a:cxn>
                </a:cxnLst>
                <a:rect l="0" t="0" r="r" b="b"/>
                <a:pathLst>
                  <a:path w="467" h="259">
                    <a:moveTo>
                      <a:pt x="4" y="259"/>
                    </a:moveTo>
                    <a:lnTo>
                      <a:pt x="0" y="252"/>
                    </a:lnTo>
                    <a:lnTo>
                      <a:pt x="464" y="0"/>
                    </a:lnTo>
                    <a:lnTo>
                      <a:pt x="467" y="7"/>
                    </a:lnTo>
                    <a:lnTo>
                      <a:pt x="4" y="25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10" y="1190"/>
                <a:ext cx="178" cy="1400"/>
              </a:xfrm>
              <a:custGeom>
                <a:avLst/>
                <a:gdLst>
                  <a:gd name="T0" fmla="*/ 9 w 178"/>
                  <a:gd name="T1" fmla="*/ 1400 h 1400"/>
                  <a:gd name="T2" fmla="*/ 0 w 178"/>
                  <a:gd name="T3" fmla="*/ 1398 h 1400"/>
                  <a:gd name="T4" fmla="*/ 170 w 178"/>
                  <a:gd name="T5" fmla="*/ 0 h 1400"/>
                  <a:gd name="T6" fmla="*/ 178 w 178"/>
                  <a:gd name="T7" fmla="*/ 0 h 1400"/>
                  <a:gd name="T8" fmla="*/ 9 w 178"/>
                  <a:gd name="T9" fmla="*/ 1400 h 1400"/>
                </a:gdLst>
                <a:ahLst/>
                <a:cxnLst>
                  <a:cxn ang="0">
                    <a:pos x="T0" y="T1"/>
                  </a:cxn>
                  <a:cxn ang="0">
                    <a:pos x="T2" y="T3"/>
                  </a:cxn>
                  <a:cxn ang="0">
                    <a:pos x="T4" y="T5"/>
                  </a:cxn>
                  <a:cxn ang="0">
                    <a:pos x="T6" y="T7"/>
                  </a:cxn>
                  <a:cxn ang="0">
                    <a:pos x="T8" y="T9"/>
                  </a:cxn>
                </a:cxnLst>
                <a:rect l="0" t="0" r="r" b="b"/>
                <a:pathLst>
                  <a:path w="178" h="1400">
                    <a:moveTo>
                      <a:pt x="9" y="1400"/>
                    </a:moveTo>
                    <a:lnTo>
                      <a:pt x="0" y="1398"/>
                    </a:lnTo>
                    <a:lnTo>
                      <a:pt x="170" y="0"/>
                    </a:lnTo>
                    <a:lnTo>
                      <a:pt x="178" y="0"/>
                    </a:lnTo>
                    <a:lnTo>
                      <a:pt x="9" y="1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55" y="943"/>
                <a:ext cx="32" cy="247"/>
              </a:xfrm>
              <a:custGeom>
                <a:avLst/>
                <a:gdLst>
                  <a:gd name="T0" fmla="*/ 25 w 32"/>
                  <a:gd name="T1" fmla="*/ 247 h 247"/>
                  <a:gd name="T2" fmla="*/ 0 w 32"/>
                  <a:gd name="T3" fmla="*/ 0 h 247"/>
                  <a:gd name="T4" fmla="*/ 8 w 32"/>
                  <a:gd name="T5" fmla="*/ 0 h 247"/>
                  <a:gd name="T6" fmla="*/ 32 w 32"/>
                  <a:gd name="T7" fmla="*/ 245 h 247"/>
                  <a:gd name="T8" fmla="*/ 25 w 32"/>
                  <a:gd name="T9" fmla="*/ 247 h 247"/>
                </a:gdLst>
                <a:ahLst/>
                <a:cxnLst>
                  <a:cxn ang="0">
                    <a:pos x="T0" y="T1"/>
                  </a:cxn>
                  <a:cxn ang="0">
                    <a:pos x="T2" y="T3"/>
                  </a:cxn>
                  <a:cxn ang="0">
                    <a:pos x="T4" y="T5"/>
                  </a:cxn>
                  <a:cxn ang="0">
                    <a:pos x="T6" y="T7"/>
                  </a:cxn>
                  <a:cxn ang="0">
                    <a:pos x="T8" y="T9"/>
                  </a:cxn>
                </a:cxnLst>
                <a:rect l="0" t="0" r="r" b="b"/>
                <a:pathLst>
                  <a:path w="32" h="247">
                    <a:moveTo>
                      <a:pt x="25" y="247"/>
                    </a:moveTo>
                    <a:lnTo>
                      <a:pt x="0" y="0"/>
                    </a:lnTo>
                    <a:lnTo>
                      <a:pt x="8" y="0"/>
                    </a:lnTo>
                    <a:lnTo>
                      <a:pt x="32"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480" y="1175"/>
                <a:ext cx="146" cy="299"/>
              </a:xfrm>
              <a:custGeom>
                <a:avLst/>
                <a:gdLst>
                  <a:gd name="T0" fmla="*/ 139 w 146"/>
                  <a:gd name="T1" fmla="*/ 299 h 299"/>
                  <a:gd name="T2" fmla="*/ 0 w 146"/>
                  <a:gd name="T3" fmla="*/ 3 h 299"/>
                  <a:gd name="T4" fmla="*/ 7 w 146"/>
                  <a:gd name="T5" fmla="*/ 0 h 299"/>
                  <a:gd name="T6" fmla="*/ 146 w 146"/>
                  <a:gd name="T7" fmla="*/ 295 h 299"/>
                  <a:gd name="T8" fmla="*/ 139 w 146"/>
                  <a:gd name="T9" fmla="*/ 299 h 299"/>
                </a:gdLst>
                <a:ahLst/>
                <a:cxnLst>
                  <a:cxn ang="0">
                    <a:pos x="T0" y="T1"/>
                  </a:cxn>
                  <a:cxn ang="0">
                    <a:pos x="T2" y="T3"/>
                  </a:cxn>
                  <a:cxn ang="0">
                    <a:pos x="T4" y="T5"/>
                  </a:cxn>
                  <a:cxn ang="0">
                    <a:pos x="T6" y="T7"/>
                  </a:cxn>
                  <a:cxn ang="0">
                    <a:pos x="T8" y="T9"/>
                  </a:cxn>
                </a:cxnLst>
                <a:rect l="0" t="0" r="r" b="b"/>
                <a:pathLst>
                  <a:path w="146" h="299">
                    <a:moveTo>
                      <a:pt x="139" y="299"/>
                    </a:moveTo>
                    <a:lnTo>
                      <a:pt x="0" y="3"/>
                    </a:lnTo>
                    <a:lnTo>
                      <a:pt x="7" y="0"/>
                    </a:lnTo>
                    <a:lnTo>
                      <a:pt x="146" y="295"/>
                    </a:lnTo>
                    <a:lnTo>
                      <a:pt x="139" y="29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56" y="2158"/>
                <a:ext cx="363" cy="423"/>
              </a:xfrm>
              <a:custGeom>
                <a:avLst/>
                <a:gdLst>
                  <a:gd name="T0" fmla="*/ 358 w 363"/>
                  <a:gd name="T1" fmla="*/ 423 h 423"/>
                  <a:gd name="T2" fmla="*/ 0 w 363"/>
                  <a:gd name="T3" fmla="*/ 5 h 423"/>
                  <a:gd name="T4" fmla="*/ 7 w 363"/>
                  <a:gd name="T5" fmla="*/ 0 h 423"/>
                  <a:gd name="T6" fmla="*/ 363 w 363"/>
                  <a:gd name="T7" fmla="*/ 418 h 423"/>
                  <a:gd name="T8" fmla="*/ 358 w 363"/>
                  <a:gd name="T9" fmla="*/ 423 h 423"/>
                </a:gdLst>
                <a:ahLst/>
                <a:cxnLst>
                  <a:cxn ang="0">
                    <a:pos x="T0" y="T1"/>
                  </a:cxn>
                  <a:cxn ang="0">
                    <a:pos x="T2" y="T3"/>
                  </a:cxn>
                  <a:cxn ang="0">
                    <a:pos x="T4" y="T5"/>
                  </a:cxn>
                  <a:cxn ang="0">
                    <a:pos x="T6" y="T7"/>
                  </a:cxn>
                  <a:cxn ang="0">
                    <a:pos x="T8" y="T9"/>
                  </a:cxn>
                </a:cxnLst>
                <a:rect l="0" t="0" r="r" b="b"/>
                <a:pathLst>
                  <a:path w="363" h="423">
                    <a:moveTo>
                      <a:pt x="358" y="423"/>
                    </a:moveTo>
                    <a:lnTo>
                      <a:pt x="0" y="5"/>
                    </a:lnTo>
                    <a:lnTo>
                      <a:pt x="7" y="0"/>
                    </a:lnTo>
                    <a:lnTo>
                      <a:pt x="363" y="418"/>
                    </a:lnTo>
                    <a:lnTo>
                      <a:pt x="358" y="42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074" y="2583"/>
                <a:ext cx="241"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15" y="2581"/>
                <a:ext cx="109" cy="165"/>
              </a:xfrm>
              <a:custGeom>
                <a:avLst/>
                <a:gdLst>
                  <a:gd name="T0" fmla="*/ 6 w 109"/>
                  <a:gd name="T1" fmla="*/ 165 h 165"/>
                  <a:gd name="T2" fmla="*/ 0 w 109"/>
                  <a:gd name="T3" fmla="*/ 160 h 165"/>
                  <a:gd name="T4" fmla="*/ 102 w 109"/>
                  <a:gd name="T5" fmla="*/ 0 h 165"/>
                  <a:gd name="T6" fmla="*/ 109 w 109"/>
                  <a:gd name="T7" fmla="*/ 4 h 165"/>
                  <a:gd name="T8" fmla="*/ 6 w 109"/>
                  <a:gd name="T9" fmla="*/ 165 h 165"/>
                </a:gdLst>
                <a:ahLst/>
                <a:cxnLst>
                  <a:cxn ang="0">
                    <a:pos x="T0" y="T1"/>
                  </a:cxn>
                  <a:cxn ang="0">
                    <a:pos x="T2" y="T3"/>
                  </a:cxn>
                  <a:cxn ang="0">
                    <a:pos x="T4" y="T5"/>
                  </a:cxn>
                  <a:cxn ang="0">
                    <a:pos x="T6" y="T7"/>
                  </a:cxn>
                  <a:cxn ang="0">
                    <a:pos x="T8" y="T9"/>
                  </a:cxn>
                </a:cxnLst>
                <a:rect l="0" t="0" r="r" b="b"/>
                <a:pathLst>
                  <a:path w="109" h="165">
                    <a:moveTo>
                      <a:pt x="6" y="165"/>
                    </a:moveTo>
                    <a:lnTo>
                      <a:pt x="0" y="160"/>
                    </a:lnTo>
                    <a:lnTo>
                      <a:pt x="102" y="0"/>
                    </a:lnTo>
                    <a:lnTo>
                      <a:pt x="109" y="4"/>
                    </a:lnTo>
                    <a:lnTo>
                      <a:pt x="6" y="1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10" y="2588"/>
                <a:ext cx="341" cy="274"/>
              </a:xfrm>
              <a:custGeom>
                <a:avLst/>
                <a:gdLst>
                  <a:gd name="T0" fmla="*/ 336 w 341"/>
                  <a:gd name="T1" fmla="*/ 274 h 274"/>
                  <a:gd name="T2" fmla="*/ 0 w 341"/>
                  <a:gd name="T3" fmla="*/ 7 h 274"/>
                  <a:gd name="T4" fmla="*/ 5 w 341"/>
                  <a:gd name="T5" fmla="*/ 0 h 274"/>
                  <a:gd name="T6" fmla="*/ 341 w 341"/>
                  <a:gd name="T7" fmla="*/ 267 h 274"/>
                  <a:gd name="T8" fmla="*/ 336 w 341"/>
                  <a:gd name="T9" fmla="*/ 274 h 274"/>
                </a:gdLst>
                <a:ahLst/>
                <a:cxnLst>
                  <a:cxn ang="0">
                    <a:pos x="T0" y="T1"/>
                  </a:cxn>
                  <a:cxn ang="0">
                    <a:pos x="T2" y="T3"/>
                  </a:cxn>
                  <a:cxn ang="0">
                    <a:pos x="T4" y="T5"/>
                  </a:cxn>
                  <a:cxn ang="0">
                    <a:pos x="T6" y="T7"/>
                  </a:cxn>
                  <a:cxn ang="0">
                    <a:pos x="T8" y="T9"/>
                  </a:cxn>
                </a:cxnLst>
                <a:rect l="0" t="0" r="r" b="b"/>
                <a:pathLst>
                  <a:path w="341" h="274">
                    <a:moveTo>
                      <a:pt x="336" y="274"/>
                    </a:moveTo>
                    <a:lnTo>
                      <a:pt x="0" y="7"/>
                    </a:lnTo>
                    <a:lnTo>
                      <a:pt x="5" y="0"/>
                    </a:lnTo>
                    <a:lnTo>
                      <a:pt x="341" y="267"/>
                    </a:lnTo>
                    <a:lnTo>
                      <a:pt x="336"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33" y="2344"/>
                <a:ext cx="844" cy="646"/>
              </a:xfrm>
              <a:custGeom>
                <a:avLst/>
                <a:gdLst>
                  <a:gd name="T0" fmla="*/ 839 w 844"/>
                  <a:gd name="T1" fmla="*/ 646 h 646"/>
                  <a:gd name="T2" fmla="*/ 0 w 844"/>
                  <a:gd name="T3" fmla="*/ 5 h 646"/>
                  <a:gd name="T4" fmla="*/ 5 w 844"/>
                  <a:gd name="T5" fmla="*/ 0 h 646"/>
                  <a:gd name="T6" fmla="*/ 844 w 844"/>
                  <a:gd name="T7" fmla="*/ 639 h 646"/>
                  <a:gd name="T8" fmla="*/ 839 w 844"/>
                  <a:gd name="T9" fmla="*/ 646 h 646"/>
                </a:gdLst>
                <a:ahLst/>
                <a:cxnLst>
                  <a:cxn ang="0">
                    <a:pos x="T0" y="T1"/>
                  </a:cxn>
                  <a:cxn ang="0">
                    <a:pos x="T2" y="T3"/>
                  </a:cxn>
                  <a:cxn ang="0">
                    <a:pos x="T4" y="T5"/>
                  </a:cxn>
                  <a:cxn ang="0">
                    <a:pos x="T6" y="T7"/>
                  </a:cxn>
                  <a:cxn ang="0">
                    <a:pos x="T8" y="T9"/>
                  </a:cxn>
                </a:cxnLst>
                <a:rect l="0" t="0" r="r" b="b"/>
                <a:pathLst>
                  <a:path w="844" h="646">
                    <a:moveTo>
                      <a:pt x="839" y="646"/>
                    </a:moveTo>
                    <a:lnTo>
                      <a:pt x="0" y="5"/>
                    </a:lnTo>
                    <a:lnTo>
                      <a:pt x="5" y="0"/>
                    </a:lnTo>
                    <a:lnTo>
                      <a:pt x="844" y="639"/>
                    </a:lnTo>
                    <a:lnTo>
                      <a:pt x="839" y="6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67" y="2281"/>
                <a:ext cx="63" cy="137"/>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53" y="2281"/>
                <a:ext cx="59" cy="85"/>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096" y="2247"/>
                <a:ext cx="119"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51" y="2333"/>
                <a:ext cx="186" cy="112"/>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72" y="2707"/>
                <a:ext cx="422" cy="283"/>
              </a:xfrm>
              <a:custGeom>
                <a:avLst/>
                <a:gdLst>
                  <a:gd name="T0" fmla="*/ 4 w 422"/>
                  <a:gd name="T1" fmla="*/ 283 h 283"/>
                  <a:gd name="T2" fmla="*/ 0 w 422"/>
                  <a:gd name="T3" fmla="*/ 276 h 283"/>
                  <a:gd name="T4" fmla="*/ 418 w 422"/>
                  <a:gd name="T5" fmla="*/ 0 h 283"/>
                  <a:gd name="T6" fmla="*/ 422 w 422"/>
                  <a:gd name="T7" fmla="*/ 7 h 283"/>
                  <a:gd name="T8" fmla="*/ 4 w 422"/>
                  <a:gd name="T9" fmla="*/ 283 h 283"/>
                </a:gdLst>
                <a:ahLst/>
                <a:cxnLst>
                  <a:cxn ang="0">
                    <a:pos x="T0" y="T1"/>
                  </a:cxn>
                  <a:cxn ang="0">
                    <a:pos x="T2" y="T3"/>
                  </a:cxn>
                  <a:cxn ang="0">
                    <a:pos x="T4" y="T5"/>
                  </a:cxn>
                  <a:cxn ang="0">
                    <a:pos x="T6" y="T7"/>
                  </a:cxn>
                  <a:cxn ang="0">
                    <a:pos x="T8" y="T9"/>
                  </a:cxn>
                </a:cxnLst>
                <a:rect l="0" t="0" r="r" b="b"/>
                <a:pathLst>
                  <a:path w="422" h="283">
                    <a:moveTo>
                      <a:pt x="4" y="283"/>
                    </a:moveTo>
                    <a:lnTo>
                      <a:pt x="0" y="276"/>
                    </a:lnTo>
                    <a:lnTo>
                      <a:pt x="418" y="0"/>
                    </a:lnTo>
                    <a:lnTo>
                      <a:pt x="422" y="7"/>
                    </a:lnTo>
                    <a:lnTo>
                      <a:pt x="4"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19" y="2171"/>
                <a:ext cx="735" cy="415"/>
              </a:xfrm>
              <a:custGeom>
                <a:avLst/>
                <a:gdLst>
                  <a:gd name="T0" fmla="*/ 3 w 735"/>
                  <a:gd name="T1" fmla="*/ 415 h 415"/>
                  <a:gd name="T2" fmla="*/ 0 w 735"/>
                  <a:gd name="T3" fmla="*/ 409 h 415"/>
                  <a:gd name="T4" fmla="*/ 732 w 735"/>
                  <a:gd name="T5" fmla="*/ 0 h 415"/>
                  <a:gd name="T6" fmla="*/ 735 w 735"/>
                  <a:gd name="T7" fmla="*/ 7 h 415"/>
                  <a:gd name="T8" fmla="*/ 3 w 735"/>
                  <a:gd name="T9" fmla="*/ 415 h 415"/>
                </a:gdLst>
                <a:ahLst/>
                <a:cxnLst>
                  <a:cxn ang="0">
                    <a:pos x="T0" y="T1"/>
                  </a:cxn>
                  <a:cxn ang="0">
                    <a:pos x="T2" y="T3"/>
                  </a:cxn>
                  <a:cxn ang="0">
                    <a:pos x="T4" y="T5"/>
                  </a:cxn>
                  <a:cxn ang="0">
                    <a:pos x="T6" y="T7"/>
                  </a:cxn>
                  <a:cxn ang="0">
                    <a:pos x="T8" y="T9"/>
                  </a:cxn>
                </a:cxnLst>
                <a:rect l="0" t="0" r="r" b="b"/>
                <a:pathLst>
                  <a:path w="735" h="415">
                    <a:moveTo>
                      <a:pt x="3" y="415"/>
                    </a:moveTo>
                    <a:lnTo>
                      <a:pt x="0" y="409"/>
                    </a:lnTo>
                    <a:lnTo>
                      <a:pt x="732" y="0"/>
                    </a:lnTo>
                    <a:lnTo>
                      <a:pt x="735" y="7"/>
                    </a:lnTo>
                    <a:lnTo>
                      <a:pt x="3" y="4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63" y="2561"/>
                <a:ext cx="124" cy="99"/>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46" y="2521"/>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15" y="2546"/>
                <a:ext cx="53" cy="119"/>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57" y="2489"/>
                <a:ext cx="157" cy="160"/>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23" y="1180"/>
                <a:ext cx="132"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13" y="1123"/>
                <a:ext cx="67" cy="75"/>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382" y="1134"/>
                <a:ext cx="41"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40" y="1094"/>
                <a:ext cx="151" cy="171"/>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38" y="876"/>
                <a:ext cx="545" cy="586"/>
              </a:xfrm>
              <a:custGeom>
                <a:avLst/>
                <a:gdLst>
                  <a:gd name="T0" fmla="*/ 539 w 545"/>
                  <a:gd name="T1" fmla="*/ 586 h 586"/>
                  <a:gd name="T2" fmla="*/ 0 w 545"/>
                  <a:gd name="T3" fmla="*/ 5 h 586"/>
                  <a:gd name="T4" fmla="*/ 6 w 545"/>
                  <a:gd name="T5" fmla="*/ 0 h 586"/>
                  <a:gd name="T6" fmla="*/ 545 w 545"/>
                  <a:gd name="T7" fmla="*/ 581 h 586"/>
                  <a:gd name="T8" fmla="*/ 539 w 545"/>
                  <a:gd name="T9" fmla="*/ 586 h 586"/>
                </a:gdLst>
                <a:ahLst/>
                <a:cxnLst>
                  <a:cxn ang="0">
                    <a:pos x="T0" y="T1"/>
                  </a:cxn>
                  <a:cxn ang="0">
                    <a:pos x="T2" y="T3"/>
                  </a:cxn>
                  <a:cxn ang="0">
                    <a:pos x="T4" y="T5"/>
                  </a:cxn>
                  <a:cxn ang="0">
                    <a:pos x="T6" y="T7"/>
                  </a:cxn>
                  <a:cxn ang="0">
                    <a:pos x="T8" y="T9"/>
                  </a:cxn>
                </a:cxnLst>
                <a:rect l="0" t="0" r="r" b="b"/>
                <a:pathLst>
                  <a:path w="545" h="586">
                    <a:moveTo>
                      <a:pt x="539" y="586"/>
                    </a:moveTo>
                    <a:lnTo>
                      <a:pt x="0" y="5"/>
                    </a:lnTo>
                    <a:lnTo>
                      <a:pt x="6" y="0"/>
                    </a:lnTo>
                    <a:lnTo>
                      <a:pt x="545" y="581"/>
                    </a:lnTo>
                    <a:lnTo>
                      <a:pt x="539" y="5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1" y="1057"/>
                <a:ext cx="906" cy="504"/>
              </a:xfrm>
              <a:custGeom>
                <a:avLst/>
                <a:gdLst>
                  <a:gd name="T0" fmla="*/ 901 w 906"/>
                  <a:gd name="T1" fmla="*/ 504 h 504"/>
                  <a:gd name="T2" fmla="*/ 0 w 906"/>
                  <a:gd name="T3" fmla="*/ 8 h 504"/>
                  <a:gd name="T4" fmla="*/ 3 w 906"/>
                  <a:gd name="T5" fmla="*/ 0 h 504"/>
                  <a:gd name="T6" fmla="*/ 906 w 906"/>
                  <a:gd name="T7" fmla="*/ 498 h 504"/>
                  <a:gd name="T8" fmla="*/ 901 w 906"/>
                  <a:gd name="T9" fmla="*/ 504 h 504"/>
                </a:gdLst>
                <a:ahLst/>
                <a:cxnLst>
                  <a:cxn ang="0">
                    <a:pos x="T0" y="T1"/>
                  </a:cxn>
                  <a:cxn ang="0">
                    <a:pos x="T2" y="T3"/>
                  </a:cxn>
                  <a:cxn ang="0">
                    <a:pos x="T4" y="T5"/>
                  </a:cxn>
                  <a:cxn ang="0">
                    <a:pos x="T6" y="T7"/>
                  </a:cxn>
                  <a:cxn ang="0">
                    <a:pos x="T8" y="T9"/>
                  </a:cxn>
                </a:cxnLst>
                <a:rect l="0" t="0" r="r" b="b"/>
                <a:pathLst>
                  <a:path w="906" h="504">
                    <a:moveTo>
                      <a:pt x="901" y="504"/>
                    </a:moveTo>
                    <a:lnTo>
                      <a:pt x="0" y="8"/>
                    </a:lnTo>
                    <a:lnTo>
                      <a:pt x="3" y="0"/>
                    </a:lnTo>
                    <a:lnTo>
                      <a:pt x="906" y="498"/>
                    </a:lnTo>
                    <a:lnTo>
                      <a:pt x="901" y="50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6" y="1020"/>
                <a:ext cx="457" cy="42"/>
              </a:xfrm>
              <a:custGeom>
                <a:avLst/>
                <a:gdLst>
                  <a:gd name="T0" fmla="*/ 457 w 457"/>
                  <a:gd name="T1" fmla="*/ 42 h 42"/>
                  <a:gd name="T2" fmla="*/ 0 w 457"/>
                  <a:gd name="T3" fmla="*/ 8 h 42"/>
                  <a:gd name="T4" fmla="*/ 2 w 457"/>
                  <a:gd name="T5" fmla="*/ 0 h 42"/>
                  <a:gd name="T6" fmla="*/ 457 w 457"/>
                  <a:gd name="T7" fmla="*/ 34 h 42"/>
                  <a:gd name="T8" fmla="*/ 457 w 457"/>
                  <a:gd name="T9" fmla="*/ 42 h 42"/>
                </a:gdLst>
                <a:ahLst/>
                <a:cxnLst>
                  <a:cxn ang="0">
                    <a:pos x="T0" y="T1"/>
                  </a:cxn>
                  <a:cxn ang="0">
                    <a:pos x="T2" y="T3"/>
                  </a:cxn>
                  <a:cxn ang="0">
                    <a:pos x="T4" y="T5"/>
                  </a:cxn>
                  <a:cxn ang="0">
                    <a:pos x="T6" y="T7"/>
                  </a:cxn>
                  <a:cxn ang="0">
                    <a:pos x="T8" y="T9"/>
                  </a:cxn>
                </a:cxnLst>
                <a:rect l="0" t="0" r="r" b="b"/>
                <a:pathLst>
                  <a:path w="457" h="42">
                    <a:moveTo>
                      <a:pt x="457" y="42"/>
                    </a:moveTo>
                    <a:lnTo>
                      <a:pt x="0" y="8"/>
                    </a:lnTo>
                    <a:lnTo>
                      <a:pt x="2" y="0"/>
                    </a:lnTo>
                    <a:lnTo>
                      <a:pt x="457" y="34"/>
                    </a:lnTo>
                    <a:lnTo>
                      <a:pt x="457"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75" y="2630"/>
                <a:ext cx="1910" cy="284"/>
              </a:xfrm>
              <a:custGeom>
                <a:avLst/>
                <a:gdLst>
                  <a:gd name="T0" fmla="*/ 0 w 1910"/>
                  <a:gd name="T1" fmla="*/ 284 h 284"/>
                  <a:gd name="T2" fmla="*/ 0 w 1910"/>
                  <a:gd name="T3" fmla="*/ 276 h 284"/>
                  <a:gd name="T4" fmla="*/ 1909 w 1910"/>
                  <a:gd name="T5" fmla="*/ 0 h 284"/>
                  <a:gd name="T6" fmla="*/ 1910 w 1910"/>
                  <a:gd name="T7" fmla="*/ 9 h 284"/>
                  <a:gd name="T8" fmla="*/ 0 w 1910"/>
                  <a:gd name="T9" fmla="*/ 284 h 284"/>
                </a:gdLst>
                <a:ahLst/>
                <a:cxnLst>
                  <a:cxn ang="0">
                    <a:pos x="T0" y="T1"/>
                  </a:cxn>
                  <a:cxn ang="0">
                    <a:pos x="T2" y="T3"/>
                  </a:cxn>
                  <a:cxn ang="0">
                    <a:pos x="T4" y="T5"/>
                  </a:cxn>
                  <a:cxn ang="0">
                    <a:pos x="T6" y="T7"/>
                  </a:cxn>
                  <a:cxn ang="0">
                    <a:pos x="T8" y="T9"/>
                  </a:cxn>
                </a:cxnLst>
                <a:rect l="0" t="0" r="r" b="b"/>
                <a:pathLst>
                  <a:path w="1910" h="284">
                    <a:moveTo>
                      <a:pt x="0" y="284"/>
                    </a:moveTo>
                    <a:lnTo>
                      <a:pt x="0" y="276"/>
                    </a:lnTo>
                    <a:lnTo>
                      <a:pt x="1909" y="0"/>
                    </a:lnTo>
                    <a:lnTo>
                      <a:pt x="1910" y="9"/>
                    </a:lnTo>
                    <a:lnTo>
                      <a:pt x="0"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5" y="2449"/>
                <a:ext cx="14" cy="181"/>
              </a:xfrm>
              <a:custGeom>
                <a:avLst/>
                <a:gdLst>
                  <a:gd name="T0" fmla="*/ 7 w 14"/>
                  <a:gd name="T1" fmla="*/ 181 h 181"/>
                  <a:gd name="T2" fmla="*/ 0 w 14"/>
                  <a:gd name="T3" fmla="*/ 181 h 181"/>
                  <a:gd name="T4" fmla="*/ 5 w 14"/>
                  <a:gd name="T5" fmla="*/ 0 h 181"/>
                  <a:gd name="T6" fmla="*/ 14 w 14"/>
                  <a:gd name="T7" fmla="*/ 0 h 181"/>
                  <a:gd name="T8" fmla="*/ 7 w 14"/>
                  <a:gd name="T9" fmla="*/ 181 h 181"/>
                </a:gdLst>
                <a:ahLst/>
                <a:cxnLst>
                  <a:cxn ang="0">
                    <a:pos x="T0" y="T1"/>
                  </a:cxn>
                  <a:cxn ang="0">
                    <a:pos x="T2" y="T3"/>
                  </a:cxn>
                  <a:cxn ang="0">
                    <a:pos x="T4" y="T5"/>
                  </a:cxn>
                  <a:cxn ang="0">
                    <a:pos x="T6" y="T7"/>
                  </a:cxn>
                  <a:cxn ang="0">
                    <a:pos x="T8" y="T9"/>
                  </a:cxn>
                </a:cxnLst>
                <a:rect l="0" t="0" r="r" b="b"/>
                <a:pathLst>
                  <a:path w="14" h="181">
                    <a:moveTo>
                      <a:pt x="7" y="181"/>
                    </a:moveTo>
                    <a:lnTo>
                      <a:pt x="0" y="181"/>
                    </a:lnTo>
                    <a:lnTo>
                      <a:pt x="5" y="0"/>
                    </a:lnTo>
                    <a:lnTo>
                      <a:pt x="14" y="0"/>
                    </a:lnTo>
                    <a:lnTo>
                      <a:pt x="7" y="18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2" y="2454"/>
                <a:ext cx="214" cy="183"/>
              </a:xfrm>
              <a:custGeom>
                <a:avLst/>
                <a:gdLst>
                  <a:gd name="T0" fmla="*/ 208 w 214"/>
                  <a:gd name="T1" fmla="*/ 183 h 183"/>
                  <a:gd name="T2" fmla="*/ 0 w 214"/>
                  <a:gd name="T3" fmla="*/ 6 h 183"/>
                  <a:gd name="T4" fmla="*/ 7 w 214"/>
                  <a:gd name="T5" fmla="*/ 0 h 183"/>
                  <a:gd name="T6" fmla="*/ 214 w 214"/>
                  <a:gd name="T7" fmla="*/ 178 h 183"/>
                  <a:gd name="T8" fmla="*/ 208 w 214"/>
                  <a:gd name="T9" fmla="*/ 183 h 183"/>
                </a:gdLst>
                <a:ahLst/>
                <a:cxnLst>
                  <a:cxn ang="0">
                    <a:pos x="T0" y="T1"/>
                  </a:cxn>
                  <a:cxn ang="0">
                    <a:pos x="T2" y="T3"/>
                  </a:cxn>
                  <a:cxn ang="0">
                    <a:pos x="T4" y="T5"/>
                  </a:cxn>
                  <a:cxn ang="0">
                    <a:pos x="T6" y="T7"/>
                  </a:cxn>
                  <a:cxn ang="0">
                    <a:pos x="T8" y="T9"/>
                  </a:cxn>
                </a:cxnLst>
                <a:rect l="0" t="0" r="r" b="b"/>
                <a:pathLst>
                  <a:path w="214" h="183">
                    <a:moveTo>
                      <a:pt x="208" y="183"/>
                    </a:moveTo>
                    <a:lnTo>
                      <a:pt x="0" y="6"/>
                    </a:lnTo>
                    <a:lnTo>
                      <a:pt x="7" y="0"/>
                    </a:lnTo>
                    <a:lnTo>
                      <a:pt x="214" y="178"/>
                    </a:lnTo>
                    <a:lnTo>
                      <a:pt x="208"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18" y="2639"/>
                <a:ext cx="136" cy="70"/>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3" y="2563"/>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6" y="2551"/>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87" y="2541"/>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7" y="1059"/>
                <a:ext cx="244" cy="211"/>
              </a:xfrm>
              <a:custGeom>
                <a:avLst/>
                <a:gdLst>
                  <a:gd name="T0" fmla="*/ 5 w 244"/>
                  <a:gd name="T1" fmla="*/ 211 h 211"/>
                  <a:gd name="T2" fmla="*/ 0 w 244"/>
                  <a:gd name="T3" fmla="*/ 205 h 211"/>
                  <a:gd name="T4" fmla="*/ 239 w 244"/>
                  <a:gd name="T5" fmla="*/ 0 h 211"/>
                  <a:gd name="T6" fmla="*/ 244 w 244"/>
                  <a:gd name="T7" fmla="*/ 5 h 211"/>
                  <a:gd name="T8" fmla="*/ 5 w 244"/>
                  <a:gd name="T9" fmla="*/ 211 h 211"/>
                </a:gdLst>
                <a:ahLst/>
                <a:cxnLst>
                  <a:cxn ang="0">
                    <a:pos x="T0" y="T1"/>
                  </a:cxn>
                  <a:cxn ang="0">
                    <a:pos x="T2" y="T3"/>
                  </a:cxn>
                  <a:cxn ang="0">
                    <a:pos x="T4" y="T5"/>
                  </a:cxn>
                  <a:cxn ang="0">
                    <a:pos x="T6" y="T7"/>
                  </a:cxn>
                  <a:cxn ang="0">
                    <a:pos x="T8" y="T9"/>
                  </a:cxn>
                </a:cxnLst>
                <a:rect l="0" t="0" r="r" b="b"/>
                <a:pathLst>
                  <a:path w="244" h="211">
                    <a:moveTo>
                      <a:pt x="5" y="211"/>
                    </a:moveTo>
                    <a:lnTo>
                      <a:pt x="0" y="205"/>
                    </a:lnTo>
                    <a:lnTo>
                      <a:pt x="239" y="0"/>
                    </a:lnTo>
                    <a:lnTo>
                      <a:pt x="244" y="5"/>
                    </a:lnTo>
                    <a:lnTo>
                      <a:pt x="5" y="2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57" y="899"/>
                <a:ext cx="87" cy="161"/>
              </a:xfrm>
              <a:custGeom>
                <a:avLst/>
                <a:gdLst>
                  <a:gd name="T0" fmla="*/ 80 w 87"/>
                  <a:gd name="T1" fmla="*/ 161 h 161"/>
                  <a:gd name="T2" fmla="*/ 0 w 87"/>
                  <a:gd name="T3" fmla="*/ 5 h 161"/>
                  <a:gd name="T4" fmla="*/ 7 w 87"/>
                  <a:gd name="T5" fmla="*/ 0 h 161"/>
                  <a:gd name="T6" fmla="*/ 87 w 87"/>
                  <a:gd name="T7" fmla="*/ 158 h 161"/>
                  <a:gd name="T8" fmla="*/ 80 w 87"/>
                  <a:gd name="T9" fmla="*/ 161 h 161"/>
                </a:gdLst>
                <a:ahLst/>
                <a:cxnLst>
                  <a:cxn ang="0">
                    <a:pos x="T0" y="T1"/>
                  </a:cxn>
                  <a:cxn ang="0">
                    <a:pos x="T2" y="T3"/>
                  </a:cxn>
                  <a:cxn ang="0">
                    <a:pos x="T4" y="T5"/>
                  </a:cxn>
                  <a:cxn ang="0">
                    <a:pos x="T6" y="T7"/>
                  </a:cxn>
                  <a:cxn ang="0">
                    <a:pos x="T8" y="T9"/>
                  </a:cxn>
                </a:cxnLst>
                <a:rect l="0" t="0" r="r" b="b"/>
                <a:pathLst>
                  <a:path w="87" h="161">
                    <a:moveTo>
                      <a:pt x="80" y="161"/>
                    </a:moveTo>
                    <a:lnTo>
                      <a:pt x="0" y="5"/>
                    </a:lnTo>
                    <a:lnTo>
                      <a:pt x="7" y="0"/>
                    </a:lnTo>
                    <a:lnTo>
                      <a:pt x="87" y="158"/>
                    </a:lnTo>
                    <a:lnTo>
                      <a:pt x="80" y="1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499" y="1030"/>
                <a:ext cx="114" cy="106"/>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2" y="1005"/>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5" y="1040"/>
                <a:ext cx="64" cy="113"/>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2" y="970"/>
                <a:ext cx="171" cy="144"/>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5" y="1696"/>
                <a:ext cx="782" cy="60"/>
              </a:xfrm>
              <a:custGeom>
                <a:avLst/>
                <a:gdLst>
                  <a:gd name="T0" fmla="*/ 782 w 782"/>
                  <a:gd name="T1" fmla="*/ 60 h 60"/>
                  <a:gd name="T2" fmla="*/ 0 w 782"/>
                  <a:gd name="T3" fmla="*/ 8 h 60"/>
                  <a:gd name="T4" fmla="*/ 2 w 782"/>
                  <a:gd name="T5" fmla="*/ 0 h 60"/>
                  <a:gd name="T6" fmla="*/ 782 w 782"/>
                  <a:gd name="T7" fmla="*/ 52 h 60"/>
                  <a:gd name="T8" fmla="*/ 782 w 782"/>
                  <a:gd name="T9" fmla="*/ 60 h 60"/>
                </a:gdLst>
                <a:ahLst/>
                <a:cxnLst>
                  <a:cxn ang="0">
                    <a:pos x="T0" y="T1"/>
                  </a:cxn>
                  <a:cxn ang="0">
                    <a:pos x="T2" y="T3"/>
                  </a:cxn>
                  <a:cxn ang="0">
                    <a:pos x="T4" y="T5"/>
                  </a:cxn>
                  <a:cxn ang="0">
                    <a:pos x="T6" y="T7"/>
                  </a:cxn>
                  <a:cxn ang="0">
                    <a:pos x="T8" y="T9"/>
                  </a:cxn>
                </a:cxnLst>
                <a:rect l="0" t="0" r="r" b="b"/>
                <a:pathLst>
                  <a:path w="782" h="60">
                    <a:moveTo>
                      <a:pt x="782" y="60"/>
                    </a:moveTo>
                    <a:lnTo>
                      <a:pt x="0" y="8"/>
                    </a:lnTo>
                    <a:lnTo>
                      <a:pt x="2" y="0"/>
                    </a:lnTo>
                    <a:lnTo>
                      <a:pt x="782" y="52"/>
                    </a:lnTo>
                    <a:lnTo>
                      <a:pt x="782"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85" y="1960"/>
                <a:ext cx="136"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85" y="2013"/>
                <a:ext cx="136" cy="3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85" y="2055"/>
                <a:ext cx="136" cy="42"/>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19" y="2027"/>
                <a:ext cx="351" cy="65"/>
              </a:xfrm>
              <a:custGeom>
                <a:avLst/>
                <a:gdLst>
                  <a:gd name="T0" fmla="*/ 0 w 351"/>
                  <a:gd name="T1" fmla="*/ 65 h 65"/>
                  <a:gd name="T2" fmla="*/ 0 w 351"/>
                  <a:gd name="T3" fmla="*/ 57 h 65"/>
                  <a:gd name="T4" fmla="*/ 349 w 351"/>
                  <a:gd name="T5" fmla="*/ 0 h 65"/>
                  <a:gd name="T6" fmla="*/ 351 w 351"/>
                  <a:gd name="T7" fmla="*/ 6 h 65"/>
                  <a:gd name="T8" fmla="*/ 0 w 351"/>
                  <a:gd name="T9" fmla="*/ 65 h 65"/>
                </a:gdLst>
                <a:ahLst/>
                <a:cxnLst>
                  <a:cxn ang="0">
                    <a:pos x="T0" y="T1"/>
                  </a:cxn>
                  <a:cxn ang="0">
                    <a:pos x="T2" y="T3"/>
                  </a:cxn>
                  <a:cxn ang="0">
                    <a:pos x="T4" y="T5"/>
                  </a:cxn>
                  <a:cxn ang="0">
                    <a:pos x="T6" y="T7"/>
                  </a:cxn>
                  <a:cxn ang="0">
                    <a:pos x="T8" y="T9"/>
                  </a:cxn>
                </a:cxnLst>
                <a:rect l="0" t="0" r="r" b="b"/>
                <a:pathLst>
                  <a:path w="351" h="65">
                    <a:moveTo>
                      <a:pt x="0" y="65"/>
                    </a:moveTo>
                    <a:lnTo>
                      <a:pt x="0" y="57"/>
                    </a:lnTo>
                    <a:lnTo>
                      <a:pt x="349" y="0"/>
                    </a:lnTo>
                    <a:lnTo>
                      <a:pt x="351" y="6"/>
                    </a:lnTo>
                    <a:lnTo>
                      <a:pt x="0" y="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187" y="1775"/>
                <a:ext cx="151" cy="215"/>
              </a:xfrm>
              <a:custGeom>
                <a:avLst/>
                <a:gdLst>
                  <a:gd name="T0" fmla="*/ 144 w 151"/>
                  <a:gd name="T1" fmla="*/ 215 h 215"/>
                  <a:gd name="T2" fmla="*/ 0 w 151"/>
                  <a:gd name="T3" fmla="*/ 5 h 215"/>
                  <a:gd name="T4" fmla="*/ 7 w 151"/>
                  <a:gd name="T5" fmla="*/ 0 h 215"/>
                  <a:gd name="T6" fmla="*/ 151 w 151"/>
                  <a:gd name="T7" fmla="*/ 210 h 215"/>
                  <a:gd name="T8" fmla="*/ 144 w 151"/>
                  <a:gd name="T9" fmla="*/ 215 h 215"/>
                </a:gdLst>
                <a:ahLst/>
                <a:cxnLst>
                  <a:cxn ang="0">
                    <a:pos x="T0" y="T1"/>
                  </a:cxn>
                  <a:cxn ang="0">
                    <a:pos x="T2" y="T3"/>
                  </a:cxn>
                  <a:cxn ang="0">
                    <a:pos x="T4" y="T5"/>
                  </a:cxn>
                  <a:cxn ang="0">
                    <a:pos x="T6" y="T7"/>
                  </a:cxn>
                  <a:cxn ang="0">
                    <a:pos x="T8" y="T9"/>
                  </a:cxn>
                </a:cxnLst>
                <a:rect l="0" t="0" r="r" b="b"/>
                <a:pathLst>
                  <a:path w="151" h="215">
                    <a:moveTo>
                      <a:pt x="144" y="215"/>
                    </a:moveTo>
                    <a:lnTo>
                      <a:pt x="0" y="5"/>
                    </a:lnTo>
                    <a:lnTo>
                      <a:pt x="7" y="0"/>
                    </a:lnTo>
                    <a:lnTo>
                      <a:pt x="151" y="210"/>
                    </a:lnTo>
                    <a:lnTo>
                      <a:pt x="144"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1" y="1839"/>
                <a:ext cx="191" cy="151"/>
              </a:xfrm>
              <a:custGeom>
                <a:avLst/>
                <a:gdLst>
                  <a:gd name="T0" fmla="*/ 5 w 191"/>
                  <a:gd name="T1" fmla="*/ 151 h 151"/>
                  <a:gd name="T2" fmla="*/ 0 w 191"/>
                  <a:gd name="T3" fmla="*/ 146 h 151"/>
                  <a:gd name="T4" fmla="*/ 186 w 191"/>
                  <a:gd name="T5" fmla="*/ 0 h 151"/>
                  <a:gd name="T6" fmla="*/ 191 w 191"/>
                  <a:gd name="T7" fmla="*/ 5 h 151"/>
                  <a:gd name="T8" fmla="*/ 5 w 191"/>
                  <a:gd name="T9" fmla="*/ 151 h 151"/>
                </a:gdLst>
                <a:ahLst/>
                <a:cxnLst>
                  <a:cxn ang="0">
                    <a:pos x="T0" y="T1"/>
                  </a:cxn>
                  <a:cxn ang="0">
                    <a:pos x="T2" y="T3"/>
                  </a:cxn>
                  <a:cxn ang="0">
                    <a:pos x="T4" y="T5"/>
                  </a:cxn>
                  <a:cxn ang="0">
                    <a:pos x="T6" y="T7"/>
                  </a:cxn>
                  <a:cxn ang="0">
                    <a:pos x="T8" y="T9"/>
                  </a:cxn>
                </a:cxnLst>
                <a:rect l="0" t="0" r="r" b="b"/>
                <a:pathLst>
                  <a:path w="191" h="151">
                    <a:moveTo>
                      <a:pt x="5" y="151"/>
                    </a:moveTo>
                    <a:lnTo>
                      <a:pt x="0" y="146"/>
                    </a:lnTo>
                    <a:lnTo>
                      <a:pt x="186" y="0"/>
                    </a:lnTo>
                    <a:lnTo>
                      <a:pt x="191" y="5"/>
                    </a:lnTo>
                    <a:lnTo>
                      <a:pt x="5" y="15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18" y="1728"/>
                <a:ext cx="9" cy="253"/>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13" y="89"/>
                <a:ext cx="526" cy="183"/>
              </a:xfrm>
              <a:custGeom>
                <a:avLst/>
                <a:gdLst>
                  <a:gd name="T0" fmla="*/ 4 w 526"/>
                  <a:gd name="T1" fmla="*/ 183 h 183"/>
                  <a:gd name="T2" fmla="*/ 0 w 526"/>
                  <a:gd name="T3" fmla="*/ 176 h 183"/>
                  <a:gd name="T4" fmla="*/ 523 w 526"/>
                  <a:gd name="T5" fmla="*/ 0 h 183"/>
                  <a:gd name="T6" fmla="*/ 526 w 526"/>
                  <a:gd name="T7" fmla="*/ 7 h 183"/>
                  <a:gd name="T8" fmla="*/ 4 w 526"/>
                  <a:gd name="T9" fmla="*/ 183 h 183"/>
                </a:gdLst>
                <a:ahLst/>
                <a:cxnLst>
                  <a:cxn ang="0">
                    <a:pos x="T0" y="T1"/>
                  </a:cxn>
                  <a:cxn ang="0">
                    <a:pos x="T2" y="T3"/>
                  </a:cxn>
                  <a:cxn ang="0">
                    <a:pos x="T4" y="T5"/>
                  </a:cxn>
                  <a:cxn ang="0">
                    <a:pos x="T6" y="T7"/>
                  </a:cxn>
                  <a:cxn ang="0">
                    <a:pos x="T8" y="T9"/>
                  </a:cxn>
                </a:cxnLst>
                <a:rect l="0" t="0" r="r" b="b"/>
                <a:pathLst>
                  <a:path w="526" h="183">
                    <a:moveTo>
                      <a:pt x="4" y="183"/>
                    </a:moveTo>
                    <a:lnTo>
                      <a:pt x="0" y="176"/>
                    </a:lnTo>
                    <a:lnTo>
                      <a:pt x="523" y="0"/>
                    </a:lnTo>
                    <a:lnTo>
                      <a:pt x="526" y="7"/>
                    </a:lnTo>
                    <a:lnTo>
                      <a:pt x="4" y="1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04" y="630"/>
                <a:ext cx="362" cy="182"/>
              </a:xfrm>
              <a:custGeom>
                <a:avLst/>
                <a:gdLst>
                  <a:gd name="T0" fmla="*/ 359 w 362"/>
                  <a:gd name="T1" fmla="*/ 182 h 182"/>
                  <a:gd name="T2" fmla="*/ 0 w 362"/>
                  <a:gd name="T3" fmla="*/ 7 h 182"/>
                  <a:gd name="T4" fmla="*/ 3 w 362"/>
                  <a:gd name="T5" fmla="*/ 0 h 182"/>
                  <a:gd name="T6" fmla="*/ 362 w 362"/>
                  <a:gd name="T7" fmla="*/ 175 h 182"/>
                  <a:gd name="T8" fmla="*/ 359 w 362"/>
                  <a:gd name="T9" fmla="*/ 182 h 182"/>
                </a:gdLst>
                <a:ahLst/>
                <a:cxnLst>
                  <a:cxn ang="0">
                    <a:pos x="T0" y="T1"/>
                  </a:cxn>
                  <a:cxn ang="0">
                    <a:pos x="T2" y="T3"/>
                  </a:cxn>
                  <a:cxn ang="0">
                    <a:pos x="T4" y="T5"/>
                  </a:cxn>
                  <a:cxn ang="0">
                    <a:pos x="T6" y="T7"/>
                  </a:cxn>
                  <a:cxn ang="0">
                    <a:pos x="T8" y="T9"/>
                  </a:cxn>
                </a:cxnLst>
                <a:rect l="0" t="0" r="r" b="b"/>
                <a:pathLst>
                  <a:path w="362" h="182">
                    <a:moveTo>
                      <a:pt x="359" y="182"/>
                    </a:moveTo>
                    <a:lnTo>
                      <a:pt x="0" y="7"/>
                    </a:lnTo>
                    <a:lnTo>
                      <a:pt x="3" y="0"/>
                    </a:lnTo>
                    <a:lnTo>
                      <a:pt x="362" y="175"/>
                    </a:lnTo>
                    <a:lnTo>
                      <a:pt x="359"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83" y="97"/>
                <a:ext cx="237" cy="358"/>
              </a:xfrm>
              <a:custGeom>
                <a:avLst/>
                <a:gdLst>
                  <a:gd name="T0" fmla="*/ 7 w 237"/>
                  <a:gd name="T1" fmla="*/ 358 h 358"/>
                  <a:gd name="T2" fmla="*/ 0 w 237"/>
                  <a:gd name="T3" fmla="*/ 353 h 358"/>
                  <a:gd name="T4" fmla="*/ 228 w 237"/>
                  <a:gd name="T5" fmla="*/ 0 h 358"/>
                  <a:gd name="T6" fmla="*/ 237 w 237"/>
                  <a:gd name="T7" fmla="*/ 4 h 358"/>
                  <a:gd name="T8" fmla="*/ 7 w 237"/>
                  <a:gd name="T9" fmla="*/ 358 h 358"/>
                </a:gdLst>
                <a:ahLst/>
                <a:cxnLst>
                  <a:cxn ang="0">
                    <a:pos x="T0" y="T1"/>
                  </a:cxn>
                  <a:cxn ang="0">
                    <a:pos x="T2" y="T3"/>
                  </a:cxn>
                  <a:cxn ang="0">
                    <a:pos x="T4" y="T5"/>
                  </a:cxn>
                  <a:cxn ang="0">
                    <a:pos x="T6" y="T7"/>
                  </a:cxn>
                  <a:cxn ang="0">
                    <a:pos x="T8" y="T9"/>
                  </a:cxn>
                </a:cxnLst>
                <a:rect l="0" t="0" r="r" b="b"/>
                <a:pathLst>
                  <a:path w="237" h="358">
                    <a:moveTo>
                      <a:pt x="7" y="358"/>
                    </a:moveTo>
                    <a:lnTo>
                      <a:pt x="0" y="353"/>
                    </a:lnTo>
                    <a:lnTo>
                      <a:pt x="228" y="0"/>
                    </a:lnTo>
                    <a:lnTo>
                      <a:pt x="237" y="4"/>
                    </a:lnTo>
                    <a:lnTo>
                      <a:pt x="7" y="3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501" y="96"/>
                <a:ext cx="856" cy="763"/>
              </a:xfrm>
              <a:custGeom>
                <a:avLst/>
                <a:gdLst>
                  <a:gd name="T0" fmla="*/ 851 w 856"/>
                  <a:gd name="T1" fmla="*/ 763 h 763"/>
                  <a:gd name="T2" fmla="*/ 0 w 856"/>
                  <a:gd name="T3" fmla="*/ 6 h 763"/>
                  <a:gd name="T4" fmla="*/ 5 w 856"/>
                  <a:gd name="T5" fmla="*/ 0 h 763"/>
                  <a:gd name="T6" fmla="*/ 856 w 856"/>
                  <a:gd name="T7" fmla="*/ 758 h 763"/>
                  <a:gd name="T8" fmla="*/ 851 w 856"/>
                  <a:gd name="T9" fmla="*/ 763 h 763"/>
                </a:gdLst>
                <a:ahLst/>
                <a:cxnLst>
                  <a:cxn ang="0">
                    <a:pos x="T0" y="T1"/>
                  </a:cxn>
                  <a:cxn ang="0">
                    <a:pos x="T2" y="T3"/>
                  </a:cxn>
                  <a:cxn ang="0">
                    <a:pos x="T4" y="T5"/>
                  </a:cxn>
                  <a:cxn ang="0">
                    <a:pos x="T6" y="T7"/>
                  </a:cxn>
                  <a:cxn ang="0">
                    <a:pos x="T8" y="T9"/>
                  </a:cxn>
                </a:cxnLst>
                <a:rect l="0" t="0" r="r" b="b"/>
                <a:pathLst>
                  <a:path w="856" h="763">
                    <a:moveTo>
                      <a:pt x="851" y="763"/>
                    </a:moveTo>
                    <a:lnTo>
                      <a:pt x="0" y="6"/>
                    </a:lnTo>
                    <a:lnTo>
                      <a:pt x="5" y="0"/>
                    </a:lnTo>
                    <a:lnTo>
                      <a:pt x="856" y="758"/>
                    </a:lnTo>
                    <a:lnTo>
                      <a:pt x="851" y="7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41" y="57"/>
                <a:ext cx="114" cy="106"/>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9" y="23"/>
                <a:ext cx="99"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9" y="-2"/>
                <a:ext cx="102" cy="72"/>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76" y="13"/>
                <a:ext cx="129" cy="173"/>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44" y="857"/>
                <a:ext cx="402" cy="239"/>
              </a:xfrm>
              <a:custGeom>
                <a:avLst/>
                <a:gdLst>
                  <a:gd name="T0" fmla="*/ 5 w 402"/>
                  <a:gd name="T1" fmla="*/ 239 h 239"/>
                  <a:gd name="T2" fmla="*/ 0 w 402"/>
                  <a:gd name="T3" fmla="*/ 232 h 239"/>
                  <a:gd name="T4" fmla="*/ 397 w 402"/>
                  <a:gd name="T5" fmla="*/ 0 h 239"/>
                  <a:gd name="T6" fmla="*/ 402 w 402"/>
                  <a:gd name="T7" fmla="*/ 7 h 239"/>
                  <a:gd name="T8" fmla="*/ 5 w 402"/>
                  <a:gd name="T9" fmla="*/ 239 h 239"/>
                </a:gdLst>
                <a:ahLst/>
                <a:cxnLst>
                  <a:cxn ang="0">
                    <a:pos x="T0" y="T1"/>
                  </a:cxn>
                  <a:cxn ang="0">
                    <a:pos x="T2" y="T3"/>
                  </a:cxn>
                  <a:cxn ang="0">
                    <a:pos x="T4" y="T5"/>
                  </a:cxn>
                  <a:cxn ang="0">
                    <a:pos x="T6" y="T7"/>
                  </a:cxn>
                  <a:cxn ang="0">
                    <a:pos x="T8" y="T9"/>
                  </a:cxn>
                </a:cxnLst>
                <a:rect l="0" t="0" r="r" b="b"/>
                <a:pathLst>
                  <a:path w="402" h="239">
                    <a:moveTo>
                      <a:pt x="5" y="239"/>
                    </a:moveTo>
                    <a:lnTo>
                      <a:pt x="0" y="232"/>
                    </a:lnTo>
                    <a:lnTo>
                      <a:pt x="397" y="0"/>
                    </a:lnTo>
                    <a:lnTo>
                      <a:pt x="402" y="7"/>
                    </a:lnTo>
                    <a:lnTo>
                      <a:pt x="5"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33" y="855"/>
                <a:ext cx="414" cy="1007"/>
              </a:xfrm>
              <a:custGeom>
                <a:avLst/>
                <a:gdLst>
                  <a:gd name="T0" fmla="*/ 6 w 414"/>
                  <a:gd name="T1" fmla="*/ 1007 h 1007"/>
                  <a:gd name="T2" fmla="*/ 0 w 414"/>
                  <a:gd name="T3" fmla="*/ 1004 h 1007"/>
                  <a:gd name="T4" fmla="*/ 408 w 414"/>
                  <a:gd name="T5" fmla="*/ 0 h 1007"/>
                  <a:gd name="T6" fmla="*/ 414 w 414"/>
                  <a:gd name="T7" fmla="*/ 4 h 1007"/>
                  <a:gd name="T8" fmla="*/ 6 w 414"/>
                  <a:gd name="T9" fmla="*/ 1007 h 1007"/>
                </a:gdLst>
                <a:ahLst/>
                <a:cxnLst>
                  <a:cxn ang="0">
                    <a:pos x="T0" y="T1"/>
                  </a:cxn>
                  <a:cxn ang="0">
                    <a:pos x="T2" y="T3"/>
                  </a:cxn>
                  <a:cxn ang="0">
                    <a:pos x="T4" y="T5"/>
                  </a:cxn>
                  <a:cxn ang="0">
                    <a:pos x="T6" y="T7"/>
                  </a:cxn>
                  <a:cxn ang="0">
                    <a:pos x="T8" y="T9"/>
                  </a:cxn>
                </a:cxnLst>
                <a:rect l="0" t="0" r="r" b="b"/>
                <a:pathLst>
                  <a:path w="414" h="1007">
                    <a:moveTo>
                      <a:pt x="6" y="1007"/>
                    </a:moveTo>
                    <a:lnTo>
                      <a:pt x="0" y="1004"/>
                    </a:lnTo>
                    <a:lnTo>
                      <a:pt x="408" y="0"/>
                    </a:lnTo>
                    <a:lnTo>
                      <a:pt x="414" y="4"/>
                    </a:lnTo>
                    <a:lnTo>
                      <a:pt x="6" y="10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4" y="610"/>
                <a:ext cx="33" cy="247"/>
              </a:xfrm>
              <a:custGeom>
                <a:avLst/>
                <a:gdLst>
                  <a:gd name="T0" fmla="*/ 25 w 33"/>
                  <a:gd name="T1" fmla="*/ 247 h 247"/>
                  <a:gd name="T2" fmla="*/ 0 w 33"/>
                  <a:gd name="T3" fmla="*/ 0 h 247"/>
                  <a:gd name="T4" fmla="*/ 8 w 33"/>
                  <a:gd name="T5" fmla="*/ 0 h 247"/>
                  <a:gd name="T6" fmla="*/ 33 w 33"/>
                  <a:gd name="T7" fmla="*/ 245 h 247"/>
                  <a:gd name="T8" fmla="*/ 25 w 33"/>
                  <a:gd name="T9" fmla="*/ 247 h 247"/>
                </a:gdLst>
                <a:ahLst/>
                <a:cxnLst>
                  <a:cxn ang="0">
                    <a:pos x="T0" y="T1"/>
                  </a:cxn>
                  <a:cxn ang="0">
                    <a:pos x="T2" y="T3"/>
                  </a:cxn>
                  <a:cxn ang="0">
                    <a:pos x="T4" y="T5"/>
                  </a:cxn>
                  <a:cxn ang="0">
                    <a:pos x="T6" y="T7"/>
                  </a:cxn>
                  <a:cxn ang="0">
                    <a:pos x="T8" y="T9"/>
                  </a:cxn>
                </a:cxnLst>
                <a:rect l="0" t="0" r="r" b="b"/>
                <a:pathLst>
                  <a:path w="33" h="247">
                    <a:moveTo>
                      <a:pt x="25" y="247"/>
                    </a:moveTo>
                    <a:lnTo>
                      <a:pt x="0" y="0"/>
                    </a:lnTo>
                    <a:lnTo>
                      <a:pt x="8" y="0"/>
                    </a:lnTo>
                    <a:lnTo>
                      <a:pt x="33" y="245"/>
                    </a:lnTo>
                    <a:lnTo>
                      <a:pt x="25" y="24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8" y="1428"/>
                <a:ext cx="363" cy="426"/>
              </a:xfrm>
              <a:custGeom>
                <a:avLst/>
                <a:gdLst>
                  <a:gd name="T0" fmla="*/ 356 w 363"/>
                  <a:gd name="T1" fmla="*/ 426 h 426"/>
                  <a:gd name="T2" fmla="*/ 0 w 363"/>
                  <a:gd name="T3" fmla="*/ 7 h 426"/>
                  <a:gd name="T4" fmla="*/ 5 w 363"/>
                  <a:gd name="T5" fmla="*/ 0 h 426"/>
                  <a:gd name="T6" fmla="*/ 363 w 363"/>
                  <a:gd name="T7" fmla="*/ 421 h 426"/>
                  <a:gd name="T8" fmla="*/ 356 w 363"/>
                  <a:gd name="T9" fmla="*/ 426 h 426"/>
                </a:gdLst>
                <a:ahLst/>
                <a:cxnLst>
                  <a:cxn ang="0">
                    <a:pos x="T0" y="T1"/>
                  </a:cxn>
                  <a:cxn ang="0">
                    <a:pos x="T2" y="T3"/>
                  </a:cxn>
                  <a:cxn ang="0">
                    <a:pos x="T4" y="T5"/>
                  </a:cxn>
                  <a:cxn ang="0">
                    <a:pos x="T6" y="T7"/>
                  </a:cxn>
                  <a:cxn ang="0">
                    <a:pos x="T8" y="T9"/>
                  </a:cxn>
                </a:cxnLst>
                <a:rect l="0" t="0" r="r" b="b"/>
                <a:pathLst>
                  <a:path w="363" h="426">
                    <a:moveTo>
                      <a:pt x="356" y="426"/>
                    </a:moveTo>
                    <a:lnTo>
                      <a:pt x="0" y="7"/>
                    </a:lnTo>
                    <a:lnTo>
                      <a:pt x="5" y="0"/>
                    </a:lnTo>
                    <a:lnTo>
                      <a:pt x="363" y="421"/>
                    </a:lnTo>
                    <a:lnTo>
                      <a:pt x="356"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96" y="1855"/>
                <a:ext cx="242"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31" y="1860"/>
                <a:ext cx="342" cy="273"/>
              </a:xfrm>
              <a:custGeom>
                <a:avLst/>
                <a:gdLst>
                  <a:gd name="T0" fmla="*/ 337 w 342"/>
                  <a:gd name="T1" fmla="*/ 273 h 273"/>
                  <a:gd name="T2" fmla="*/ 0 w 342"/>
                  <a:gd name="T3" fmla="*/ 7 h 273"/>
                  <a:gd name="T4" fmla="*/ 5 w 342"/>
                  <a:gd name="T5" fmla="*/ 0 h 273"/>
                  <a:gd name="T6" fmla="*/ 342 w 342"/>
                  <a:gd name="T7" fmla="*/ 268 h 273"/>
                  <a:gd name="T8" fmla="*/ 337 w 342"/>
                  <a:gd name="T9" fmla="*/ 273 h 273"/>
                </a:gdLst>
                <a:ahLst/>
                <a:cxnLst>
                  <a:cxn ang="0">
                    <a:pos x="T0" y="T1"/>
                  </a:cxn>
                  <a:cxn ang="0">
                    <a:pos x="T2" y="T3"/>
                  </a:cxn>
                  <a:cxn ang="0">
                    <a:pos x="T4" y="T5"/>
                  </a:cxn>
                  <a:cxn ang="0">
                    <a:pos x="T6" y="T7"/>
                  </a:cxn>
                  <a:cxn ang="0">
                    <a:pos x="T8" y="T9"/>
                  </a:cxn>
                </a:cxnLst>
                <a:rect l="0" t="0" r="r" b="b"/>
                <a:pathLst>
                  <a:path w="342" h="273">
                    <a:moveTo>
                      <a:pt x="337" y="273"/>
                    </a:moveTo>
                    <a:lnTo>
                      <a:pt x="0" y="7"/>
                    </a:lnTo>
                    <a:lnTo>
                      <a:pt x="5" y="0"/>
                    </a:lnTo>
                    <a:lnTo>
                      <a:pt x="342" y="268"/>
                    </a:lnTo>
                    <a:lnTo>
                      <a:pt x="337" y="2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41" y="1711"/>
                <a:ext cx="487" cy="148"/>
              </a:xfrm>
              <a:custGeom>
                <a:avLst/>
                <a:gdLst>
                  <a:gd name="T0" fmla="*/ 2 w 487"/>
                  <a:gd name="T1" fmla="*/ 148 h 148"/>
                  <a:gd name="T2" fmla="*/ 0 w 487"/>
                  <a:gd name="T3" fmla="*/ 139 h 148"/>
                  <a:gd name="T4" fmla="*/ 483 w 487"/>
                  <a:gd name="T5" fmla="*/ 0 h 148"/>
                  <a:gd name="T6" fmla="*/ 487 w 487"/>
                  <a:gd name="T7" fmla="*/ 8 h 148"/>
                  <a:gd name="T8" fmla="*/ 2 w 487"/>
                  <a:gd name="T9" fmla="*/ 148 h 148"/>
                </a:gdLst>
                <a:ahLst/>
                <a:cxnLst>
                  <a:cxn ang="0">
                    <a:pos x="T0" y="T1"/>
                  </a:cxn>
                  <a:cxn ang="0">
                    <a:pos x="T2" y="T3"/>
                  </a:cxn>
                  <a:cxn ang="0">
                    <a:pos x="T4" y="T5"/>
                  </a:cxn>
                  <a:cxn ang="0">
                    <a:pos x="T6" y="T7"/>
                  </a:cxn>
                  <a:cxn ang="0">
                    <a:pos x="T8" y="T9"/>
                  </a:cxn>
                </a:cxnLst>
                <a:rect l="0" t="0" r="r" b="b"/>
                <a:pathLst>
                  <a:path w="487" h="148">
                    <a:moveTo>
                      <a:pt x="2" y="148"/>
                    </a:moveTo>
                    <a:lnTo>
                      <a:pt x="0" y="139"/>
                    </a:lnTo>
                    <a:lnTo>
                      <a:pt x="483" y="0"/>
                    </a:lnTo>
                    <a:lnTo>
                      <a:pt x="487" y="8"/>
                    </a:lnTo>
                    <a:lnTo>
                      <a:pt x="2" y="1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22" y="2961"/>
                <a:ext cx="124" cy="99"/>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05" y="2921"/>
                <a:ext cx="54" cy="87"/>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73" y="2946"/>
                <a:ext cx="54" cy="119"/>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15" y="2887"/>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499" y="161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5"/>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28"/>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5" y="2055"/>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5"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5" y="2082"/>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28"/>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2"/>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2"/>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28"/>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5"/>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0"/>
                <a:ext cx="15" cy="2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5"/>
                <a:ext cx="165" cy="149"/>
              </a:xfrm>
              <a:custGeom>
                <a:avLst/>
                <a:gdLst>
                  <a:gd name="T0" fmla="*/ 136 w 165"/>
                  <a:gd name="T1" fmla="*/ 0 h 149"/>
                  <a:gd name="T2" fmla="*/ 136 w 165"/>
                  <a:gd name="T3" fmla="*/ 22 h 149"/>
                  <a:gd name="T4" fmla="*/ 100 w 165"/>
                  <a:gd name="T5" fmla="*/ 22 h 149"/>
                  <a:gd name="T6" fmla="*/ 100 w 165"/>
                  <a:gd name="T7" fmla="*/ 0 h 149"/>
                  <a:gd name="T8" fmla="*/ 66 w 165"/>
                  <a:gd name="T9" fmla="*/ 0 h 149"/>
                  <a:gd name="T10" fmla="*/ 66 w 165"/>
                  <a:gd name="T11" fmla="*/ 22 h 149"/>
                  <a:gd name="T12" fmla="*/ 27 w 165"/>
                  <a:gd name="T13" fmla="*/ 22 h 149"/>
                  <a:gd name="T14" fmla="*/ 27 w 165"/>
                  <a:gd name="T15" fmla="*/ 0 h 149"/>
                  <a:gd name="T16" fmla="*/ 0 w 165"/>
                  <a:gd name="T17" fmla="*/ 0 h 149"/>
                  <a:gd name="T18" fmla="*/ 0 w 165"/>
                  <a:gd name="T19" fmla="*/ 149 h 149"/>
                  <a:gd name="T20" fmla="*/ 165 w 165"/>
                  <a:gd name="T21" fmla="*/ 149 h 149"/>
                  <a:gd name="T22" fmla="*/ 165 w 165"/>
                  <a:gd name="T23" fmla="*/ 0 h 149"/>
                  <a:gd name="T24" fmla="*/ 136 w 165"/>
                  <a:gd name="T25" fmla="*/ 0 h 149"/>
                  <a:gd name="T26" fmla="*/ 158 w 165"/>
                  <a:gd name="T27" fmla="*/ 143 h 149"/>
                  <a:gd name="T28" fmla="*/ 7 w 165"/>
                  <a:gd name="T29" fmla="*/ 143 h 149"/>
                  <a:gd name="T30" fmla="*/ 7 w 165"/>
                  <a:gd name="T31" fmla="*/ 33 h 149"/>
                  <a:gd name="T32" fmla="*/ 158 w 165"/>
                  <a:gd name="T33" fmla="*/ 33 h 149"/>
                  <a:gd name="T34" fmla="*/ 158 w 165"/>
                  <a:gd name="T35" fmla="*/ 14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5" h="149">
                    <a:moveTo>
                      <a:pt x="136" y="0"/>
                    </a:moveTo>
                    <a:lnTo>
                      <a:pt x="136" y="22"/>
                    </a:lnTo>
                    <a:lnTo>
                      <a:pt x="100" y="22"/>
                    </a:lnTo>
                    <a:lnTo>
                      <a:pt x="100" y="0"/>
                    </a:lnTo>
                    <a:lnTo>
                      <a:pt x="66" y="0"/>
                    </a:lnTo>
                    <a:lnTo>
                      <a:pt x="66" y="22"/>
                    </a:lnTo>
                    <a:lnTo>
                      <a:pt x="27" y="22"/>
                    </a:lnTo>
                    <a:lnTo>
                      <a:pt x="27" y="0"/>
                    </a:lnTo>
                    <a:lnTo>
                      <a:pt x="0" y="0"/>
                    </a:lnTo>
                    <a:lnTo>
                      <a:pt x="0" y="149"/>
                    </a:lnTo>
                    <a:lnTo>
                      <a:pt x="165" y="149"/>
                    </a:lnTo>
                    <a:lnTo>
                      <a:pt x="165" y="0"/>
                    </a:lnTo>
                    <a:lnTo>
                      <a:pt x="136" y="0"/>
                    </a:lnTo>
                    <a:close/>
                    <a:moveTo>
                      <a:pt x="158" y="143"/>
                    </a:moveTo>
                    <a:lnTo>
                      <a:pt x="7" y="143"/>
                    </a:lnTo>
                    <a:lnTo>
                      <a:pt x="7" y="33"/>
                    </a:lnTo>
                    <a:lnTo>
                      <a:pt x="158" y="33"/>
                    </a:lnTo>
                    <a:lnTo>
                      <a:pt x="158" y="14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7" y="1264"/>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6"/>
                <a:ext cx="148" cy="46"/>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5"/>
                <a:ext cx="148"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60"/>
                <a:ext cx="148" cy="46"/>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68" y="734"/>
                <a:ext cx="168" cy="168"/>
              </a:xfrm>
              <a:custGeom>
                <a:avLst/>
                <a:gdLst>
                  <a:gd name="T0" fmla="*/ 116 w 168"/>
                  <a:gd name="T1" fmla="*/ 76 h 168"/>
                  <a:gd name="T2" fmla="*/ 52 w 168"/>
                  <a:gd name="T3" fmla="*/ 76 h 168"/>
                  <a:gd name="T4" fmla="*/ 52 w 168"/>
                  <a:gd name="T5" fmla="*/ 69 h 168"/>
                  <a:gd name="T6" fmla="*/ 116 w 168"/>
                  <a:gd name="T7" fmla="*/ 69 h 168"/>
                  <a:gd name="T8" fmla="*/ 116 w 168"/>
                  <a:gd name="T9" fmla="*/ 76 h 168"/>
                  <a:gd name="T10" fmla="*/ 116 w 168"/>
                  <a:gd name="T11" fmla="*/ 96 h 168"/>
                  <a:gd name="T12" fmla="*/ 52 w 168"/>
                  <a:gd name="T13" fmla="*/ 96 h 168"/>
                  <a:gd name="T14" fmla="*/ 52 w 168"/>
                  <a:gd name="T15" fmla="*/ 105 h 168"/>
                  <a:gd name="T16" fmla="*/ 116 w 168"/>
                  <a:gd name="T17" fmla="*/ 105 h 168"/>
                  <a:gd name="T18" fmla="*/ 116 w 168"/>
                  <a:gd name="T19" fmla="*/ 96 h 168"/>
                  <a:gd name="T20" fmla="*/ 116 w 168"/>
                  <a:gd name="T21" fmla="*/ 39 h 168"/>
                  <a:gd name="T22" fmla="*/ 52 w 168"/>
                  <a:gd name="T23" fmla="*/ 39 h 168"/>
                  <a:gd name="T24" fmla="*/ 52 w 168"/>
                  <a:gd name="T25" fmla="*/ 47 h 168"/>
                  <a:gd name="T26" fmla="*/ 116 w 168"/>
                  <a:gd name="T27" fmla="*/ 47 h 168"/>
                  <a:gd name="T28" fmla="*/ 116 w 168"/>
                  <a:gd name="T29" fmla="*/ 39 h 168"/>
                  <a:gd name="T30" fmla="*/ 116 w 168"/>
                  <a:gd name="T31" fmla="*/ 126 h 168"/>
                  <a:gd name="T32" fmla="*/ 52 w 168"/>
                  <a:gd name="T33" fmla="*/ 126 h 168"/>
                  <a:gd name="T34" fmla="*/ 52 w 168"/>
                  <a:gd name="T35" fmla="*/ 133 h 168"/>
                  <a:gd name="T36" fmla="*/ 116 w 168"/>
                  <a:gd name="T37" fmla="*/ 133 h 168"/>
                  <a:gd name="T38" fmla="*/ 116 w 168"/>
                  <a:gd name="T39" fmla="*/ 126 h 168"/>
                  <a:gd name="T40" fmla="*/ 168 w 168"/>
                  <a:gd name="T41" fmla="*/ 168 h 168"/>
                  <a:gd name="T42" fmla="*/ 0 w 168"/>
                  <a:gd name="T43" fmla="*/ 168 h 168"/>
                  <a:gd name="T44" fmla="*/ 0 w 168"/>
                  <a:gd name="T45" fmla="*/ 0 h 168"/>
                  <a:gd name="T46" fmla="*/ 168 w 168"/>
                  <a:gd name="T47" fmla="*/ 0 h 168"/>
                  <a:gd name="T48" fmla="*/ 168 w 168"/>
                  <a:gd name="T49" fmla="*/ 168 h 168"/>
                  <a:gd name="T50" fmla="*/ 161 w 168"/>
                  <a:gd name="T51" fmla="*/ 9 h 168"/>
                  <a:gd name="T52" fmla="*/ 8 w 168"/>
                  <a:gd name="T53" fmla="*/ 9 h 168"/>
                  <a:gd name="T54" fmla="*/ 8 w 168"/>
                  <a:gd name="T55" fmla="*/ 162 h 168"/>
                  <a:gd name="T56" fmla="*/ 161 w 168"/>
                  <a:gd name="T57" fmla="*/ 162 h 168"/>
                  <a:gd name="T58" fmla="*/ 161 w 168"/>
                  <a:gd name="T59" fmla="*/ 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8" h="168">
                    <a:moveTo>
                      <a:pt x="116" y="76"/>
                    </a:moveTo>
                    <a:lnTo>
                      <a:pt x="52" y="76"/>
                    </a:lnTo>
                    <a:lnTo>
                      <a:pt x="52" y="69"/>
                    </a:lnTo>
                    <a:lnTo>
                      <a:pt x="116" y="69"/>
                    </a:lnTo>
                    <a:lnTo>
                      <a:pt x="116" y="76"/>
                    </a:lnTo>
                    <a:close/>
                    <a:moveTo>
                      <a:pt x="116" y="96"/>
                    </a:moveTo>
                    <a:lnTo>
                      <a:pt x="52" y="96"/>
                    </a:lnTo>
                    <a:lnTo>
                      <a:pt x="52" y="105"/>
                    </a:lnTo>
                    <a:lnTo>
                      <a:pt x="116" y="105"/>
                    </a:lnTo>
                    <a:lnTo>
                      <a:pt x="116" y="96"/>
                    </a:lnTo>
                    <a:close/>
                    <a:moveTo>
                      <a:pt x="116" y="39"/>
                    </a:moveTo>
                    <a:lnTo>
                      <a:pt x="52" y="39"/>
                    </a:lnTo>
                    <a:lnTo>
                      <a:pt x="52" y="47"/>
                    </a:lnTo>
                    <a:lnTo>
                      <a:pt x="116" y="47"/>
                    </a:lnTo>
                    <a:lnTo>
                      <a:pt x="116" y="39"/>
                    </a:lnTo>
                    <a:close/>
                    <a:moveTo>
                      <a:pt x="116" y="126"/>
                    </a:moveTo>
                    <a:lnTo>
                      <a:pt x="52" y="126"/>
                    </a:lnTo>
                    <a:lnTo>
                      <a:pt x="52" y="133"/>
                    </a:lnTo>
                    <a:lnTo>
                      <a:pt x="116" y="133"/>
                    </a:lnTo>
                    <a:lnTo>
                      <a:pt x="116" y="126"/>
                    </a:lnTo>
                    <a:close/>
                    <a:moveTo>
                      <a:pt x="168" y="168"/>
                    </a:moveTo>
                    <a:lnTo>
                      <a:pt x="0" y="168"/>
                    </a:lnTo>
                    <a:lnTo>
                      <a:pt x="0" y="0"/>
                    </a:lnTo>
                    <a:lnTo>
                      <a:pt x="168" y="0"/>
                    </a:lnTo>
                    <a:lnTo>
                      <a:pt x="168" y="168"/>
                    </a:lnTo>
                    <a:close/>
                    <a:moveTo>
                      <a:pt x="161" y="9"/>
                    </a:moveTo>
                    <a:lnTo>
                      <a:pt x="8" y="9"/>
                    </a:lnTo>
                    <a:lnTo>
                      <a:pt x="8" y="162"/>
                    </a:lnTo>
                    <a:lnTo>
                      <a:pt x="161" y="162"/>
                    </a:lnTo>
                    <a:lnTo>
                      <a:pt x="161"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84" y="719"/>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8" y="3101"/>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85" y="781"/>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35" y="860"/>
                <a:ext cx="16"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82" y="865"/>
                <a:ext cx="168"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82" y="958"/>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82" y="990"/>
                <a:ext cx="168"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82" y="1023"/>
                <a:ext cx="168"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53" y="1551"/>
                <a:ext cx="235" cy="136"/>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03" y="872"/>
                <a:ext cx="235" cy="136"/>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76" y="1395"/>
                <a:ext cx="174" cy="165"/>
              </a:xfrm>
              <a:custGeom>
                <a:avLst/>
                <a:gdLst>
                  <a:gd name="T0" fmla="*/ 153 w 174"/>
                  <a:gd name="T1" fmla="*/ 54 h 165"/>
                  <a:gd name="T2" fmla="*/ 153 w 174"/>
                  <a:gd name="T3" fmla="*/ 30 h 165"/>
                  <a:gd name="T4" fmla="*/ 122 w 174"/>
                  <a:gd name="T5" fmla="*/ 30 h 165"/>
                  <a:gd name="T6" fmla="*/ 87 w 174"/>
                  <a:gd name="T7" fmla="*/ 0 h 165"/>
                  <a:gd name="T8" fmla="*/ 49 w 174"/>
                  <a:gd name="T9" fmla="*/ 30 h 165"/>
                  <a:gd name="T10" fmla="*/ 20 w 174"/>
                  <a:gd name="T11" fmla="*/ 30 h 165"/>
                  <a:gd name="T12" fmla="*/ 20 w 174"/>
                  <a:gd name="T13" fmla="*/ 52 h 165"/>
                  <a:gd name="T14" fmla="*/ 0 w 174"/>
                  <a:gd name="T15" fmla="*/ 69 h 165"/>
                  <a:gd name="T16" fmla="*/ 0 w 174"/>
                  <a:gd name="T17" fmla="*/ 165 h 165"/>
                  <a:gd name="T18" fmla="*/ 174 w 174"/>
                  <a:gd name="T19" fmla="*/ 165 h 165"/>
                  <a:gd name="T20" fmla="*/ 174 w 174"/>
                  <a:gd name="T21" fmla="*/ 69 h 165"/>
                  <a:gd name="T22" fmla="*/ 153 w 174"/>
                  <a:gd name="T23" fmla="*/ 54 h 165"/>
                  <a:gd name="T24" fmla="*/ 166 w 174"/>
                  <a:gd name="T25" fmla="*/ 158 h 165"/>
                  <a:gd name="T26" fmla="*/ 7 w 174"/>
                  <a:gd name="T27" fmla="*/ 158 h 165"/>
                  <a:gd name="T28" fmla="*/ 7 w 174"/>
                  <a:gd name="T29" fmla="*/ 74 h 165"/>
                  <a:gd name="T30" fmla="*/ 28 w 174"/>
                  <a:gd name="T31" fmla="*/ 57 h 165"/>
                  <a:gd name="T32" fmla="*/ 28 w 174"/>
                  <a:gd name="T33" fmla="*/ 37 h 165"/>
                  <a:gd name="T34" fmla="*/ 52 w 174"/>
                  <a:gd name="T35" fmla="*/ 37 h 165"/>
                  <a:gd name="T36" fmla="*/ 87 w 174"/>
                  <a:gd name="T37" fmla="*/ 10 h 165"/>
                  <a:gd name="T38" fmla="*/ 119 w 174"/>
                  <a:gd name="T39" fmla="*/ 37 h 165"/>
                  <a:gd name="T40" fmla="*/ 146 w 174"/>
                  <a:gd name="T41" fmla="*/ 37 h 165"/>
                  <a:gd name="T42" fmla="*/ 146 w 174"/>
                  <a:gd name="T43" fmla="*/ 57 h 165"/>
                  <a:gd name="T44" fmla="*/ 166 w 174"/>
                  <a:gd name="T45" fmla="*/ 74 h 165"/>
                  <a:gd name="T46" fmla="*/ 166 w 174"/>
                  <a:gd name="T47" fmla="*/ 158 h 165"/>
                  <a:gd name="T48" fmla="*/ 35 w 174"/>
                  <a:gd name="T49" fmla="*/ 91 h 165"/>
                  <a:gd name="T50" fmla="*/ 87 w 174"/>
                  <a:gd name="T51" fmla="*/ 126 h 165"/>
                  <a:gd name="T52" fmla="*/ 139 w 174"/>
                  <a:gd name="T53" fmla="*/ 92 h 165"/>
                  <a:gd name="T54" fmla="*/ 139 w 174"/>
                  <a:gd name="T55" fmla="*/ 45 h 165"/>
                  <a:gd name="T56" fmla="*/ 35 w 174"/>
                  <a:gd name="T57" fmla="*/ 45 h 165"/>
                  <a:gd name="T58" fmla="*/ 35 w 174"/>
                  <a:gd name="T59" fmla="*/ 91 h 165"/>
                  <a:gd name="T60" fmla="*/ 55 w 174"/>
                  <a:gd name="T61" fmla="*/ 57 h 165"/>
                  <a:gd name="T62" fmla="*/ 119 w 174"/>
                  <a:gd name="T63" fmla="*/ 57 h 165"/>
                  <a:gd name="T64" fmla="*/ 119 w 174"/>
                  <a:gd name="T65" fmla="*/ 65 h 165"/>
                  <a:gd name="T66" fmla="*/ 55 w 174"/>
                  <a:gd name="T67" fmla="*/ 65 h 165"/>
                  <a:gd name="T68" fmla="*/ 55 w 174"/>
                  <a:gd name="T69" fmla="*/ 57 h 165"/>
                  <a:gd name="T70" fmla="*/ 55 w 174"/>
                  <a:gd name="T71" fmla="*/ 79 h 165"/>
                  <a:gd name="T72" fmla="*/ 119 w 174"/>
                  <a:gd name="T73" fmla="*/ 79 h 165"/>
                  <a:gd name="T74" fmla="*/ 119 w 174"/>
                  <a:gd name="T75" fmla="*/ 87 h 165"/>
                  <a:gd name="T76" fmla="*/ 55 w 174"/>
                  <a:gd name="T77" fmla="*/ 87 h 165"/>
                  <a:gd name="T78" fmla="*/ 55 w 174"/>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4" h="165">
                    <a:moveTo>
                      <a:pt x="153" y="54"/>
                    </a:moveTo>
                    <a:lnTo>
                      <a:pt x="153" y="30"/>
                    </a:lnTo>
                    <a:lnTo>
                      <a:pt x="122" y="30"/>
                    </a:lnTo>
                    <a:lnTo>
                      <a:pt x="87" y="0"/>
                    </a:lnTo>
                    <a:lnTo>
                      <a:pt x="49" y="30"/>
                    </a:lnTo>
                    <a:lnTo>
                      <a:pt x="20" y="30"/>
                    </a:lnTo>
                    <a:lnTo>
                      <a:pt x="20" y="52"/>
                    </a:lnTo>
                    <a:lnTo>
                      <a:pt x="0" y="69"/>
                    </a:lnTo>
                    <a:lnTo>
                      <a:pt x="0" y="165"/>
                    </a:lnTo>
                    <a:lnTo>
                      <a:pt x="174" y="165"/>
                    </a:lnTo>
                    <a:lnTo>
                      <a:pt x="174" y="69"/>
                    </a:lnTo>
                    <a:lnTo>
                      <a:pt x="153" y="54"/>
                    </a:lnTo>
                    <a:close/>
                    <a:moveTo>
                      <a:pt x="166" y="158"/>
                    </a:moveTo>
                    <a:lnTo>
                      <a:pt x="7" y="158"/>
                    </a:lnTo>
                    <a:lnTo>
                      <a:pt x="7" y="74"/>
                    </a:lnTo>
                    <a:lnTo>
                      <a:pt x="28" y="57"/>
                    </a:lnTo>
                    <a:lnTo>
                      <a:pt x="28" y="37"/>
                    </a:lnTo>
                    <a:lnTo>
                      <a:pt x="52" y="37"/>
                    </a:lnTo>
                    <a:lnTo>
                      <a:pt x="87" y="10"/>
                    </a:lnTo>
                    <a:lnTo>
                      <a:pt x="119" y="37"/>
                    </a:lnTo>
                    <a:lnTo>
                      <a:pt x="146" y="37"/>
                    </a:lnTo>
                    <a:lnTo>
                      <a:pt x="146" y="57"/>
                    </a:lnTo>
                    <a:lnTo>
                      <a:pt x="166" y="74"/>
                    </a:lnTo>
                    <a:lnTo>
                      <a:pt x="166" y="158"/>
                    </a:lnTo>
                    <a:close/>
                    <a:moveTo>
                      <a:pt x="35" y="91"/>
                    </a:moveTo>
                    <a:lnTo>
                      <a:pt x="87" y="126"/>
                    </a:lnTo>
                    <a:lnTo>
                      <a:pt x="139" y="92"/>
                    </a:lnTo>
                    <a:lnTo>
                      <a:pt x="139" y="45"/>
                    </a:lnTo>
                    <a:lnTo>
                      <a:pt x="35" y="45"/>
                    </a:lnTo>
                    <a:lnTo>
                      <a:pt x="35" y="91"/>
                    </a:lnTo>
                    <a:close/>
                    <a:moveTo>
                      <a:pt x="55" y="57"/>
                    </a:moveTo>
                    <a:lnTo>
                      <a:pt x="119" y="57"/>
                    </a:lnTo>
                    <a:lnTo>
                      <a:pt x="119" y="65"/>
                    </a:lnTo>
                    <a:lnTo>
                      <a:pt x="55" y="65"/>
                    </a:lnTo>
                    <a:lnTo>
                      <a:pt x="55" y="57"/>
                    </a:lnTo>
                    <a:close/>
                    <a:moveTo>
                      <a:pt x="55" y="79"/>
                    </a:moveTo>
                    <a:lnTo>
                      <a:pt x="119" y="79"/>
                    </a:lnTo>
                    <a:lnTo>
                      <a:pt x="119" y="87"/>
                    </a:lnTo>
                    <a:lnTo>
                      <a:pt x="55" y="87"/>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21" y="316"/>
                <a:ext cx="175" cy="163"/>
              </a:xfrm>
              <a:custGeom>
                <a:avLst/>
                <a:gdLst>
                  <a:gd name="T0" fmla="*/ 153 w 175"/>
                  <a:gd name="T1" fmla="*/ 52 h 163"/>
                  <a:gd name="T2" fmla="*/ 153 w 175"/>
                  <a:gd name="T3" fmla="*/ 28 h 163"/>
                  <a:gd name="T4" fmla="*/ 123 w 175"/>
                  <a:gd name="T5" fmla="*/ 28 h 163"/>
                  <a:gd name="T6" fmla="*/ 88 w 175"/>
                  <a:gd name="T7" fmla="*/ 0 h 163"/>
                  <a:gd name="T8" fmla="*/ 49 w 175"/>
                  <a:gd name="T9" fmla="*/ 28 h 163"/>
                  <a:gd name="T10" fmla="*/ 20 w 175"/>
                  <a:gd name="T11" fmla="*/ 28 h 163"/>
                  <a:gd name="T12" fmla="*/ 20 w 175"/>
                  <a:gd name="T13" fmla="*/ 52 h 163"/>
                  <a:gd name="T14" fmla="*/ 0 w 175"/>
                  <a:gd name="T15" fmla="*/ 69 h 163"/>
                  <a:gd name="T16" fmla="*/ 0 w 175"/>
                  <a:gd name="T17" fmla="*/ 163 h 163"/>
                  <a:gd name="T18" fmla="*/ 175 w 175"/>
                  <a:gd name="T19" fmla="*/ 163 h 163"/>
                  <a:gd name="T20" fmla="*/ 175 w 175"/>
                  <a:gd name="T21" fmla="*/ 69 h 163"/>
                  <a:gd name="T22" fmla="*/ 153 w 175"/>
                  <a:gd name="T23" fmla="*/ 52 h 163"/>
                  <a:gd name="T24" fmla="*/ 166 w 175"/>
                  <a:gd name="T25" fmla="*/ 156 h 163"/>
                  <a:gd name="T26" fmla="*/ 7 w 175"/>
                  <a:gd name="T27" fmla="*/ 156 h 163"/>
                  <a:gd name="T28" fmla="*/ 7 w 175"/>
                  <a:gd name="T29" fmla="*/ 72 h 163"/>
                  <a:gd name="T30" fmla="*/ 29 w 175"/>
                  <a:gd name="T31" fmla="*/ 55 h 163"/>
                  <a:gd name="T32" fmla="*/ 29 w 175"/>
                  <a:gd name="T33" fmla="*/ 37 h 163"/>
                  <a:gd name="T34" fmla="*/ 52 w 175"/>
                  <a:gd name="T35" fmla="*/ 37 h 163"/>
                  <a:gd name="T36" fmla="*/ 88 w 175"/>
                  <a:gd name="T37" fmla="*/ 8 h 163"/>
                  <a:gd name="T38" fmla="*/ 119 w 175"/>
                  <a:gd name="T39" fmla="*/ 37 h 163"/>
                  <a:gd name="T40" fmla="*/ 146 w 175"/>
                  <a:gd name="T41" fmla="*/ 37 h 163"/>
                  <a:gd name="T42" fmla="*/ 146 w 175"/>
                  <a:gd name="T43" fmla="*/ 57 h 163"/>
                  <a:gd name="T44" fmla="*/ 166 w 175"/>
                  <a:gd name="T45" fmla="*/ 72 h 163"/>
                  <a:gd name="T46" fmla="*/ 166 w 175"/>
                  <a:gd name="T47" fmla="*/ 156 h 163"/>
                  <a:gd name="T48" fmla="*/ 36 w 175"/>
                  <a:gd name="T49" fmla="*/ 91 h 163"/>
                  <a:gd name="T50" fmla="*/ 88 w 175"/>
                  <a:gd name="T51" fmla="*/ 124 h 163"/>
                  <a:gd name="T52" fmla="*/ 140 w 175"/>
                  <a:gd name="T53" fmla="*/ 91 h 163"/>
                  <a:gd name="T54" fmla="*/ 140 w 175"/>
                  <a:gd name="T55" fmla="*/ 45 h 163"/>
                  <a:gd name="T56" fmla="*/ 36 w 175"/>
                  <a:gd name="T57" fmla="*/ 45 h 163"/>
                  <a:gd name="T58" fmla="*/ 36 w 175"/>
                  <a:gd name="T59" fmla="*/ 91 h 163"/>
                  <a:gd name="T60" fmla="*/ 56 w 175"/>
                  <a:gd name="T61" fmla="*/ 55 h 163"/>
                  <a:gd name="T62" fmla="*/ 119 w 175"/>
                  <a:gd name="T63" fmla="*/ 55 h 163"/>
                  <a:gd name="T64" fmla="*/ 119 w 175"/>
                  <a:gd name="T65" fmla="*/ 64 h 163"/>
                  <a:gd name="T66" fmla="*/ 56 w 175"/>
                  <a:gd name="T67" fmla="*/ 64 h 163"/>
                  <a:gd name="T68" fmla="*/ 56 w 175"/>
                  <a:gd name="T69" fmla="*/ 55 h 163"/>
                  <a:gd name="T70" fmla="*/ 56 w 175"/>
                  <a:gd name="T71" fmla="*/ 77 h 163"/>
                  <a:gd name="T72" fmla="*/ 119 w 175"/>
                  <a:gd name="T73" fmla="*/ 77 h 163"/>
                  <a:gd name="T74" fmla="*/ 119 w 175"/>
                  <a:gd name="T75" fmla="*/ 86 h 163"/>
                  <a:gd name="T76" fmla="*/ 56 w 175"/>
                  <a:gd name="T77" fmla="*/ 86 h 163"/>
                  <a:gd name="T78" fmla="*/ 56 w 175"/>
                  <a:gd name="T79"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3">
                    <a:moveTo>
                      <a:pt x="153" y="52"/>
                    </a:moveTo>
                    <a:lnTo>
                      <a:pt x="153" y="28"/>
                    </a:lnTo>
                    <a:lnTo>
                      <a:pt x="123" y="28"/>
                    </a:lnTo>
                    <a:lnTo>
                      <a:pt x="88" y="0"/>
                    </a:lnTo>
                    <a:lnTo>
                      <a:pt x="49" y="28"/>
                    </a:lnTo>
                    <a:lnTo>
                      <a:pt x="20" y="28"/>
                    </a:lnTo>
                    <a:lnTo>
                      <a:pt x="20" y="52"/>
                    </a:lnTo>
                    <a:lnTo>
                      <a:pt x="0" y="69"/>
                    </a:lnTo>
                    <a:lnTo>
                      <a:pt x="0" y="163"/>
                    </a:lnTo>
                    <a:lnTo>
                      <a:pt x="175" y="163"/>
                    </a:lnTo>
                    <a:lnTo>
                      <a:pt x="175" y="69"/>
                    </a:lnTo>
                    <a:lnTo>
                      <a:pt x="153" y="52"/>
                    </a:lnTo>
                    <a:close/>
                    <a:moveTo>
                      <a:pt x="166" y="156"/>
                    </a:moveTo>
                    <a:lnTo>
                      <a:pt x="7" y="156"/>
                    </a:lnTo>
                    <a:lnTo>
                      <a:pt x="7" y="72"/>
                    </a:lnTo>
                    <a:lnTo>
                      <a:pt x="29" y="55"/>
                    </a:lnTo>
                    <a:lnTo>
                      <a:pt x="29" y="37"/>
                    </a:lnTo>
                    <a:lnTo>
                      <a:pt x="52" y="37"/>
                    </a:lnTo>
                    <a:lnTo>
                      <a:pt x="88" y="8"/>
                    </a:lnTo>
                    <a:lnTo>
                      <a:pt x="119" y="37"/>
                    </a:lnTo>
                    <a:lnTo>
                      <a:pt x="146" y="37"/>
                    </a:lnTo>
                    <a:lnTo>
                      <a:pt x="146" y="57"/>
                    </a:lnTo>
                    <a:lnTo>
                      <a:pt x="166" y="72"/>
                    </a:lnTo>
                    <a:lnTo>
                      <a:pt x="166" y="156"/>
                    </a:lnTo>
                    <a:close/>
                    <a:moveTo>
                      <a:pt x="36" y="91"/>
                    </a:moveTo>
                    <a:lnTo>
                      <a:pt x="88" y="124"/>
                    </a:lnTo>
                    <a:lnTo>
                      <a:pt x="140" y="91"/>
                    </a:lnTo>
                    <a:lnTo>
                      <a:pt x="140" y="45"/>
                    </a:lnTo>
                    <a:lnTo>
                      <a:pt x="36" y="45"/>
                    </a:lnTo>
                    <a:lnTo>
                      <a:pt x="36" y="91"/>
                    </a:lnTo>
                    <a:close/>
                    <a:moveTo>
                      <a:pt x="56" y="55"/>
                    </a:moveTo>
                    <a:lnTo>
                      <a:pt x="119" y="55"/>
                    </a:lnTo>
                    <a:lnTo>
                      <a:pt x="119" y="64"/>
                    </a:lnTo>
                    <a:lnTo>
                      <a:pt x="56" y="64"/>
                    </a:lnTo>
                    <a:lnTo>
                      <a:pt x="56" y="55"/>
                    </a:lnTo>
                    <a:close/>
                    <a:moveTo>
                      <a:pt x="56" y="77"/>
                    </a:moveTo>
                    <a:lnTo>
                      <a:pt x="119" y="77"/>
                    </a:lnTo>
                    <a:lnTo>
                      <a:pt x="119" y="86"/>
                    </a:lnTo>
                    <a:lnTo>
                      <a:pt x="56" y="86"/>
                    </a:lnTo>
                    <a:lnTo>
                      <a:pt x="56"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52" y="2954"/>
                <a:ext cx="175" cy="165"/>
              </a:xfrm>
              <a:custGeom>
                <a:avLst/>
                <a:gdLst>
                  <a:gd name="T0" fmla="*/ 154 w 175"/>
                  <a:gd name="T1" fmla="*/ 54 h 165"/>
                  <a:gd name="T2" fmla="*/ 154 w 175"/>
                  <a:gd name="T3" fmla="*/ 31 h 165"/>
                  <a:gd name="T4" fmla="*/ 122 w 175"/>
                  <a:gd name="T5" fmla="*/ 31 h 165"/>
                  <a:gd name="T6" fmla="*/ 87 w 175"/>
                  <a:gd name="T7" fmla="*/ 0 h 165"/>
                  <a:gd name="T8" fmla="*/ 50 w 175"/>
                  <a:gd name="T9" fmla="*/ 31 h 165"/>
                  <a:gd name="T10" fmla="*/ 22 w 175"/>
                  <a:gd name="T11" fmla="*/ 31 h 165"/>
                  <a:gd name="T12" fmla="*/ 22 w 175"/>
                  <a:gd name="T13" fmla="*/ 53 h 165"/>
                  <a:gd name="T14" fmla="*/ 0 w 175"/>
                  <a:gd name="T15" fmla="*/ 69 h 165"/>
                  <a:gd name="T16" fmla="*/ 0 w 175"/>
                  <a:gd name="T17" fmla="*/ 165 h 165"/>
                  <a:gd name="T18" fmla="*/ 175 w 175"/>
                  <a:gd name="T19" fmla="*/ 165 h 165"/>
                  <a:gd name="T20" fmla="*/ 175 w 175"/>
                  <a:gd name="T21" fmla="*/ 69 h 165"/>
                  <a:gd name="T22" fmla="*/ 154 w 175"/>
                  <a:gd name="T23" fmla="*/ 54 h 165"/>
                  <a:gd name="T24" fmla="*/ 168 w 175"/>
                  <a:gd name="T25" fmla="*/ 158 h 165"/>
                  <a:gd name="T26" fmla="*/ 8 w 175"/>
                  <a:gd name="T27" fmla="*/ 158 h 165"/>
                  <a:gd name="T28" fmla="*/ 8 w 175"/>
                  <a:gd name="T29" fmla="*/ 74 h 165"/>
                  <a:gd name="T30" fmla="*/ 28 w 175"/>
                  <a:gd name="T31" fmla="*/ 58 h 165"/>
                  <a:gd name="T32" fmla="*/ 28 w 175"/>
                  <a:gd name="T33" fmla="*/ 37 h 165"/>
                  <a:gd name="T34" fmla="*/ 52 w 175"/>
                  <a:gd name="T35" fmla="*/ 37 h 165"/>
                  <a:gd name="T36" fmla="*/ 87 w 175"/>
                  <a:gd name="T37" fmla="*/ 11 h 165"/>
                  <a:gd name="T38" fmla="*/ 119 w 175"/>
                  <a:gd name="T39" fmla="*/ 37 h 165"/>
                  <a:gd name="T40" fmla="*/ 146 w 175"/>
                  <a:gd name="T41" fmla="*/ 37 h 165"/>
                  <a:gd name="T42" fmla="*/ 146 w 175"/>
                  <a:gd name="T43" fmla="*/ 58 h 165"/>
                  <a:gd name="T44" fmla="*/ 168 w 175"/>
                  <a:gd name="T45" fmla="*/ 74 h 165"/>
                  <a:gd name="T46" fmla="*/ 168 w 175"/>
                  <a:gd name="T47" fmla="*/ 158 h 165"/>
                  <a:gd name="T48" fmla="*/ 35 w 175"/>
                  <a:gd name="T49" fmla="*/ 91 h 165"/>
                  <a:gd name="T50" fmla="*/ 87 w 175"/>
                  <a:gd name="T51" fmla="*/ 127 h 165"/>
                  <a:gd name="T52" fmla="*/ 139 w 175"/>
                  <a:gd name="T53" fmla="*/ 93 h 165"/>
                  <a:gd name="T54" fmla="*/ 139 w 175"/>
                  <a:gd name="T55" fmla="*/ 46 h 165"/>
                  <a:gd name="T56" fmla="*/ 35 w 175"/>
                  <a:gd name="T57" fmla="*/ 46 h 165"/>
                  <a:gd name="T58" fmla="*/ 35 w 175"/>
                  <a:gd name="T59" fmla="*/ 91 h 165"/>
                  <a:gd name="T60" fmla="*/ 55 w 175"/>
                  <a:gd name="T61" fmla="*/ 58 h 165"/>
                  <a:gd name="T62" fmla="*/ 119 w 175"/>
                  <a:gd name="T63" fmla="*/ 58 h 165"/>
                  <a:gd name="T64" fmla="*/ 119 w 175"/>
                  <a:gd name="T65" fmla="*/ 66 h 165"/>
                  <a:gd name="T66" fmla="*/ 55 w 175"/>
                  <a:gd name="T67" fmla="*/ 66 h 165"/>
                  <a:gd name="T68" fmla="*/ 55 w 175"/>
                  <a:gd name="T69" fmla="*/ 58 h 165"/>
                  <a:gd name="T70" fmla="*/ 55 w 175"/>
                  <a:gd name="T71" fmla="*/ 79 h 165"/>
                  <a:gd name="T72" fmla="*/ 119 w 175"/>
                  <a:gd name="T73" fmla="*/ 79 h 165"/>
                  <a:gd name="T74" fmla="*/ 119 w 175"/>
                  <a:gd name="T75" fmla="*/ 88 h 165"/>
                  <a:gd name="T76" fmla="*/ 55 w 175"/>
                  <a:gd name="T77" fmla="*/ 88 h 165"/>
                  <a:gd name="T78" fmla="*/ 55 w 175"/>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5">
                    <a:moveTo>
                      <a:pt x="154" y="54"/>
                    </a:moveTo>
                    <a:lnTo>
                      <a:pt x="154" y="31"/>
                    </a:lnTo>
                    <a:lnTo>
                      <a:pt x="122" y="31"/>
                    </a:lnTo>
                    <a:lnTo>
                      <a:pt x="87" y="0"/>
                    </a:lnTo>
                    <a:lnTo>
                      <a:pt x="50" y="31"/>
                    </a:lnTo>
                    <a:lnTo>
                      <a:pt x="22" y="31"/>
                    </a:lnTo>
                    <a:lnTo>
                      <a:pt x="22" y="53"/>
                    </a:lnTo>
                    <a:lnTo>
                      <a:pt x="0" y="69"/>
                    </a:lnTo>
                    <a:lnTo>
                      <a:pt x="0" y="165"/>
                    </a:lnTo>
                    <a:lnTo>
                      <a:pt x="175" y="165"/>
                    </a:lnTo>
                    <a:lnTo>
                      <a:pt x="175" y="69"/>
                    </a:lnTo>
                    <a:lnTo>
                      <a:pt x="154" y="54"/>
                    </a:lnTo>
                    <a:close/>
                    <a:moveTo>
                      <a:pt x="168" y="158"/>
                    </a:moveTo>
                    <a:lnTo>
                      <a:pt x="8" y="158"/>
                    </a:lnTo>
                    <a:lnTo>
                      <a:pt x="8" y="74"/>
                    </a:lnTo>
                    <a:lnTo>
                      <a:pt x="28" y="58"/>
                    </a:lnTo>
                    <a:lnTo>
                      <a:pt x="28" y="37"/>
                    </a:lnTo>
                    <a:lnTo>
                      <a:pt x="52" y="37"/>
                    </a:lnTo>
                    <a:lnTo>
                      <a:pt x="87" y="11"/>
                    </a:lnTo>
                    <a:lnTo>
                      <a:pt x="119" y="37"/>
                    </a:lnTo>
                    <a:lnTo>
                      <a:pt x="146" y="37"/>
                    </a:lnTo>
                    <a:lnTo>
                      <a:pt x="146" y="58"/>
                    </a:lnTo>
                    <a:lnTo>
                      <a:pt x="168" y="74"/>
                    </a:lnTo>
                    <a:lnTo>
                      <a:pt x="168" y="158"/>
                    </a:lnTo>
                    <a:close/>
                    <a:moveTo>
                      <a:pt x="35" y="91"/>
                    </a:moveTo>
                    <a:lnTo>
                      <a:pt x="87" y="127"/>
                    </a:lnTo>
                    <a:lnTo>
                      <a:pt x="139" y="93"/>
                    </a:lnTo>
                    <a:lnTo>
                      <a:pt x="139" y="46"/>
                    </a:lnTo>
                    <a:lnTo>
                      <a:pt x="35" y="46"/>
                    </a:lnTo>
                    <a:lnTo>
                      <a:pt x="35" y="91"/>
                    </a:lnTo>
                    <a:close/>
                    <a:moveTo>
                      <a:pt x="55" y="58"/>
                    </a:moveTo>
                    <a:lnTo>
                      <a:pt x="119" y="58"/>
                    </a:lnTo>
                    <a:lnTo>
                      <a:pt x="119" y="66"/>
                    </a:lnTo>
                    <a:lnTo>
                      <a:pt x="55" y="66"/>
                    </a:lnTo>
                    <a:lnTo>
                      <a:pt x="55" y="58"/>
                    </a:lnTo>
                    <a:close/>
                    <a:moveTo>
                      <a:pt x="55" y="79"/>
                    </a:moveTo>
                    <a:lnTo>
                      <a:pt x="119" y="79"/>
                    </a:lnTo>
                    <a:lnTo>
                      <a:pt x="119"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4982" y="1990"/>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4982" y="1966"/>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4982" y="1943"/>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4982" y="1921"/>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896" y="1990"/>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896" y="1966"/>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896" y="1943"/>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896" y="1921"/>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74" y="1894"/>
                <a:ext cx="185" cy="139"/>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23" y="2366"/>
                <a:ext cx="56"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15" y="2341"/>
                <a:ext cx="77"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29" y="2316"/>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82" y="2279"/>
                <a:ext cx="172" cy="149"/>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32" y="2583"/>
                <a:ext cx="170" cy="133"/>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73" y="2670"/>
                <a:ext cx="15" cy="9"/>
              </a:xfrm>
              <a:custGeom>
                <a:avLst/>
                <a:gdLst>
                  <a:gd name="T0" fmla="*/ 0 w 15"/>
                  <a:gd name="T1" fmla="*/ 0 h 9"/>
                  <a:gd name="T2" fmla="*/ 0 w 15"/>
                  <a:gd name="T3" fmla="*/ 9 h 9"/>
                  <a:gd name="T4" fmla="*/ 0 w 15"/>
                  <a:gd name="T5" fmla="*/ 9 h 9"/>
                  <a:gd name="T6" fmla="*/ 15 w 15"/>
                  <a:gd name="T7" fmla="*/ 9 h 9"/>
                  <a:gd name="T8" fmla="*/ 15 w 15"/>
                  <a:gd name="T9" fmla="*/ 0 h 9"/>
                  <a:gd name="T10" fmla="*/ 0 w 15"/>
                  <a:gd name="T11" fmla="*/ 0 h 9"/>
                  <a:gd name="T12" fmla="*/ 0 w 15"/>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5" h="9">
                    <a:moveTo>
                      <a:pt x="0" y="0"/>
                    </a:moveTo>
                    <a:lnTo>
                      <a:pt x="0" y="9"/>
                    </a:lnTo>
                    <a:lnTo>
                      <a:pt x="0" y="9"/>
                    </a:lnTo>
                    <a:lnTo>
                      <a:pt x="15" y="9"/>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55" y="2670"/>
              <a:ext cx="1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30" y="2670"/>
              <a:ext cx="20" cy="9"/>
            </a:xfrm>
            <a:custGeom>
              <a:avLst/>
              <a:gdLst>
                <a:gd name="T0" fmla="*/ 0 w 20"/>
                <a:gd name="T1" fmla="*/ 9 h 9"/>
                <a:gd name="T2" fmla="*/ 0 w 20"/>
                <a:gd name="T3" fmla="*/ 9 h 9"/>
                <a:gd name="T4" fmla="*/ 20 w 20"/>
                <a:gd name="T5" fmla="*/ 9 h 9"/>
                <a:gd name="T6" fmla="*/ 20 w 20"/>
                <a:gd name="T7" fmla="*/ 0 h 9"/>
                <a:gd name="T8" fmla="*/ 0 w 20"/>
                <a:gd name="T9" fmla="*/ 0 h 9"/>
                <a:gd name="T10" fmla="*/ 0 w 20"/>
                <a:gd name="T11" fmla="*/ 9 h 9"/>
              </a:gdLst>
              <a:ahLst/>
              <a:cxnLst>
                <a:cxn ang="0">
                  <a:pos x="T0" y="T1"/>
                </a:cxn>
                <a:cxn ang="0">
                  <a:pos x="T2" y="T3"/>
                </a:cxn>
                <a:cxn ang="0">
                  <a:pos x="T4" y="T5"/>
                </a:cxn>
                <a:cxn ang="0">
                  <a:pos x="T6" y="T7"/>
                </a:cxn>
                <a:cxn ang="0">
                  <a:pos x="T8" y="T9"/>
                </a:cxn>
                <a:cxn ang="0">
                  <a:pos x="T10" y="T11"/>
                </a:cxn>
              </a:cxnLst>
              <a:rect l="0" t="0" r="r" b="b"/>
              <a:pathLst>
                <a:path w="20" h="9">
                  <a:moveTo>
                    <a:pt x="0" y="9"/>
                  </a:moveTo>
                  <a:lnTo>
                    <a:pt x="0" y="9"/>
                  </a:lnTo>
                  <a:lnTo>
                    <a:pt x="20" y="9"/>
                  </a:lnTo>
                  <a:lnTo>
                    <a:pt x="20"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63" y="2670"/>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63" y="268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 name="Freeform 411"/>
            <p:cNvSpPr>
              <a:spLocks noEditPoints="1"/>
            </p:cNvSpPr>
            <p:nvPr userDrawn="1"/>
          </p:nvSpPr>
          <p:spPr bwMode="auto">
            <a:xfrm>
              <a:off x="3175" y="2593"/>
              <a:ext cx="180" cy="175"/>
            </a:xfrm>
            <a:custGeom>
              <a:avLst/>
              <a:gdLst>
                <a:gd name="T0" fmla="*/ 116 w 180"/>
                <a:gd name="T1" fmla="*/ 119 h 175"/>
                <a:gd name="T2" fmla="*/ 118 w 180"/>
                <a:gd name="T3" fmla="*/ 119 h 175"/>
                <a:gd name="T4" fmla="*/ 118 w 180"/>
                <a:gd name="T5" fmla="*/ 145 h 175"/>
                <a:gd name="T6" fmla="*/ 118 w 180"/>
                <a:gd name="T7" fmla="*/ 145 h 175"/>
                <a:gd name="T8" fmla="*/ 51 w 180"/>
                <a:gd name="T9" fmla="*/ 145 h 175"/>
                <a:gd name="T10" fmla="*/ 21 w 180"/>
                <a:gd name="T11" fmla="*/ 175 h 175"/>
                <a:gd name="T12" fmla="*/ 21 w 180"/>
                <a:gd name="T13" fmla="*/ 145 h 175"/>
                <a:gd name="T14" fmla="*/ 0 w 180"/>
                <a:gd name="T15" fmla="*/ 145 h 175"/>
                <a:gd name="T16" fmla="*/ 0 w 180"/>
                <a:gd name="T17" fmla="*/ 51 h 175"/>
                <a:gd name="T18" fmla="*/ 0 w 180"/>
                <a:gd name="T19" fmla="*/ 51 h 175"/>
                <a:gd name="T20" fmla="*/ 37 w 180"/>
                <a:gd name="T21" fmla="*/ 51 h 175"/>
                <a:gd name="T22" fmla="*/ 37 w 180"/>
                <a:gd name="T23" fmla="*/ 99 h 175"/>
                <a:gd name="T24" fmla="*/ 37 w 180"/>
                <a:gd name="T25" fmla="*/ 113 h 175"/>
                <a:gd name="T26" fmla="*/ 37 w 180"/>
                <a:gd name="T27" fmla="*/ 119 h 175"/>
                <a:gd name="T28" fmla="*/ 44 w 180"/>
                <a:gd name="T29" fmla="*/ 119 h 175"/>
                <a:gd name="T30" fmla="*/ 56 w 180"/>
                <a:gd name="T31" fmla="*/ 119 h 175"/>
                <a:gd name="T32" fmla="*/ 116 w 180"/>
                <a:gd name="T33" fmla="*/ 119 h 175"/>
                <a:gd name="T34" fmla="*/ 180 w 180"/>
                <a:gd name="T35" fmla="*/ 0 h 175"/>
                <a:gd name="T36" fmla="*/ 180 w 180"/>
                <a:gd name="T37" fmla="*/ 109 h 175"/>
                <a:gd name="T38" fmla="*/ 165 w 180"/>
                <a:gd name="T39" fmla="*/ 109 h 175"/>
                <a:gd name="T40" fmla="*/ 165 w 180"/>
                <a:gd name="T41" fmla="*/ 148 h 175"/>
                <a:gd name="T42" fmla="*/ 126 w 180"/>
                <a:gd name="T43" fmla="*/ 109 h 175"/>
                <a:gd name="T44" fmla="*/ 46 w 180"/>
                <a:gd name="T45" fmla="*/ 109 h 175"/>
                <a:gd name="T46" fmla="*/ 46 w 180"/>
                <a:gd name="T47" fmla="*/ 0 h 175"/>
                <a:gd name="T48" fmla="*/ 180 w 180"/>
                <a:gd name="T49" fmla="*/ 0 h 175"/>
                <a:gd name="T50" fmla="*/ 172 w 180"/>
                <a:gd name="T51" fmla="*/ 7 h 175"/>
                <a:gd name="T52" fmla="*/ 54 w 180"/>
                <a:gd name="T53" fmla="*/ 7 h 175"/>
                <a:gd name="T54" fmla="*/ 54 w 180"/>
                <a:gd name="T55" fmla="*/ 103 h 175"/>
                <a:gd name="T56" fmla="*/ 130 w 180"/>
                <a:gd name="T57" fmla="*/ 103 h 175"/>
                <a:gd name="T58" fmla="*/ 157 w 180"/>
                <a:gd name="T59" fmla="*/ 130 h 175"/>
                <a:gd name="T60" fmla="*/ 157 w 180"/>
                <a:gd name="T61" fmla="*/ 103 h 175"/>
                <a:gd name="T62" fmla="*/ 172 w 180"/>
                <a:gd name="T63" fmla="*/ 103 h 175"/>
                <a:gd name="T64" fmla="*/ 172 w 180"/>
                <a:gd name="T65" fmla="*/ 7 h 175"/>
                <a:gd name="T66" fmla="*/ 79 w 180"/>
                <a:gd name="T67" fmla="*/ 79 h 175"/>
                <a:gd name="T68" fmla="*/ 143 w 180"/>
                <a:gd name="T69" fmla="*/ 79 h 175"/>
                <a:gd name="T70" fmla="*/ 143 w 180"/>
                <a:gd name="T71" fmla="*/ 72 h 175"/>
                <a:gd name="T72" fmla="*/ 79 w 180"/>
                <a:gd name="T73" fmla="*/ 72 h 175"/>
                <a:gd name="T74" fmla="*/ 79 w 180"/>
                <a:gd name="T75" fmla="*/ 79 h 175"/>
                <a:gd name="T76" fmla="*/ 158 w 180"/>
                <a:gd name="T77" fmla="*/ 49 h 175"/>
                <a:gd name="T78" fmla="*/ 71 w 180"/>
                <a:gd name="T79" fmla="*/ 49 h 175"/>
                <a:gd name="T80" fmla="*/ 71 w 180"/>
                <a:gd name="T81" fmla="*/ 56 h 175"/>
                <a:gd name="T82" fmla="*/ 158 w 180"/>
                <a:gd name="T83" fmla="*/ 56 h 175"/>
                <a:gd name="T84" fmla="*/ 158 w 180"/>
                <a:gd name="T85" fmla="*/ 49 h 175"/>
                <a:gd name="T86" fmla="*/ 115 w 180"/>
                <a:gd name="T87" fmla="*/ 27 h 175"/>
                <a:gd name="T88" fmla="*/ 86 w 180"/>
                <a:gd name="T89" fmla="*/ 27 h 175"/>
                <a:gd name="T90" fmla="*/ 86 w 180"/>
                <a:gd name="T91" fmla="*/ 32 h 175"/>
                <a:gd name="T92" fmla="*/ 115 w 180"/>
                <a:gd name="T93" fmla="*/ 32 h 175"/>
                <a:gd name="T94" fmla="*/ 115 w 180"/>
                <a:gd name="T95" fmla="*/ 2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5">
                  <a:moveTo>
                    <a:pt x="116" y="119"/>
                  </a:moveTo>
                  <a:lnTo>
                    <a:pt x="118" y="119"/>
                  </a:lnTo>
                  <a:lnTo>
                    <a:pt x="118" y="145"/>
                  </a:lnTo>
                  <a:lnTo>
                    <a:pt x="118" y="145"/>
                  </a:lnTo>
                  <a:lnTo>
                    <a:pt x="51" y="145"/>
                  </a:lnTo>
                  <a:lnTo>
                    <a:pt x="21" y="175"/>
                  </a:lnTo>
                  <a:lnTo>
                    <a:pt x="21" y="145"/>
                  </a:lnTo>
                  <a:lnTo>
                    <a:pt x="0" y="145"/>
                  </a:lnTo>
                  <a:lnTo>
                    <a:pt x="0" y="51"/>
                  </a:lnTo>
                  <a:lnTo>
                    <a:pt x="0" y="51"/>
                  </a:lnTo>
                  <a:lnTo>
                    <a:pt x="37" y="51"/>
                  </a:lnTo>
                  <a:lnTo>
                    <a:pt x="37" y="99"/>
                  </a:lnTo>
                  <a:lnTo>
                    <a:pt x="37" y="113"/>
                  </a:lnTo>
                  <a:lnTo>
                    <a:pt x="37" y="119"/>
                  </a:lnTo>
                  <a:lnTo>
                    <a:pt x="44" y="119"/>
                  </a:lnTo>
                  <a:lnTo>
                    <a:pt x="56" y="119"/>
                  </a:lnTo>
                  <a:lnTo>
                    <a:pt x="116" y="119"/>
                  </a:lnTo>
                  <a:close/>
                  <a:moveTo>
                    <a:pt x="180" y="0"/>
                  </a:moveTo>
                  <a:lnTo>
                    <a:pt x="180" y="109"/>
                  </a:lnTo>
                  <a:lnTo>
                    <a:pt x="165" y="109"/>
                  </a:lnTo>
                  <a:lnTo>
                    <a:pt x="165" y="148"/>
                  </a:lnTo>
                  <a:lnTo>
                    <a:pt x="126" y="109"/>
                  </a:lnTo>
                  <a:lnTo>
                    <a:pt x="46" y="109"/>
                  </a:lnTo>
                  <a:lnTo>
                    <a:pt x="46" y="0"/>
                  </a:lnTo>
                  <a:lnTo>
                    <a:pt x="180" y="0"/>
                  </a:lnTo>
                  <a:close/>
                  <a:moveTo>
                    <a:pt x="172" y="7"/>
                  </a:moveTo>
                  <a:lnTo>
                    <a:pt x="54" y="7"/>
                  </a:lnTo>
                  <a:lnTo>
                    <a:pt x="54" y="103"/>
                  </a:lnTo>
                  <a:lnTo>
                    <a:pt x="130" y="103"/>
                  </a:lnTo>
                  <a:lnTo>
                    <a:pt x="157" y="130"/>
                  </a:lnTo>
                  <a:lnTo>
                    <a:pt x="157" y="103"/>
                  </a:lnTo>
                  <a:lnTo>
                    <a:pt x="172" y="103"/>
                  </a:lnTo>
                  <a:lnTo>
                    <a:pt x="172" y="7"/>
                  </a:lnTo>
                  <a:close/>
                  <a:moveTo>
                    <a:pt x="79" y="79"/>
                  </a:moveTo>
                  <a:lnTo>
                    <a:pt x="143" y="79"/>
                  </a:lnTo>
                  <a:lnTo>
                    <a:pt x="143" y="72"/>
                  </a:lnTo>
                  <a:lnTo>
                    <a:pt x="79" y="72"/>
                  </a:lnTo>
                  <a:lnTo>
                    <a:pt x="79" y="79"/>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 name="Freeform 412"/>
            <p:cNvSpPr>
              <a:spLocks noEditPoints="1"/>
            </p:cNvSpPr>
            <p:nvPr userDrawn="1"/>
          </p:nvSpPr>
          <p:spPr bwMode="auto">
            <a:xfrm>
              <a:off x="2679" y="2049"/>
              <a:ext cx="154" cy="154"/>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6" y="2361"/>
              <a:ext cx="173"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09" y="1849"/>
              <a:ext cx="171" cy="173"/>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7" y="2281"/>
              <a:ext cx="167" cy="169"/>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60" y="341"/>
              <a:ext cx="167"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02" y="2763"/>
              <a:ext cx="18"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45" y="2763"/>
              <a:ext cx="19" cy="18"/>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40" y="2639"/>
              <a:ext cx="161" cy="115"/>
            </a:xfrm>
            <a:custGeom>
              <a:avLst/>
              <a:gdLst>
                <a:gd name="T0" fmla="*/ 161 w 161"/>
                <a:gd name="T1" fmla="*/ 18 h 115"/>
                <a:gd name="T2" fmla="*/ 31 w 161"/>
                <a:gd name="T3" fmla="*/ 18 h 115"/>
                <a:gd name="T4" fmla="*/ 26 w 161"/>
                <a:gd name="T5" fmla="*/ 0 h 115"/>
                <a:gd name="T6" fmla="*/ 0 w 161"/>
                <a:gd name="T7" fmla="*/ 0 h 115"/>
                <a:gd name="T8" fmla="*/ 0 w 161"/>
                <a:gd name="T9" fmla="*/ 11 h 115"/>
                <a:gd name="T10" fmla="*/ 18 w 161"/>
                <a:gd name="T11" fmla="*/ 11 h 115"/>
                <a:gd name="T12" fmla="*/ 47 w 161"/>
                <a:gd name="T13" fmla="*/ 115 h 115"/>
                <a:gd name="T14" fmla="*/ 137 w 161"/>
                <a:gd name="T15" fmla="*/ 115 h 115"/>
                <a:gd name="T16" fmla="*/ 141 w 161"/>
                <a:gd name="T17" fmla="*/ 104 h 115"/>
                <a:gd name="T18" fmla="*/ 55 w 161"/>
                <a:gd name="T19" fmla="*/ 104 h 115"/>
                <a:gd name="T20" fmla="*/ 52 w 161"/>
                <a:gd name="T21" fmla="*/ 92 h 115"/>
                <a:gd name="T22" fmla="*/ 144 w 161"/>
                <a:gd name="T23" fmla="*/ 92 h 115"/>
                <a:gd name="T24" fmla="*/ 161 w 161"/>
                <a:gd name="T25" fmla="*/ 18 h 115"/>
                <a:gd name="T26" fmla="*/ 50 w 161"/>
                <a:gd name="T27" fmla="*/ 85 h 115"/>
                <a:gd name="T28" fmla="*/ 33 w 161"/>
                <a:gd name="T29" fmla="*/ 26 h 115"/>
                <a:gd name="T30" fmla="*/ 151 w 161"/>
                <a:gd name="T31" fmla="*/ 26 h 115"/>
                <a:gd name="T32" fmla="*/ 137 w 161"/>
                <a:gd name="T33" fmla="*/ 85 h 115"/>
                <a:gd name="T34" fmla="*/ 50 w 161"/>
                <a:gd name="T35" fmla="*/ 8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 h="115">
                  <a:moveTo>
                    <a:pt x="161" y="18"/>
                  </a:moveTo>
                  <a:lnTo>
                    <a:pt x="31" y="18"/>
                  </a:lnTo>
                  <a:lnTo>
                    <a:pt x="26" y="0"/>
                  </a:lnTo>
                  <a:lnTo>
                    <a:pt x="0" y="0"/>
                  </a:lnTo>
                  <a:lnTo>
                    <a:pt x="0" y="11"/>
                  </a:lnTo>
                  <a:lnTo>
                    <a:pt x="18" y="11"/>
                  </a:lnTo>
                  <a:lnTo>
                    <a:pt x="47" y="115"/>
                  </a:lnTo>
                  <a:lnTo>
                    <a:pt x="137" y="115"/>
                  </a:lnTo>
                  <a:lnTo>
                    <a:pt x="141" y="104"/>
                  </a:lnTo>
                  <a:lnTo>
                    <a:pt x="55" y="104"/>
                  </a:lnTo>
                  <a:lnTo>
                    <a:pt x="52" y="92"/>
                  </a:lnTo>
                  <a:lnTo>
                    <a:pt x="144" y="92"/>
                  </a:lnTo>
                  <a:lnTo>
                    <a:pt x="161" y="18"/>
                  </a:lnTo>
                  <a:close/>
                  <a:moveTo>
                    <a:pt x="50" y="85"/>
                  </a:moveTo>
                  <a:lnTo>
                    <a:pt x="33" y="26"/>
                  </a:lnTo>
                  <a:lnTo>
                    <a:pt x="151" y="26"/>
                  </a:lnTo>
                  <a:lnTo>
                    <a:pt x="137" y="85"/>
                  </a:lnTo>
                  <a:lnTo>
                    <a:pt x="50" y="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00" y="2702"/>
              <a:ext cx="66" cy="9"/>
            </a:xfrm>
            <a:custGeom>
              <a:avLst/>
              <a:gdLst>
                <a:gd name="T0" fmla="*/ 2 w 66"/>
                <a:gd name="T1" fmla="*/ 9 h 9"/>
                <a:gd name="T2" fmla="*/ 64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4"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193" y="2677"/>
              <a:ext cx="79" cy="7"/>
            </a:xfrm>
            <a:custGeom>
              <a:avLst/>
              <a:gdLst>
                <a:gd name="T0" fmla="*/ 2 w 79"/>
                <a:gd name="T1" fmla="*/ 7 h 7"/>
                <a:gd name="T2" fmla="*/ 78 w 79"/>
                <a:gd name="T3" fmla="*/ 7 h 7"/>
                <a:gd name="T4" fmla="*/ 79 w 79"/>
                <a:gd name="T5" fmla="*/ 0 h 7"/>
                <a:gd name="T6" fmla="*/ 0 w 79"/>
                <a:gd name="T7" fmla="*/ 0 h 7"/>
                <a:gd name="T8" fmla="*/ 2 w 79"/>
                <a:gd name="T9" fmla="*/ 7 h 7"/>
              </a:gdLst>
              <a:ahLst/>
              <a:cxnLst>
                <a:cxn ang="0">
                  <a:pos x="T0" y="T1"/>
                </a:cxn>
                <a:cxn ang="0">
                  <a:pos x="T2" y="T3"/>
                </a:cxn>
                <a:cxn ang="0">
                  <a:pos x="T4" y="T5"/>
                </a:cxn>
                <a:cxn ang="0">
                  <a:pos x="T6" y="T7"/>
                </a:cxn>
                <a:cxn ang="0">
                  <a:pos x="T8" y="T9"/>
                </a:cxn>
              </a:cxnLst>
              <a:rect l="0" t="0" r="r" b="b"/>
              <a:pathLst>
                <a:path w="79" h="7">
                  <a:moveTo>
                    <a:pt x="2" y="7"/>
                  </a:moveTo>
                  <a:lnTo>
                    <a:pt x="78" y="7"/>
                  </a:lnTo>
                  <a:lnTo>
                    <a:pt x="79" y="0"/>
                  </a:lnTo>
                  <a:lnTo>
                    <a:pt x="0" y="0"/>
                  </a:lnTo>
                  <a:lnTo>
                    <a:pt x="2"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27" y="781"/>
              <a:ext cx="226" cy="105"/>
            </a:xfrm>
            <a:custGeom>
              <a:avLst/>
              <a:gdLst>
                <a:gd name="T0" fmla="*/ 205 w 226"/>
                <a:gd name="T1" fmla="*/ 46 h 105"/>
                <a:gd name="T2" fmla="*/ 226 w 226"/>
                <a:gd name="T3" fmla="*/ 37 h 105"/>
                <a:gd name="T4" fmla="*/ 114 w 226"/>
                <a:gd name="T5" fmla="*/ 0 h 105"/>
                <a:gd name="T6" fmla="*/ 0 w 226"/>
                <a:gd name="T7" fmla="*/ 37 h 105"/>
                <a:gd name="T8" fmla="*/ 114 w 226"/>
                <a:gd name="T9" fmla="*/ 76 h 105"/>
                <a:gd name="T10" fmla="*/ 198 w 226"/>
                <a:gd name="T11" fmla="*/ 47 h 105"/>
                <a:gd name="T12" fmla="*/ 198 w 226"/>
                <a:gd name="T13" fmla="*/ 88 h 105"/>
                <a:gd name="T14" fmla="*/ 193 w 226"/>
                <a:gd name="T15" fmla="*/ 88 h 105"/>
                <a:gd name="T16" fmla="*/ 193 w 226"/>
                <a:gd name="T17" fmla="*/ 105 h 105"/>
                <a:gd name="T18" fmla="*/ 215 w 226"/>
                <a:gd name="T19" fmla="*/ 105 h 105"/>
                <a:gd name="T20" fmla="*/ 215 w 226"/>
                <a:gd name="T21" fmla="*/ 88 h 105"/>
                <a:gd name="T22" fmla="*/ 205 w 226"/>
                <a:gd name="T23" fmla="*/ 88 h 105"/>
                <a:gd name="T24" fmla="*/ 205 w 226"/>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05">
                  <a:moveTo>
                    <a:pt x="205" y="46"/>
                  </a:moveTo>
                  <a:lnTo>
                    <a:pt x="226" y="37"/>
                  </a:lnTo>
                  <a:lnTo>
                    <a:pt x="114" y="0"/>
                  </a:lnTo>
                  <a:lnTo>
                    <a:pt x="0" y="37"/>
                  </a:lnTo>
                  <a:lnTo>
                    <a:pt x="114" y="76"/>
                  </a:lnTo>
                  <a:lnTo>
                    <a:pt x="198" y="47"/>
                  </a:lnTo>
                  <a:lnTo>
                    <a:pt x="198" y="88"/>
                  </a:lnTo>
                  <a:lnTo>
                    <a:pt x="193" y="88"/>
                  </a:lnTo>
                  <a:lnTo>
                    <a:pt x="193" y="105"/>
                  </a:lnTo>
                  <a:lnTo>
                    <a:pt x="215" y="105"/>
                  </a:lnTo>
                  <a:lnTo>
                    <a:pt x="215" y="88"/>
                  </a:lnTo>
                  <a:lnTo>
                    <a:pt x="205" y="88"/>
                  </a:lnTo>
                  <a:lnTo>
                    <a:pt x="205"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84" y="849"/>
              <a:ext cx="138" cy="75"/>
            </a:xfrm>
            <a:custGeom>
              <a:avLst/>
              <a:gdLst>
                <a:gd name="T0" fmla="*/ 0 w 138"/>
                <a:gd name="T1" fmla="*/ 0 h 75"/>
                <a:gd name="T2" fmla="*/ 0 w 138"/>
                <a:gd name="T3" fmla="*/ 58 h 75"/>
                <a:gd name="T4" fmla="*/ 27 w 138"/>
                <a:gd name="T5" fmla="*/ 58 h 75"/>
                <a:gd name="T6" fmla="*/ 27 w 138"/>
                <a:gd name="T7" fmla="*/ 75 h 75"/>
                <a:gd name="T8" fmla="*/ 118 w 138"/>
                <a:gd name="T9" fmla="*/ 75 h 75"/>
                <a:gd name="T10" fmla="*/ 118 w 138"/>
                <a:gd name="T11" fmla="*/ 58 h 75"/>
                <a:gd name="T12" fmla="*/ 138 w 138"/>
                <a:gd name="T13" fmla="*/ 58 h 75"/>
                <a:gd name="T14" fmla="*/ 138 w 138"/>
                <a:gd name="T15" fmla="*/ 0 h 75"/>
                <a:gd name="T16" fmla="*/ 71 w 138"/>
                <a:gd name="T17" fmla="*/ 23 h 75"/>
                <a:gd name="T18" fmla="*/ 0 w 138"/>
                <a:gd name="T19" fmla="*/ 0 h 75"/>
                <a:gd name="T20" fmla="*/ 130 w 138"/>
                <a:gd name="T21" fmla="*/ 50 h 75"/>
                <a:gd name="T22" fmla="*/ 110 w 138"/>
                <a:gd name="T23" fmla="*/ 50 h 75"/>
                <a:gd name="T24" fmla="*/ 110 w 138"/>
                <a:gd name="T25" fmla="*/ 69 h 75"/>
                <a:gd name="T26" fmla="*/ 34 w 138"/>
                <a:gd name="T27" fmla="*/ 69 h 75"/>
                <a:gd name="T28" fmla="*/ 34 w 138"/>
                <a:gd name="T29" fmla="*/ 50 h 75"/>
                <a:gd name="T30" fmla="*/ 7 w 138"/>
                <a:gd name="T31" fmla="*/ 50 h 75"/>
                <a:gd name="T32" fmla="*/ 7 w 138"/>
                <a:gd name="T33" fmla="*/ 10 h 75"/>
                <a:gd name="T34" fmla="*/ 71 w 138"/>
                <a:gd name="T35" fmla="*/ 32 h 75"/>
                <a:gd name="T36" fmla="*/ 130 w 138"/>
                <a:gd name="T37" fmla="*/ 11 h 75"/>
                <a:gd name="T38" fmla="*/ 130 w 138"/>
                <a:gd name="T39" fmla="*/ 5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75">
                  <a:moveTo>
                    <a:pt x="0" y="0"/>
                  </a:moveTo>
                  <a:lnTo>
                    <a:pt x="0" y="58"/>
                  </a:lnTo>
                  <a:lnTo>
                    <a:pt x="27" y="58"/>
                  </a:lnTo>
                  <a:lnTo>
                    <a:pt x="27" y="75"/>
                  </a:lnTo>
                  <a:lnTo>
                    <a:pt x="118" y="75"/>
                  </a:lnTo>
                  <a:lnTo>
                    <a:pt x="118" y="58"/>
                  </a:lnTo>
                  <a:lnTo>
                    <a:pt x="138" y="58"/>
                  </a:lnTo>
                  <a:lnTo>
                    <a:pt x="138"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389" y="2603"/>
              <a:ext cx="174" cy="175"/>
            </a:xfrm>
            <a:custGeom>
              <a:avLst/>
              <a:gdLst>
                <a:gd name="T0" fmla="*/ 0 w 174"/>
                <a:gd name="T1" fmla="*/ 0 h 175"/>
                <a:gd name="T2" fmla="*/ 0 w 174"/>
                <a:gd name="T3" fmla="*/ 175 h 175"/>
                <a:gd name="T4" fmla="*/ 174 w 174"/>
                <a:gd name="T5" fmla="*/ 175 h 175"/>
                <a:gd name="T6" fmla="*/ 174 w 174"/>
                <a:gd name="T7" fmla="*/ 0 h 175"/>
                <a:gd name="T8" fmla="*/ 0 w 174"/>
                <a:gd name="T9" fmla="*/ 0 h 175"/>
                <a:gd name="T10" fmla="*/ 167 w 174"/>
                <a:gd name="T11" fmla="*/ 167 h 175"/>
                <a:gd name="T12" fmla="*/ 8 w 174"/>
                <a:gd name="T13" fmla="*/ 167 h 175"/>
                <a:gd name="T14" fmla="*/ 8 w 174"/>
                <a:gd name="T15" fmla="*/ 9 h 175"/>
                <a:gd name="T16" fmla="*/ 167 w 174"/>
                <a:gd name="T17" fmla="*/ 9 h 175"/>
                <a:gd name="T18" fmla="*/ 167 w 174"/>
                <a:gd name="T1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175">
                  <a:moveTo>
                    <a:pt x="0" y="0"/>
                  </a:moveTo>
                  <a:lnTo>
                    <a:pt x="0" y="175"/>
                  </a:lnTo>
                  <a:lnTo>
                    <a:pt x="174" y="175"/>
                  </a:lnTo>
                  <a:lnTo>
                    <a:pt x="174" y="0"/>
                  </a:lnTo>
                  <a:lnTo>
                    <a:pt x="0" y="0"/>
                  </a:lnTo>
                  <a:close/>
                  <a:moveTo>
                    <a:pt x="167" y="167"/>
                  </a:moveTo>
                  <a:lnTo>
                    <a:pt x="8" y="167"/>
                  </a:lnTo>
                  <a:lnTo>
                    <a:pt x="8" y="9"/>
                  </a:lnTo>
                  <a:lnTo>
                    <a:pt x="167" y="9"/>
                  </a:lnTo>
                  <a:lnTo>
                    <a:pt x="167" y="1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21" y="2652"/>
              <a:ext cx="110" cy="102"/>
            </a:xfrm>
            <a:custGeom>
              <a:avLst/>
              <a:gdLst>
                <a:gd name="T0" fmla="*/ 8 w 110"/>
                <a:gd name="T1" fmla="*/ 67 h 102"/>
                <a:gd name="T2" fmla="*/ 26 w 110"/>
                <a:gd name="T3" fmla="*/ 67 h 102"/>
                <a:gd name="T4" fmla="*/ 26 w 110"/>
                <a:gd name="T5" fmla="*/ 102 h 102"/>
                <a:gd name="T6" fmla="*/ 26 w 110"/>
                <a:gd name="T7" fmla="*/ 102 h 102"/>
                <a:gd name="T8" fmla="*/ 33 w 110"/>
                <a:gd name="T9" fmla="*/ 102 h 102"/>
                <a:gd name="T10" fmla="*/ 33 w 110"/>
                <a:gd name="T11" fmla="*/ 102 h 102"/>
                <a:gd name="T12" fmla="*/ 33 w 110"/>
                <a:gd name="T13" fmla="*/ 44 h 102"/>
                <a:gd name="T14" fmla="*/ 52 w 110"/>
                <a:gd name="T15" fmla="*/ 44 h 102"/>
                <a:gd name="T16" fmla="*/ 52 w 110"/>
                <a:gd name="T17" fmla="*/ 102 h 102"/>
                <a:gd name="T18" fmla="*/ 52 w 110"/>
                <a:gd name="T19" fmla="*/ 102 h 102"/>
                <a:gd name="T20" fmla="*/ 60 w 110"/>
                <a:gd name="T21" fmla="*/ 102 h 102"/>
                <a:gd name="T22" fmla="*/ 60 w 110"/>
                <a:gd name="T23" fmla="*/ 102 h 102"/>
                <a:gd name="T24" fmla="*/ 60 w 110"/>
                <a:gd name="T25" fmla="*/ 30 h 102"/>
                <a:gd name="T26" fmla="*/ 77 w 110"/>
                <a:gd name="T27" fmla="*/ 30 h 102"/>
                <a:gd name="T28" fmla="*/ 77 w 110"/>
                <a:gd name="T29" fmla="*/ 102 h 102"/>
                <a:gd name="T30" fmla="*/ 78 w 110"/>
                <a:gd name="T31" fmla="*/ 102 h 102"/>
                <a:gd name="T32" fmla="*/ 85 w 110"/>
                <a:gd name="T33" fmla="*/ 102 h 102"/>
                <a:gd name="T34" fmla="*/ 85 w 110"/>
                <a:gd name="T35" fmla="*/ 102 h 102"/>
                <a:gd name="T36" fmla="*/ 85 w 110"/>
                <a:gd name="T37" fmla="*/ 7 h 102"/>
                <a:gd name="T38" fmla="*/ 104 w 110"/>
                <a:gd name="T39" fmla="*/ 7 h 102"/>
                <a:gd name="T40" fmla="*/ 104 w 110"/>
                <a:gd name="T41" fmla="*/ 102 h 102"/>
                <a:gd name="T42" fmla="*/ 110 w 110"/>
                <a:gd name="T43" fmla="*/ 102 h 102"/>
                <a:gd name="T44" fmla="*/ 110 w 110"/>
                <a:gd name="T45" fmla="*/ 0 h 102"/>
                <a:gd name="T46" fmla="*/ 78 w 110"/>
                <a:gd name="T47" fmla="*/ 0 h 102"/>
                <a:gd name="T48" fmla="*/ 78 w 110"/>
                <a:gd name="T49" fmla="*/ 23 h 102"/>
                <a:gd name="T50" fmla="*/ 52 w 110"/>
                <a:gd name="T51" fmla="*/ 23 h 102"/>
                <a:gd name="T52" fmla="*/ 52 w 110"/>
                <a:gd name="T53" fmla="*/ 35 h 102"/>
                <a:gd name="T54" fmla="*/ 26 w 110"/>
                <a:gd name="T55" fmla="*/ 35 h 102"/>
                <a:gd name="T56" fmla="*/ 26 w 110"/>
                <a:gd name="T57" fmla="*/ 59 h 102"/>
                <a:gd name="T58" fmla="*/ 0 w 110"/>
                <a:gd name="T59" fmla="*/ 59 h 102"/>
                <a:gd name="T60" fmla="*/ 0 w 110"/>
                <a:gd name="T61" fmla="*/ 102 h 102"/>
                <a:gd name="T62" fmla="*/ 8 w 110"/>
                <a:gd name="T63" fmla="*/ 102 h 102"/>
                <a:gd name="T64" fmla="*/ 8 w 110"/>
                <a:gd name="T65" fmla="*/ 6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102">
                  <a:moveTo>
                    <a:pt x="8" y="67"/>
                  </a:moveTo>
                  <a:lnTo>
                    <a:pt x="26" y="67"/>
                  </a:lnTo>
                  <a:lnTo>
                    <a:pt x="26" y="102"/>
                  </a:lnTo>
                  <a:lnTo>
                    <a:pt x="26" y="102"/>
                  </a:lnTo>
                  <a:lnTo>
                    <a:pt x="33" y="102"/>
                  </a:lnTo>
                  <a:lnTo>
                    <a:pt x="33" y="102"/>
                  </a:lnTo>
                  <a:lnTo>
                    <a:pt x="33" y="44"/>
                  </a:lnTo>
                  <a:lnTo>
                    <a:pt x="52" y="44"/>
                  </a:lnTo>
                  <a:lnTo>
                    <a:pt x="52" y="102"/>
                  </a:lnTo>
                  <a:lnTo>
                    <a:pt x="52" y="102"/>
                  </a:lnTo>
                  <a:lnTo>
                    <a:pt x="60" y="102"/>
                  </a:lnTo>
                  <a:lnTo>
                    <a:pt x="60" y="102"/>
                  </a:lnTo>
                  <a:lnTo>
                    <a:pt x="60" y="30"/>
                  </a:lnTo>
                  <a:lnTo>
                    <a:pt x="77" y="30"/>
                  </a:lnTo>
                  <a:lnTo>
                    <a:pt x="77" y="102"/>
                  </a:lnTo>
                  <a:lnTo>
                    <a:pt x="78" y="102"/>
                  </a:lnTo>
                  <a:lnTo>
                    <a:pt x="85" y="102"/>
                  </a:lnTo>
                  <a:lnTo>
                    <a:pt x="85" y="102"/>
                  </a:lnTo>
                  <a:lnTo>
                    <a:pt x="85" y="7"/>
                  </a:lnTo>
                  <a:lnTo>
                    <a:pt x="104" y="7"/>
                  </a:lnTo>
                  <a:lnTo>
                    <a:pt x="104" y="102"/>
                  </a:lnTo>
                  <a:lnTo>
                    <a:pt x="110" y="102"/>
                  </a:lnTo>
                  <a:lnTo>
                    <a:pt x="110" y="0"/>
                  </a:lnTo>
                  <a:lnTo>
                    <a:pt x="78" y="0"/>
                  </a:lnTo>
                  <a:lnTo>
                    <a:pt x="78" y="23"/>
                  </a:lnTo>
                  <a:lnTo>
                    <a:pt x="52" y="23"/>
                  </a:lnTo>
                  <a:lnTo>
                    <a:pt x="52" y="35"/>
                  </a:lnTo>
                  <a:lnTo>
                    <a:pt x="26" y="35"/>
                  </a:lnTo>
                  <a:lnTo>
                    <a:pt x="26" y="59"/>
                  </a:lnTo>
                  <a:lnTo>
                    <a:pt x="0" y="59"/>
                  </a:lnTo>
                  <a:lnTo>
                    <a:pt x="0" y="102"/>
                  </a:lnTo>
                  <a:lnTo>
                    <a:pt x="8" y="102"/>
                  </a:lnTo>
                  <a:lnTo>
                    <a:pt x="8"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00" y="1190"/>
              <a:ext cx="151" cy="173"/>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41" y="1507"/>
              <a:ext cx="193" cy="170"/>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31" y="162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14" y="437"/>
              <a:ext cx="193" cy="168"/>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05" y="555"/>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19" y="2265"/>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19" y="2324"/>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19" y="2370"/>
              <a:ext cx="146" cy="43"/>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48" y="518"/>
              <a:ext cx="156" cy="154"/>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36" y="1993"/>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38" y="1882"/>
              <a:ext cx="111"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43" y="1993"/>
              <a:ext cx="110" cy="163"/>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11" y="494"/>
              <a:ext cx="156" cy="96"/>
            </a:xfrm>
            <a:custGeom>
              <a:avLst/>
              <a:gdLst>
                <a:gd name="T0" fmla="*/ 156 w 156"/>
                <a:gd name="T1" fmla="*/ 96 h 96"/>
                <a:gd name="T2" fmla="*/ 0 w 156"/>
                <a:gd name="T3" fmla="*/ 96 h 96"/>
                <a:gd name="T4" fmla="*/ 0 w 156"/>
                <a:gd name="T5" fmla="*/ 0 h 96"/>
                <a:gd name="T6" fmla="*/ 156 w 156"/>
                <a:gd name="T7" fmla="*/ 0 h 96"/>
                <a:gd name="T8" fmla="*/ 156 w 156"/>
                <a:gd name="T9" fmla="*/ 96 h 96"/>
                <a:gd name="T10" fmla="*/ 9 w 156"/>
                <a:gd name="T11" fmla="*/ 87 h 96"/>
                <a:gd name="T12" fmla="*/ 146 w 156"/>
                <a:gd name="T13" fmla="*/ 87 h 96"/>
                <a:gd name="T14" fmla="*/ 146 w 156"/>
                <a:gd name="T15" fmla="*/ 8 h 96"/>
                <a:gd name="T16" fmla="*/ 9 w 156"/>
                <a:gd name="T17" fmla="*/ 8 h 96"/>
                <a:gd name="T18" fmla="*/ 9 w 156"/>
                <a:gd name="T19" fmla="*/ 8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6" h="96">
                  <a:moveTo>
                    <a:pt x="156" y="96"/>
                  </a:moveTo>
                  <a:lnTo>
                    <a:pt x="0" y="96"/>
                  </a:lnTo>
                  <a:lnTo>
                    <a:pt x="0" y="0"/>
                  </a:lnTo>
                  <a:lnTo>
                    <a:pt x="156" y="0"/>
                  </a:lnTo>
                  <a:lnTo>
                    <a:pt x="156" y="96"/>
                  </a:lnTo>
                  <a:close/>
                  <a:moveTo>
                    <a:pt x="9" y="87"/>
                  </a:moveTo>
                  <a:lnTo>
                    <a:pt x="146" y="87"/>
                  </a:lnTo>
                  <a:lnTo>
                    <a:pt x="146" y="8"/>
                  </a:lnTo>
                  <a:lnTo>
                    <a:pt x="9" y="8"/>
                  </a:lnTo>
                  <a:lnTo>
                    <a:pt x="9" y="8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30" y="513"/>
              <a:ext cx="151" cy="90"/>
            </a:xfrm>
            <a:custGeom>
              <a:avLst/>
              <a:gdLst>
                <a:gd name="T0" fmla="*/ 151 w 151"/>
                <a:gd name="T1" fmla="*/ 90 h 90"/>
                <a:gd name="T2" fmla="*/ 0 w 151"/>
                <a:gd name="T3" fmla="*/ 90 h 90"/>
                <a:gd name="T4" fmla="*/ 0 w 151"/>
                <a:gd name="T5" fmla="*/ 82 h 90"/>
                <a:gd name="T6" fmla="*/ 142 w 151"/>
                <a:gd name="T7" fmla="*/ 82 h 90"/>
                <a:gd name="T8" fmla="*/ 142 w 151"/>
                <a:gd name="T9" fmla="*/ 0 h 90"/>
                <a:gd name="T10" fmla="*/ 151 w 151"/>
                <a:gd name="T11" fmla="*/ 0 h 90"/>
                <a:gd name="T12" fmla="*/ 151 w 151"/>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151" h="90">
                  <a:moveTo>
                    <a:pt x="151" y="90"/>
                  </a:moveTo>
                  <a:lnTo>
                    <a:pt x="0" y="90"/>
                  </a:lnTo>
                  <a:lnTo>
                    <a:pt x="0" y="82"/>
                  </a:lnTo>
                  <a:lnTo>
                    <a:pt x="142" y="82"/>
                  </a:lnTo>
                  <a:lnTo>
                    <a:pt x="142" y="0"/>
                  </a:lnTo>
                  <a:lnTo>
                    <a:pt x="151" y="0"/>
                  </a:lnTo>
                  <a:lnTo>
                    <a:pt x="151" y="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43" y="526"/>
              <a:ext cx="151" cy="92"/>
            </a:xfrm>
            <a:custGeom>
              <a:avLst/>
              <a:gdLst>
                <a:gd name="T0" fmla="*/ 151 w 151"/>
                <a:gd name="T1" fmla="*/ 92 h 92"/>
                <a:gd name="T2" fmla="*/ 0 w 151"/>
                <a:gd name="T3" fmla="*/ 92 h 92"/>
                <a:gd name="T4" fmla="*/ 0 w 151"/>
                <a:gd name="T5" fmla="*/ 84 h 92"/>
                <a:gd name="T6" fmla="*/ 143 w 151"/>
                <a:gd name="T7" fmla="*/ 84 h 92"/>
                <a:gd name="T8" fmla="*/ 143 w 151"/>
                <a:gd name="T9" fmla="*/ 0 h 92"/>
                <a:gd name="T10" fmla="*/ 151 w 151"/>
                <a:gd name="T11" fmla="*/ 0 h 92"/>
                <a:gd name="T12" fmla="*/ 151 w 151"/>
                <a:gd name="T13" fmla="*/ 92 h 92"/>
              </a:gdLst>
              <a:ahLst/>
              <a:cxnLst>
                <a:cxn ang="0">
                  <a:pos x="T0" y="T1"/>
                </a:cxn>
                <a:cxn ang="0">
                  <a:pos x="T2" y="T3"/>
                </a:cxn>
                <a:cxn ang="0">
                  <a:pos x="T4" y="T5"/>
                </a:cxn>
                <a:cxn ang="0">
                  <a:pos x="T6" y="T7"/>
                </a:cxn>
                <a:cxn ang="0">
                  <a:pos x="T8" y="T9"/>
                </a:cxn>
                <a:cxn ang="0">
                  <a:pos x="T10" y="T11"/>
                </a:cxn>
                <a:cxn ang="0">
                  <a:pos x="T12" y="T13"/>
                </a:cxn>
              </a:cxnLst>
              <a:rect l="0" t="0" r="r" b="b"/>
              <a:pathLst>
                <a:path w="151" h="92">
                  <a:moveTo>
                    <a:pt x="151" y="92"/>
                  </a:moveTo>
                  <a:lnTo>
                    <a:pt x="0" y="92"/>
                  </a:lnTo>
                  <a:lnTo>
                    <a:pt x="0" y="84"/>
                  </a:lnTo>
                  <a:lnTo>
                    <a:pt x="143" y="84"/>
                  </a:lnTo>
                  <a:lnTo>
                    <a:pt x="143" y="0"/>
                  </a:lnTo>
                  <a:lnTo>
                    <a:pt x="151" y="0"/>
                  </a:lnTo>
                  <a:lnTo>
                    <a:pt x="151" y="9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7" y="516"/>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80" y="1005"/>
              <a:ext cx="168" cy="168"/>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70" y="2062"/>
              <a:ext cx="170" cy="170"/>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59" y="2486"/>
              <a:ext cx="169" cy="169"/>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27" y="430"/>
              <a:ext cx="147" cy="46"/>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27" y="489"/>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27" y="534"/>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508" y="1314"/>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508" y="1371"/>
              <a:ext cx="146"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508" y="1418"/>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51" y="1778"/>
              <a:ext cx="163" cy="163"/>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71" y="1571"/>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51" y="2650"/>
              <a:ext cx="317" cy="264"/>
            </a:xfrm>
            <a:custGeom>
              <a:avLst/>
              <a:gdLst>
                <a:gd name="T0" fmla="*/ 312 w 317"/>
                <a:gd name="T1" fmla="*/ 264 h 264"/>
                <a:gd name="T2" fmla="*/ 0 w 317"/>
                <a:gd name="T3" fmla="*/ 7 h 264"/>
                <a:gd name="T4" fmla="*/ 5 w 317"/>
                <a:gd name="T5" fmla="*/ 0 h 264"/>
                <a:gd name="T6" fmla="*/ 317 w 317"/>
                <a:gd name="T7" fmla="*/ 257 h 264"/>
                <a:gd name="T8" fmla="*/ 312 w 317"/>
                <a:gd name="T9" fmla="*/ 264 h 264"/>
              </a:gdLst>
              <a:ahLst/>
              <a:cxnLst>
                <a:cxn ang="0">
                  <a:pos x="T0" y="T1"/>
                </a:cxn>
                <a:cxn ang="0">
                  <a:pos x="T2" y="T3"/>
                </a:cxn>
                <a:cxn ang="0">
                  <a:pos x="T4" y="T5"/>
                </a:cxn>
                <a:cxn ang="0">
                  <a:pos x="T6" y="T7"/>
                </a:cxn>
                <a:cxn ang="0">
                  <a:pos x="T8" y="T9"/>
                </a:cxn>
              </a:cxnLst>
              <a:rect l="0" t="0" r="r" b="b"/>
              <a:pathLst>
                <a:path w="317" h="264">
                  <a:moveTo>
                    <a:pt x="312" y="264"/>
                  </a:moveTo>
                  <a:lnTo>
                    <a:pt x="0" y="7"/>
                  </a:lnTo>
                  <a:lnTo>
                    <a:pt x="5" y="0"/>
                  </a:lnTo>
                  <a:lnTo>
                    <a:pt x="317" y="257"/>
                  </a:lnTo>
                  <a:lnTo>
                    <a:pt x="312" y="26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8" y="1610"/>
              <a:ext cx="235" cy="136"/>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5" y="677"/>
              <a:ext cx="236" cy="136"/>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18" y="1676"/>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74" y="1694"/>
              <a:ext cx="112"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65" y="1864"/>
              <a:ext cx="373" cy="1052"/>
            </a:xfrm>
            <a:custGeom>
              <a:avLst/>
              <a:gdLst>
                <a:gd name="T0" fmla="*/ 8 w 373"/>
                <a:gd name="T1" fmla="*/ 1052 h 1052"/>
                <a:gd name="T2" fmla="*/ 0 w 373"/>
                <a:gd name="T3" fmla="*/ 1048 h 1052"/>
                <a:gd name="T4" fmla="*/ 364 w 373"/>
                <a:gd name="T5" fmla="*/ 0 h 1052"/>
                <a:gd name="T6" fmla="*/ 373 w 373"/>
                <a:gd name="T7" fmla="*/ 3 h 1052"/>
                <a:gd name="T8" fmla="*/ 8 w 373"/>
                <a:gd name="T9" fmla="*/ 1052 h 1052"/>
              </a:gdLst>
              <a:ahLst/>
              <a:cxnLst>
                <a:cxn ang="0">
                  <a:pos x="T0" y="T1"/>
                </a:cxn>
                <a:cxn ang="0">
                  <a:pos x="T2" y="T3"/>
                </a:cxn>
                <a:cxn ang="0">
                  <a:pos x="T4" y="T5"/>
                </a:cxn>
                <a:cxn ang="0">
                  <a:pos x="T6" y="T7"/>
                </a:cxn>
                <a:cxn ang="0">
                  <a:pos x="T8" y="T9"/>
                </a:cxn>
              </a:cxnLst>
              <a:rect l="0" t="0" r="r" b="b"/>
              <a:pathLst>
                <a:path w="373" h="1052">
                  <a:moveTo>
                    <a:pt x="8" y="1052"/>
                  </a:moveTo>
                  <a:lnTo>
                    <a:pt x="0" y="1048"/>
                  </a:lnTo>
                  <a:lnTo>
                    <a:pt x="364" y="0"/>
                  </a:lnTo>
                  <a:lnTo>
                    <a:pt x="373" y="3"/>
                  </a:lnTo>
                  <a:lnTo>
                    <a:pt x="8" y="10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79" y="1319"/>
              <a:ext cx="911" cy="899"/>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886" y="2042"/>
              <a:ext cx="146"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886" y="2101"/>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886" y="2146"/>
              <a:ext cx="146"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6971" y="2507"/>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57" y="1351"/>
              <a:ext cx="170"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66" y="2489"/>
              <a:ext cx="168" cy="170"/>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70" y="958"/>
              <a:ext cx="146" cy="45"/>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70" y="1017"/>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70" y="1062"/>
              <a:ext cx="146" cy="45"/>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574" y="2854"/>
              <a:ext cx="169" cy="168"/>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570" y="1470"/>
              <a:ext cx="113" cy="163"/>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26" y="2738"/>
              <a:ext cx="167" cy="168"/>
            </a:xfrm>
            <a:custGeom>
              <a:avLst/>
              <a:gdLst>
                <a:gd name="T0" fmla="*/ 114 w 167"/>
                <a:gd name="T1" fmla="*/ 75 h 168"/>
                <a:gd name="T2" fmla="*/ 52 w 167"/>
                <a:gd name="T3" fmla="*/ 75 h 168"/>
                <a:gd name="T4" fmla="*/ 52 w 167"/>
                <a:gd name="T5" fmla="*/ 67 h 168"/>
                <a:gd name="T6" fmla="*/ 114 w 167"/>
                <a:gd name="T7" fmla="*/ 67 h 168"/>
                <a:gd name="T8" fmla="*/ 114 w 167"/>
                <a:gd name="T9" fmla="*/ 75 h 168"/>
                <a:gd name="T10" fmla="*/ 114 w 167"/>
                <a:gd name="T11" fmla="*/ 95 h 168"/>
                <a:gd name="T12" fmla="*/ 52 w 167"/>
                <a:gd name="T13" fmla="*/ 95 h 168"/>
                <a:gd name="T14" fmla="*/ 52 w 167"/>
                <a:gd name="T15" fmla="*/ 104 h 168"/>
                <a:gd name="T16" fmla="*/ 114 w 167"/>
                <a:gd name="T17" fmla="*/ 104 h 168"/>
                <a:gd name="T18" fmla="*/ 114 w 167"/>
                <a:gd name="T19" fmla="*/ 95 h 168"/>
                <a:gd name="T20" fmla="*/ 114 w 167"/>
                <a:gd name="T21" fmla="*/ 38 h 168"/>
                <a:gd name="T22" fmla="*/ 52 w 167"/>
                <a:gd name="T23" fmla="*/ 38 h 168"/>
                <a:gd name="T24" fmla="*/ 52 w 167"/>
                <a:gd name="T25" fmla="*/ 47 h 168"/>
                <a:gd name="T26" fmla="*/ 114 w 167"/>
                <a:gd name="T27" fmla="*/ 47 h 168"/>
                <a:gd name="T28" fmla="*/ 114 w 167"/>
                <a:gd name="T29" fmla="*/ 38 h 168"/>
                <a:gd name="T30" fmla="*/ 114 w 167"/>
                <a:gd name="T31" fmla="*/ 126 h 168"/>
                <a:gd name="T32" fmla="*/ 52 w 167"/>
                <a:gd name="T33" fmla="*/ 126 h 168"/>
                <a:gd name="T34" fmla="*/ 52 w 167"/>
                <a:gd name="T35" fmla="*/ 132 h 168"/>
                <a:gd name="T36" fmla="*/ 114 w 167"/>
                <a:gd name="T37" fmla="*/ 132 h 168"/>
                <a:gd name="T38" fmla="*/ 114 w 167"/>
                <a:gd name="T39" fmla="*/ 126 h 168"/>
                <a:gd name="T40" fmla="*/ 167 w 167"/>
                <a:gd name="T41" fmla="*/ 168 h 168"/>
                <a:gd name="T42" fmla="*/ 0 w 167"/>
                <a:gd name="T43" fmla="*/ 168 h 168"/>
                <a:gd name="T44" fmla="*/ 0 w 167"/>
                <a:gd name="T45" fmla="*/ 0 h 168"/>
                <a:gd name="T46" fmla="*/ 167 w 167"/>
                <a:gd name="T47" fmla="*/ 0 h 168"/>
                <a:gd name="T48" fmla="*/ 167 w 167"/>
                <a:gd name="T49" fmla="*/ 168 h 168"/>
                <a:gd name="T50" fmla="*/ 159 w 167"/>
                <a:gd name="T51" fmla="*/ 8 h 168"/>
                <a:gd name="T52" fmla="*/ 6 w 167"/>
                <a:gd name="T53" fmla="*/ 8 h 168"/>
                <a:gd name="T54" fmla="*/ 6 w 167"/>
                <a:gd name="T55" fmla="*/ 161 h 168"/>
                <a:gd name="T56" fmla="*/ 159 w 167"/>
                <a:gd name="T57" fmla="*/ 161 h 168"/>
                <a:gd name="T58" fmla="*/ 159 w 167"/>
                <a:gd name="T59" fmla="*/ 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7" h="168">
                  <a:moveTo>
                    <a:pt x="114" y="75"/>
                  </a:moveTo>
                  <a:lnTo>
                    <a:pt x="52" y="75"/>
                  </a:lnTo>
                  <a:lnTo>
                    <a:pt x="52" y="67"/>
                  </a:lnTo>
                  <a:lnTo>
                    <a:pt x="114" y="67"/>
                  </a:lnTo>
                  <a:lnTo>
                    <a:pt x="114" y="75"/>
                  </a:lnTo>
                  <a:close/>
                  <a:moveTo>
                    <a:pt x="114" y="95"/>
                  </a:moveTo>
                  <a:lnTo>
                    <a:pt x="52" y="95"/>
                  </a:lnTo>
                  <a:lnTo>
                    <a:pt x="52" y="104"/>
                  </a:lnTo>
                  <a:lnTo>
                    <a:pt x="114" y="104"/>
                  </a:lnTo>
                  <a:lnTo>
                    <a:pt x="114" y="95"/>
                  </a:lnTo>
                  <a:close/>
                  <a:moveTo>
                    <a:pt x="114" y="38"/>
                  </a:moveTo>
                  <a:lnTo>
                    <a:pt x="52" y="38"/>
                  </a:lnTo>
                  <a:lnTo>
                    <a:pt x="52" y="47"/>
                  </a:lnTo>
                  <a:lnTo>
                    <a:pt x="114" y="47"/>
                  </a:lnTo>
                  <a:lnTo>
                    <a:pt x="114" y="38"/>
                  </a:lnTo>
                  <a:close/>
                  <a:moveTo>
                    <a:pt x="114" y="126"/>
                  </a:moveTo>
                  <a:lnTo>
                    <a:pt x="52" y="126"/>
                  </a:lnTo>
                  <a:lnTo>
                    <a:pt x="52" y="132"/>
                  </a:lnTo>
                  <a:lnTo>
                    <a:pt x="114" y="132"/>
                  </a:lnTo>
                  <a:lnTo>
                    <a:pt x="114" y="126"/>
                  </a:lnTo>
                  <a:close/>
                  <a:moveTo>
                    <a:pt x="167" y="168"/>
                  </a:moveTo>
                  <a:lnTo>
                    <a:pt x="0" y="168"/>
                  </a:lnTo>
                  <a:lnTo>
                    <a:pt x="0" y="0"/>
                  </a:lnTo>
                  <a:lnTo>
                    <a:pt x="167" y="0"/>
                  </a:lnTo>
                  <a:lnTo>
                    <a:pt x="167" y="168"/>
                  </a:lnTo>
                  <a:close/>
                  <a:moveTo>
                    <a:pt x="159" y="8"/>
                  </a:moveTo>
                  <a:lnTo>
                    <a:pt x="6" y="8"/>
                  </a:lnTo>
                  <a:lnTo>
                    <a:pt x="6" y="161"/>
                  </a:lnTo>
                  <a:lnTo>
                    <a:pt x="159" y="161"/>
                  </a:lnTo>
                  <a:lnTo>
                    <a:pt x="159"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367" y="781"/>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367" y="876"/>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367" y="907"/>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367" y="939"/>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54" y="1395"/>
              <a:ext cx="759" cy="756"/>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0" y="1531"/>
              <a:ext cx="567" cy="502"/>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86" y="1833"/>
              <a:ext cx="124" cy="96"/>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9" y="1793"/>
              <a:ext cx="53"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7" y="1818"/>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9" y="1761"/>
              <a:ext cx="164" cy="160"/>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32" y="781"/>
              <a:ext cx="341" cy="76"/>
            </a:xfrm>
            <a:custGeom>
              <a:avLst/>
              <a:gdLst>
                <a:gd name="T0" fmla="*/ 0 w 341"/>
                <a:gd name="T1" fmla="*/ 76 h 76"/>
                <a:gd name="T2" fmla="*/ 0 w 341"/>
                <a:gd name="T3" fmla="*/ 68 h 76"/>
                <a:gd name="T4" fmla="*/ 339 w 341"/>
                <a:gd name="T5" fmla="*/ 0 h 76"/>
                <a:gd name="T6" fmla="*/ 341 w 341"/>
                <a:gd name="T7" fmla="*/ 9 h 76"/>
                <a:gd name="T8" fmla="*/ 0 w 341"/>
                <a:gd name="T9" fmla="*/ 76 h 76"/>
              </a:gdLst>
              <a:ahLst/>
              <a:cxnLst>
                <a:cxn ang="0">
                  <a:pos x="T0" y="T1"/>
                </a:cxn>
                <a:cxn ang="0">
                  <a:pos x="T2" y="T3"/>
                </a:cxn>
                <a:cxn ang="0">
                  <a:pos x="T4" y="T5"/>
                </a:cxn>
                <a:cxn ang="0">
                  <a:pos x="T6" y="T7"/>
                </a:cxn>
                <a:cxn ang="0">
                  <a:pos x="T8" y="T9"/>
                </a:cxn>
              </a:cxnLst>
              <a:rect l="0" t="0" r="r" b="b"/>
              <a:pathLst>
                <a:path w="341" h="76">
                  <a:moveTo>
                    <a:pt x="0" y="76"/>
                  </a:moveTo>
                  <a:lnTo>
                    <a:pt x="0" y="68"/>
                  </a:lnTo>
                  <a:lnTo>
                    <a:pt x="339" y="0"/>
                  </a:lnTo>
                  <a:lnTo>
                    <a:pt x="341" y="9"/>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82" y="847"/>
              <a:ext cx="132" cy="82"/>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73" y="790"/>
              <a:ext cx="68" cy="75"/>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41" y="802"/>
              <a:ext cx="41" cy="122"/>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300" y="761"/>
              <a:ext cx="151"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77" y="2902"/>
              <a:ext cx="230" cy="283"/>
            </a:xfrm>
            <a:custGeom>
              <a:avLst/>
              <a:gdLst>
                <a:gd name="T0" fmla="*/ 223 w 230"/>
                <a:gd name="T1" fmla="*/ 283 h 283"/>
                <a:gd name="T2" fmla="*/ 0 w 230"/>
                <a:gd name="T3" fmla="*/ 5 h 283"/>
                <a:gd name="T4" fmla="*/ 6 w 230"/>
                <a:gd name="T5" fmla="*/ 0 h 283"/>
                <a:gd name="T6" fmla="*/ 230 w 230"/>
                <a:gd name="T7" fmla="*/ 278 h 283"/>
                <a:gd name="T8" fmla="*/ 223 w 230"/>
                <a:gd name="T9" fmla="*/ 283 h 283"/>
              </a:gdLst>
              <a:ahLst/>
              <a:cxnLst>
                <a:cxn ang="0">
                  <a:pos x="T0" y="T1"/>
                </a:cxn>
                <a:cxn ang="0">
                  <a:pos x="T2" y="T3"/>
                </a:cxn>
                <a:cxn ang="0">
                  <a:pos x="T4" y="T5"/>
                </a:cxn>
                <a:cxn ang="0">
                  <a:pos x="T6" y="T7"/>
                </a:cxn>
                <a:cxn ang="0">
                  <a:pos x="T8" y="T9"/>
                </a:cxn>
              </a:cxnLst>
              <a:rect l="0" t="0" r="r" b="b"/>
              <a:pathLst>
                <a:path w="230" h="283">
                  <a:moveTo>
                    <a:pt x="223" y="283"/>
                  </a:moveTo>
                  <a:lnTo>
                    <a:pt x="0" y="5"/>
                  </a:lnTo>
                  <a:lnTo>
                    <a:pt x="6" y="0"/>
                  </a:lnTo>
                  <a:lnTo>
                    <a:pt x="230" y="278"/>
                  </a:lnTo>
                  <a:lnTo>
                    <a:pt x="223" y="28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18" y="2906"/>
              <a:ext cx="255" cy="168"/>
            </a:xfrm>
            <a:custGeom>
              <a:avLst/>
              <a:gdLst>
                <a:gd name="T0" fmla="*/ 5 w 255"/>
                <a:gd name="T1" fmla="*/ 168 h 168"/>
                <a:gd name="T2" fmla="*/ 0 w 255"/>
                <a:gd name="T3" fmla="*/ 161 h 168"/>
                <a:gd name="T4" fmla="*/ 250 w 255"/>
                <a:gd name="T5" fmla="*/ 0 h 168"/>
                <a:gd name="T6" fmla="*/ 255 w 255"/>
                <a:gd name="T7" fmla="*/ 6 h 168"/>
                <a:gd name="T8" fmla="*/ 5 w 255"/>
                <a:gd name="T9" fmla="*/ 168 h 168"/>
              </a:gdLst>
              <a:ahLst/>
              <a:cxnLst>
                <a:cxn ang="0">
                  <a:pos x="T0" y="T1"/>
                </a:cxn>
                <a:cxn ang="0">
                  <a:pos x="T2" y="T3"/>
                </a:cxn>
                <a:cxn ang="0">
                  <a:pos x="T4" y="T5"/>
                </a:cxn>
                <a:cxn ang="0">
                  <a:pos x="T6" y="T7"/>
                </a:cxn>
                <a:cxn ang="0">
                  <a:pos x="T8" y="T9"/>
                </a:cxn>
              </a:cxnLst>
              <a:rect l="0" t="0" r="r" b="b"/>
              <a:pathLst>
                <a:path w="255" h="168">
                  <a:moveTo>
                    <a:pt x="5" y="168"/>
                  </a:moveTo>
                  <a:lnTo>
                    <a:pt x="0" y="161"/>
                  </a:lnTo>
                  <a:lnTo>
                    <a:pt x="250" y="0"/>
                  </a:lnTo>
                  <a:lnTo>
                    <a:pt x="255" y="6"/>
                  </a:lnTo>
                  <a:lnTo>
                    <a:pt x="5"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504" y="2879"/>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33" y="2844"/>
              <a:ext cx="99" cy="35"/>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84" y="2820"/>
              <a:ext cx="103" cy="72"/>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41" y="2833"/>
              <a:ext cx="130" cy="175"/>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772" y="1929"/>
              <a:ext cx="299" cy="239"/>
            </a:xfrm>
            <a:custGeom>
              <a:avLst/>
              <a:gdLst>
                <a:gd name="T0" fmla="*/ 294 w 299"/>
                <a:gd name="T1" fmla="*/ 239 h 239"/>
                <a:gd name="T2" fmla="*/ 0 w 299"/>
                <a:gd name="T3" fmla="*/ 7 h 239"/>
                <a:gd name="T4" fmla="*/ 5 w 299"/>
                <a:gd name="T5" fmla="*/ 0 h 239"/>
                <a:gd name="T6" fmla="*/ 299 w 299"/>
                <a:gd name="T7" fmla="*/ 234 h 239"/>
                <a:gd name="T8" fmla="*/ 294 w 299"/>
                <a:gd name="T9" fmla="*/ 239 h 239"/>
              </a:gdLst>
              <a:ahLst/>
              <a:cxnLst>
                <a:cxn ang="0">
                  <a:pos x="T0" y="T1"/>
                </a:cxn>
                <a:cxn ang="0">
                  <a:pos x="T2" y="T3"/>
                </a:cxn>
                <a:cxn ang="0">
                  <a:pos x="T4" y="T5"/>
                </a:cxn>
                <a:cxn ang="0">
                  <a:pos x="T6" y="T7"/>
                </a:cxn>
                <a:cxn ang="0">
                  <a:pos x="T8" y="T9"/>
                </a:cxn>
              </a:cxnLst>
              <a:rect l="0" t="0" r="r" b="b"/>
              <a:pathLst>
                <a:path w="299" h="239">
                  <a:moveTo>
                    <a:pt x="294" y="239"/>
                  </a:moveTo>
                  <a:lnTo>
                    <a:pt x="0" y="7"/>
                  </a:lnTo>
                  <a:lnTo>
                    <a:pt x="5" y="0"/>
                  </a:lnTo>
                  <a:lnTo>
                    <a:pt x="299" y="234"/>
                  </a:lnTo>
                  <a:lnTo>
                    <a:pt x="294" y="2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05" y="2144"/>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7987" y="2104"/>
              <a:ext cx="55" cy="87"/>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57" y="2129"/>
              <a:ext cx="53"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7999" y="2070"/>
              <a:ext cx="156"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75" y="597"/>
              <a:ext cx="133" cy="731"/>
            </a:xfrm>
            <a:custGeom>
              <a:avLst/>
              <a:gdLst>
                <a:gd name="T0" fmla="*/ 9 w 133"/>
                <a:gd name="T1" fmla="*/ 731 h 731"/>
                <a:gd name="T2" fmla="*/ 0 w 133"/>
                <a:gd name="T3" fmla="*/ 731 h 731"/>
                <a:gd name="T4" fmla="*/ 126 w 133"/>
                <a:gd name="T5" fmla="*/ 0 h 731"/>
                <a:gd name="T6" fmla="*/ 133 w 133"/>
                <a:gd name="T7" fmla="*/ 1 h 731"/>
                <a:gd name="T8" fmla="*/ 9 w 133"/>
                <a:gd name="T9" fmla="*/ 731 h 731"/>
              </a:gdLst>
              <a:ahLst/>
              <a:cxnLst>
                <a:cxn ang="0">
                  <a:pos x="T0" y="T1"/>
                </a:cxn>
                <a:cxn ang="0">
                  <a:pos x="T2" y="T3"/>
                </a:cxn>
                <a:cxn ang="0">
                  <a:pos x="T4" y="T5"/>
                </a:cxn>
                <a:cxn ang="0">
                  <a:pos x="T6" y="T7"/>
                </a:cxn>
                <a:cxn ang="0">
                  <a:pos x="T8" y="T9"/>
                </a:cxn>
              </a:cxnLst>
              <a:rect l="0" t="0" r="r" b="b"/>
              <a:pathLst>
                <a:path w="133" h="731">
                  <a:moveTo>
                    <a:pt x="9" y="731"/>
                  </a:moveTo>
                  <a:lnTo>
                    <a:pt x="0" y="731"/>
                  </a:lnTo>
                  <a:lnTo>
                    <a:pt x="126" y="0"/>
                  </a:lnTo>
                  <a:lnTo>
                    <a:pt x="133" y="1"/>
                  </a:lnTo>
                  <a:lnTo>
                    <a:pt x="9" y="73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20" y="1003"/>
              <a:ext cx="116" cy="340"/>
            </a:xfrm>
            <a:custGeom>
              <a:avLst/>
              <a:gdLst>
                <a:gd name="T0" fmla="*/ 108 w 116"/>
                <a:gd name="T1" fmla="*/ 340 h 340"/>
                <a:gd name="T2" fmla="*/ 0 w 116"/>
                <a:gd name="T3" fmla="*/ 4 h 340"/>
                <a:gd name="T4" fmla="*/ 9 w 116"/>
                <a:gd name="T5" fmla="*/ 0 h 340"/>
                <a:gd name="T6" fmla="*/ 116 w 116"/>
                <a:gd name="T7" fmla="*/ 336 h 340"/>
                <a:gd name="T8" fmla="*/ 108 w 116"/>
                <a:gd name="T9" fmla="*/ 340 h 340"/>
              </a:gdLst>
              <a:ahLst/>
              <a:cxnLst>
                <a:cxn ang="0">
                  <a:pos x="T0" y="T1"/>
                </a:cxn>
                <a:cxn ang="0">
                  <a:pos x="T2" y="T3"/>
                </a:cxn>
                <a:cxn ang="0">
                  <a:pos x="T4" y="T5"/>
                </a:cxn>
                <a:cxn ang="0">
                  <a:pos x="T6" y="T7"/>
                </a:cxn>
                <a:cxn ang="0">
                  <a:pos x="T8" y="T9"/>
                </a:cxn>
              </a:cxnLst>
              <a:rect l="0" t="0" r="r" b="b"/>
              <a:pathLst>
                <a:path w="116" h="340">
                  <a:moveTo>
                    <a:pt x="108" y="340"/>
                  </a:moveTo>
                  <a:lnTo>
                    <a:pt x="0" y="4"/>
                  </a:lnTo>
                  <a:lnTo>
                    <a:pt x="9" y="0"/>
                  </a:lnTo>
                  <a:lnTo>
                    <a:pt x="116" y="336"/>
                  </a:lnTo>
                  <a:lnTo>
                    <a:pt x="108" y="3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41" y="2277"/>
              <a:ext cx="25" cy="215"/>
            </a:xfrm>
            <a:custGeom>
              <a:avLst/>
              <a:gdLst>
                <a:gd name="T0" fmla="*/ 9 w 25"/>
                <a:gd name="T1" fmla="*/ 215 h 215"/>
                <a:gd name="T2" fmla="*/ 0 w 25"/>
                <a:gd name="T3" fmla="*/ 215 h 215"/>
                <a:gd name="T4" fmla="*/ 19 w 25"/>
                <a:gd name="T5" fmla="*/ 0 h 215"/>
                <a:gd name="T6" fmla="*/ 25 w 25"/>
                <a:gd name="T7" fmla="*/ 0 h 215"/>
                <a:gd name="T8" fmla="*/ 9 w 25"/>
                <a:gd name="T9" fmla="*/ 215 h 215"/>
              </a:gdLst>
              <a:ahLst/>
              <a:cxnLst>
                <a:cxn ang="0">
                  <a:pos x="T0" y="T1"/>
                </a:cxn>
                <a:cxn ang="0">
                  <a:pos x="T2" y="T3"/>
                </a:cxn>
                <a:cxn ang="0">
                  <a:pos x="T4" y="T5"/>
                </a:cxn>
                <a:cxn ang="0">
                  <a:pos x="T6" y="T7"/>
                </a:cxn>
                <a:cxn ang="0">
                  <a:pos x="T8" y="T9"/>
                </a:cxn>
              </a:cxnLst>
              <a:rect l="0" t="0" r="r" b="b"/>
              <a:pathLst>
                <a:path w="25" h="215">
                  <a:moveTo>
                    <a:pt x="9" y="215"/>
                  </a:moveTo>
                  <a:lnTo>
                    <a:pt x="0" y="215"/>
                  </a:lnTo>
                  <a:lnTo>
                    <a:pt x="19" y="0"/>
                  </a:lnTo>
                  <a:lnTo>
                    <a:pt x="25" y="0"/>
                  </a:lnTo>
                  <a:lnTo>
                    <a:pt x="9" y="21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22" y="437"/>
              <a:ext cx="440" cy="185"/>
            </a:xfrm>
            <a:custGeom>
              <a:avLst/>
              <a:gdLst>
                <a:gd name="T0" fmla="*/ 437 w 440"/>
                <a:gd name="T1" fmla="*/ 185 h 185"/>
                <a:gd name="T2" fmla="*/ 0 w 440"/>
                <a:gd name="T3" fmla="*/ 7 h 185"/>
                <a:gd name="T4" fmla="*/ 4 w 440"/>
                <a:gd name="T5" fmla="*/ 0 h 185"/>
                <a:gd name="T6" fmla="*/ 440 w 440"/>
                <a:gd name="T7" fmla="*/ 178 h 185"/>
                <a:gd name="T8" fmla="*/ 437 w 440"/>
                <a:gd name="T9" fmla="*/ 185 h 185"/>
              </a:gdLst>
              <a:ahLst/>
              <a:cxnLst>
                <a:cxn ang="0">
                  <a:pos x="T0" y="T1"/>
                </a:cxn>
                <a:cxn ang="0">
                  <a:pos x="T2" y="T3"/>
                </a:cxn>
                <a:cxn ang="0">
                  <a:pos x="T4" y="T5"/>
                </a:cxn>
                <a:cxn ang="0">
                  <a:pos x="T6" y="T7"/>
                </a:cxn>
                <a:cxn ang="0">
                  <a:pos x="T8" y="T9"/>
                </a:cxn>
              </a:cxnLst>
              <a:rect l="0" t="0" r="r" b="b"/>
              <a:pathLst>
                <a:path w="440" h="185">
                  <a:moveTo>
                    <a:pt x="437" y="185"/>
                  </a:moveTo>
                  <a:lnTo>
                    <a:pt x="0" y="7"/>
                  </a:lnTo>
                  <a:lnTo>
                    <a:pt x="4" y="0"/>
                  </a:lnTo>
                  <a:lnTo>
                    <a:pt x="440" y="178"/>
                  </a:lnTo>
                  <a:lnTo>
                    <a:pt x="437" y="18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66" y="427"/>
              <a:ext cx="564" cy="201"/>
            </a:xfrm>
            <a:custGeom>
              <a:avLst/>
              <a:gdLst>
                <a:gd name="T0" fmla="*/ 3 w 564"/>
                <a:gd name="T1" fmla="*/ 201 h 201"/>
                <a:gd name="T2" fmla="*/ 0 w 564"/>
                <a:gd name="T3" fmla="*/ 195 h 201"/>
                <a:gd name="T4" fmla="*/ 560 w 564"/>
                <a:gd name="T5" fmla="*/ 0 h 201"/>
                <a:gd name="T6" fmla="*/ 564 w 564"/>
                <a:gd name="T7" fmla="*/ 7 h 201"/>
                <a:gd name="T8" fmla="*/ 3 w 564"/>
                <a:gd name="T9" fmla="*/ 201 h 201"/>
              </a:gdLst>
              <a:ahLst/>
              <a:cxnLst>
                <a:cxn ang="0">
                  <a:pos x="T0" y="T1"/>
                </a:cxn>
                <a:cxn ang="0">
                  <a:pos x="T2" y="T3"/>
                </a:cxn>
                <a:cxn ang="0">
                  <a:pos x="T4" y="T5"/>
                </a:cxn>
                <a:cxn ang="0">
                  <a:pos x="T6" y="T7"/>
                </a:cxn>
                <a:cxn ang="0">
                  <a:pos x="T8" y="T9"/>
                </a:cxn>
              </a:cxnLst>
              <a:rect l="0" t="0" r="r" b="b"/>
              <a:pathLst>
                <a:path w="564" h="201">
                  <a:moveTo>
                    <a:pt x="3" y="201"/>
                  </a:moveTo>
                  <a:lnTo>
                    <a:pt x="0" y="195"/>
                  </a:lnTo>
                  <a:lnTo>
                    <a:pt x="560" y="0"/>
                  </a:lnTo>
                  <a:lnTo>
                    <a:pt x="564" y="7"/>
                  </a:lnTo>
                  <a:lnTo>
                    <a:pt x="3" y="2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592" y="588"/>
              <a:ext cx="116"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20" y="555"/>
              <a:ext cx="99"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72" y="529"/>
              <a:ext cx="102"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27" y="544"/>
              <a:ext cx="129"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23" y="197"/>
              <a:ext cx="147" cy="154"/>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73" y="276"/>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089" y="2299"/>
              <a:ext cx="99" cy="101"/>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67" y="2538"/>
              <a:ext cx="100" cy="101"/>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33" y="1139"/>
              <a:ext cx="102"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37" y="2585"/>
              <a:ext cx="102" cy="102"/>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6" y="1018"/>
              <a:ext cx="95" cy="96"/>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64" y="47"/>
              <a:ext cx="93" cy="92"/>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25" y="2938"/>
              <a:ext cx="101" cy="99"/>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9" y="1810"/>
              <a:ext cx="101"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92" y="808"/>
              <a:ext cx="102"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30" y="2869"/>
              <a:ext cx="90"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09" y="2119"/>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17" y="578"/>
              <a:ext cx="91" cy="92"/>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55" y="2318"/>
              <a:ext cx="161" cy="304"/>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86" y="2181"/>
              <a:ext cx="52" cy="89"/>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389" y="1170"/>
              <a:ext cx="1034" cy="403"/>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57" y="1585"/>
              <a:ext cx="82" cy="38"/>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47" y="923"/>
              <a:ext cx="217" cy="353"/>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04" y="1319"/>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0" y="1951"/>
              <a:ext cx="131"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1" y="1993"/>
              <a:ext cx="475"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78" y="1126"/>
              <a:ext cx="91"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62CAF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209192467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dark">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bwMode="black">
          <a:xfrm>
            <a:off x="457217" y="3634768"/>
            <a:ext cx="8221663" cy="1005500"/>
          </a:xfrm>
        </p:spPr>
        <p:txBody>
          <a:bodyPr anchor="ctr"/>
          <a:lstStyle>
            <a:lvl1pPr algn="ctr">
              <a:defRPr sz="4000"/>
            </a:lvl1pPr>
          </a:lstStyle>
          <a:p>
            <a:r>
              <a:rPr lang="en-US" dirty="0"/>
              <a:t>Thank You</a:t>
            </a:r>
          </a:p>
        </p:txBody>
      </p:sp>
      <p:grpSp>
        <p:nvGrpSpPr>
          <p:cNvPr id="2" name="Group 4"/>
          <p:cNvGrpSpPr>
            <a:grpSpLocks noChangeAspect="1"/>
          </p:cNvGrpSpPr>
          <p:nvPr userDrawn="1"/>
        </p:nvGrpSpPr>
        <p:grpSpPr bwMode="auto">
          <a:xfrm>
            <a:off x="-859855" y="-11905"/>
            <a:ext cx="10613614" cy="3906441"/>
            <a:chOff x="-722" y="-10"/>
            <a:chExt cx="8912" cy="3281"/>
          </a:xfrm>
        </p:grpSpPr>
        <p:sp>
          <p:nvSpPr>
            <p:cNvPr id="3" name="AutoShape 3"/>
            <p:cNvSpPr>
              <a:spLocks noChangeAspect="1" noChangeArrowheads="1" noTextEdit="1"/>
            </p:cNvSpPr>
            <p:nvPr userDrawn="1"/>
          </p:nvSpPr>
          <p:spPr bwMode="auto">
            <a:xfrm>
              <a:off x="-722" y="-10"/>
              <a:ext cx="8912" cy="32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nvGrpSpPr>
            <p:cNvPr id="4" name="Group 205"/>
            <p:cNvGrpSpPr>
              <a:grpSpLocks/>
            </p:cNvGrpSpPr>
            <p:nvPr userDrawn="1"/>
          </p:nvGrpSpPr>
          <p:grpSpPr bwMode="auto">
            <a:xfrm>
              <a:off x="-720" y="-12"/>
              <a:ext cx="8810" cy="3285"/>
              <a:chOff x="-720" y="-12"/>
              <a:chExt cx="8810" cy="3285"/>
            </a:xfrm>
          </p:grpSpPr>
          <p:sp>
            <p:nvSpPr>
              <p:cNvPr id="334" name="Freeform 5"/>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5" name="Freeform 6"/>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6 w 578"/>
                  <a:gd name="T61" fmla="*/ 274 h 576"/>
                  <a:gd name="T62" fmla="*/ 2 w 578"/>
                  <a:gd name="T63" fmla="*/ 263 h 576"/>
                  <a:gd name="T64" fmla="*/ 576 w 578"/>
                  <a:gd name="T65" fmla="*/ 266 h 576"/>
                  <a:gd name="T66" fmla="*/ 573 w 578"/>
                  <a:gd name="T67" fmla="*/ 242 h 576"/>
                  <a:gd name="T68" fmla="*/ 6 w 578"/>
                  <a:gd name="T69" fmla="*/ 231 h 576"/>
                  <a:gd name="T70" fmla="*/ 566 w 578"/>
                  <a:gd name="T71" fmla="*/ 204 h 576"/>
                  <a:gd name="T72" fmla="*/ 14 w 578"/>
                  <a:gd name="T73" fmla="*/ 209 h 576"/>
                  <a:gd name="T74" fmla="*/ 20 w 578"/>
                  <a:gd name="T75" fmla="*/ 187 h 576"/>
                  <a:gd name="T76" fmla="*/ 546 w 578"/>
                  <a:gd name="T77" fmla="*/ 161 h 576"/>
                  <a:gd name="T78" fmla="*/ 37 w 578"/>
                  <a:gd name="T79" fmla="*/ 150 h 576"/>
                  <a:gd name="T80" fmla="*/ 543 w 578"/>
                  <a:gd name="T81" fmla="*/ 153 h 576"/>
                  <a:gd name="T82" fmla="*/ 530 w 578"/>
                  <a:gd name="T83" fmla="*/ 132 h 576"/>
                  <a:gd name="T84" fmla="*/ 53 w 578"/>
                  <a:gd name="T85" fmla="*/ 122 h 576"/>
                  <a:gd name="T86" fmla="*/ 508 w 578"/>
                  <a:gd name="T87" fmla="*/ 100 h 576"/>
                  <a:gd name="T88" fmla="*/ 69 w 578"/>
                  <a:gd name="T89" fmla="*/ 105 h 576"/>
                  <a:gd name="T90" fmla="*/ 84 w 578"/>
                  <a:gd name="T91" fmla="*/ 88 h 576"/>
                  <a:gd name="T92" fmla="*/ 473 w 578"/>
                  <a:gd name="T93" fmla="*/ 69 h 576"/>
                  <a:gd name="T94" fmla="*/ 113 w 578"/>
                  <a:gd name="T95" fmla="*/ 61 h 576"/>
                  <a:gd name="T96" fmla="*/ 467 w 578"/>
                  <a:gd name="T97" fmla="*/ 63 h 576"/>
                  <a:gd name="T98" fmla="*/ 447 w 578"/>
                  <a:gd name="T99" fmla="*/ 49 h 576"/>
                  <a:gd name="T100" fmla="*/ 139 w 578"/>
                  <a:gd name="T101" fmla="*/ 42 h 576"/>
                  <a:gd name="T102" fmla="*/ 414 w 578"/>
                  <a:gd name="T103" fmla="*/ 28 h 576"/>
                  <a:gd name="T104" fmla="*/ 161 w 578"/>
                  <a:gd name="T105" fmla="*/ 32 h 576"/>
                  <a:gd name="T106" fmla="*/ 183 w 578"/>
                  <a:gd name="T107" fmla="*/ 23 h 576"/>
                  <a:gd name="T108" fmla="*/ 369 w 578"/>
                  <a:gd name="T109" fmla="*/ 14 h 576"/>
                  <a:gd name="T110" fmla="*/ 220 w 578"/>
                  <a:gd name="T111" fmla="*/ 10 h 576"/>
                  <a:gd name="T112" fmla="*/ 361 w 578"/>
                  <a:gd name="T113" fmla="*/ 10 h 576"/>
                  <a:gd name="T114" fmla="*/ 337 w 578"/>
                  <a:gd name="T115" fmla="*/ 6 h 576"/>
                  <a:gd name="T116" fmla="*/ 251 w 578"/>
                  <a:gd name="T117" fmla="*/ 3 h 576"/>
                  <a:gd name="T118" fmla="*/ 299 w 578"/>
                  <a:gd name="T119" fmla="*/ 0 h 576"/>
                  <a:gd name="T120" fmla="*/ 290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5"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8"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5"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9"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1" y="288"/>
                      <a:pt x="1" y="288"/>
                      <a:pt x="1"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40"/>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8"/>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7"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6" name="Freeform 7"/>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7" name="Freeform 8"/>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8" name="Freeform 9"/>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9" name="Freeform 10"/>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0" name="Freeform 11"/>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1" name="Freeform 12"/>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2" name="Freeform 13"/>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3" name="Freeform 14"/>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4" name="Freeform 15"/>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5" name="Freeform 16"/>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6" name="Freeform 17"/>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7" name="Freeform 18"/>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8" name="Freeform 19"/>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9" name="Freeform 20"/>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0" name="Freeform 21"/>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1" name="Rectangle 22"/>
              <p:cNvSpPr>
                <a:spLocks noChangeArrowheads="1"/>
              </p:cNvSpPr>
              <p:nvPr userDrawn="1"/>
            </p:nvSpPr>
            <p:spPr bwMode="auto">
              <a:xfrm>
                <a:off x="6116" y="2040"/>
                <a:ext cx="9" cy="25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2" name="Freeform 23"/>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3" name="Freeform 24"/>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4" name="Rectangle 25"/>
              <p:cNvSpPr>
                <a:spLocks noChangeArrowheads="1"/>
              </p:cNvSpPr>
              <p:nvPr userDrawn="1"/>
            </p:nvSpPr>
            <p:spPr bwMode="auto">
              <a:xfrm>
                <a:off x="5441" y="644"/>
                <a:ext cx="8" cy="52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5" name="Freeform 26"/>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6" name="Freeform 27"/>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7" name="Freeform 28"/>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8" name="Freeform 29"/>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9" name="Freeform 30"/>
              <p:cNvSpPr>
                <a:spLocks/>
              </p:cNvSpPr>
              <p:nvPr userDrawn="1"/>
            </p:nvSpPr>
            <p:spPr bwMode="auto">
              <a:xfrm>
                <a:off x="5373" y="1133"/>
                <a:ext cx="117" cy="104"/>
              </a:xfrm>
              <a:custGeom>
                <a:avLst/>
                <a:gdLst>
                  <a:gd name="T0" fmla="*/ 42 w 69"/>
                  <a:gd name="T1" fmla="*/ 62 h 62"/>
                  <a:gd name="T2" fmla="*/ 0 w 69"/>
                  <a:gd name="T3" fmla="*/ 22 h 62"/>
                  <a:gd name="T4" fmla="*/ 6 w 69"/>
                  <a:gd name="T5" fmla="*/ 0 h 62"/>
                  <a:gd name="T6" fmla="*/ 9 w 69"/>
                  <a:gd name="T7" fmla="*/ 1 h 62"/>
                  <a:gd name="T8" fmla="*/ 3 w 69"/>
                  <a:gd name="T9" fmla="*/ 22 h 62"/>
                  <a:gd name="T10" fmla="*/ 43 w 69"/>
                  <a:gd name="T11" fmla="*/ 59 h 62"/>
                  <a:gd name="T12" fmla="*/ 67 w 69"/>
                  <a:gd name="T13" fmla="*/ 50 h 62"/>
                  <a:gd name="T14" fmla="*/ 69 w 69"/>
                  <a:gd name="T15" fmla="*/ 52 h 62"/>
                  <a:gd name="T16" fmla="*/ 43 w 69"/>
                  <a:gd name="T17" fmla="*/ 62 h 62"/>
                  <a:gd name="T18" fmla="*/ 42 w 69"/>
                  <a:gd name="T19"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2">
                    <a:moveTo>
                      <a:pt x="42" y="62"/>
                    </a:moveTo>
                    <a:cubicBezTo>
                      <a:pt x="19" y="62"/>
                      <a:pt x="1" y="45"/>
                      <a:pt x="0" y="22"/>
                    </a:cubicBezTo>
                    <a:cubicBezTo>
                      <a:pt x="0" y="14"/>
                      <a:pt x="2" y="7"/>
                      <a:pt x="6" y="0"/>
                    </a:cubicBezTo>
                    <a:cubicBezTo>
                      <a:pt x="9" y="1"/>
                      <a:pt x="9" y="1"/>
                      <a:pt x="9" y="1"/>
                    </a:cubicBezTo>
                    <a:cubicBezTo>
                      <a:pt x="5" y="8"/>
                      <a:pt x="3" y="15"/>
                      <a:pt x="3" y="22"/>
                    </a:cubicBezTo>
                    <a:cubicBezTo>
                      <a:pt x="4" y="43"/>
                      <a:pt x="2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0" name="Freeform 31"/>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1" name="Freeform 32"/>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2" name="Freeform 33"/>
              <p:cNvSpPr>
                <a:spLocks/>
              </p:cNvSpPr>
              <p:nvPr userDrawn="1"/>
            </p:nvSpPr>
            <p:spPr bwMode="auto">
              <a:xfrm>
                <a:off x="5410" y="1087"/>
                <a:ext cx="130" cy="176"/>
              </a:xfrm>
              <a:custGeom>
                <a:avLst/>
                <a:gdLst>
                  <a:gd name="T0" fmla="*/ 20 w 77"/>
                  <a:gd name="T1" fmla="*/ 104 h 104"/>
                  <a:gd name="T2" fmla="*/ 0 w 77"/>
                  <a:gd name="T3" fmla="*/ 100 h 104"/>
                  <a:gd name="T4" fmla="*/ 1 w 77"/>
                  <a:gd name="T5" fmla="*/ 96 h 104"/>
                  <a:gd name="T6" fmla="*/ 21 w 77"/>
                  <a:gd name="T7" fmla="*/ 99 h 104"/>
                  <a:gd name="T8" fmla="*/ 71 w 77"/>
                  <a:gd name="T9" fmla="*/ 47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3"/>
                      <a:pt x="0" y="100"/>
                    </a:cubicBezTo>
                    <a:cubicBezTo>
                      <a:pt x="1" y="96"/>
                      <a:pt x="1" y="96"/>
                      <a:pt x="1" y="96"/>
                    </a:cubicBezTo>
                    <a:cubicBezTo>
                      <a:pt x="8" y="98"/>
                      <a:pt x="14" y="99"/>
                      <a:pt x="21" y="99"/>
                    </a:cubicBezTo>
                    <a:cubicBezTo>
                      <a:pt x="50" y="98"/>
                      <a:pt x="72" y="75"/>
                      <a:pt x="71" y="47"/>
                    </a:cubicBezTo>
                    <a:cubicBezTo>
                      <a:pt x="71"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3" name="Freeform 34"/>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4" name="Freeform 35"/>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5" name="Freeform 36"/>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6" name="Freeform 37"/>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7" name="Freeform 38"/>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8" name="Freeform 39"/>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9" name="Rectangle 40"/>
              <p:cNvSpPr>
                <a:spLocks noChangeArrowheads="1"/>
              </p:cNvSpPr>
              <p:nvPr userDrawn="1"/>
            </p:nvSpPr>
            <p:spPr bwMode="auto">
              <a:xfrm>
                <a:off x="7104" y="2588"/>
                <a:ext cx="24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0" name="Freeform 41"/>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1" name="Freeform 42"/>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2" name="Freeform 43"/>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3" name="Freeform 44"/>
              <p:cNvSpPr>
                <a:spLocks/>
              </p:cNvSpPr>
              <p:nvPr userDrawn="1"/>
            </p:nvSpPr>
            <p:spPr bwMode="auto">
              <a:xfrm>
                <a:off x="5079" y="2284"/>
                <a:ext cx="69" cy="138"/>
              </a:xfrm>
              <a:custGeom>
                <a:avLst/>
                <a:gdLst>
                  <a:gd name="T0" fmla="*/ 41 w 41"/>
                  <a:gd name="T1" fmla="*/ 82 h 82"/>
                  <a:gd name="T2" fmla="*/ 16 w 41"/>
                  <a:gd name="T3" fmla="*/ 69 h 82"/>
                  <a:gd name="T4" fmla="*/ 18 w 41"/>
                  <a:gd name="T5" fmla="*/ 11 h 82"/>
                  <a:gd name="T6" fmla="*/ 38 w 41"/>
                  <a:gd name="T7" fmla="*/ 0 h 82"/>
                  <a:gd name="T8" fmla="*/ 39 w 41"/>
                  <a:gd name="T9" fmla="*/ 3 h 82"/>
                  <a:gd name="T10" fmla="*/ 20 w 41"/>
                  <a:gd name="T11" fmla="*/ 13 h 82"/>
                  <a:gd name="T12" fmla="*/ 18 w 41"/>
                  <a:gd name="T13" fmla="*/ 67 h 82"/>
                  <a:gd name="T14" fmla="*/ 41 w 41"/>
                  <a:gd name="T15" fmla="*/ 79 h 82"/>
                  <a:gd name="T16" fmla="*/ 41 w 41"/>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82">
                    <a:moveTo>
                      <a:pt x="41" y="82"/>
                    </a:moveTo>
                    <a:cubicBezTo>
                      <a:pt x="31" y="80"/>
                      <a:pt x="22" y="76"/>
                      <a:pt x="16" y="69"/>
                    </a:cubicBezTo>
                    <a:cubicBezTo>
                      <a:pt x="0" y="52"/>
                      <a:pt x="1" y="26"/>
                      <a:pt x="18" y="11"/>
                    </a:cubicBezTo>
                    <a:cubicBezTo>
                      <a:pt x="24" y="5"/>
                      <a:pt x="31" y="2"/>
                      <a:pt x="38" y="0"/>
                    </a:cubicBezTo>
                    <a:cubicBezTo>
                      <a:pt x="39" y="3"/>
                      <a:pt x="39" y="3"/>
                      <a:pt x="39" y="3"/>
                    </a:cubicBezTo>
                    <a:cubicBezTo>
                      <a:pt x="32" y="4"/>
                      <a:pt x="25" y="8"/>
                      <a:pt x="20" y="13"/>
                    </a:cubicBezTo>
                    <a:cubicBezTo>
                      <a:pt x="4" y="27"/>
                      <a:pt x="4" y="51"/>
                      <a:pt x="18" y="67"/>
                    </a:cubicBezTo>
                    <a:cubicBezTo>
                      <a:pt x="24" y="73"/>
                      <a:pt x="32" y="78"/>
                      <a:pt x="41" y="79"/>
                    </a:cubicBezTo>
                    <a:lnTo>
                      <a:pt x="41" y="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4" name="Freeform 45"/>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5" name="Freeform 46"/>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6" name="Freeform 47"/>
              <p:cNvSpPr>
                <a:spLocks/>
              </p:cNvSpPr>
              <p:nvPr userDrawn="1"/>
            </p:nvSpPr>
            <p:spPr bwMode="auto">
              <a:xfrm>
                <a:off x="5069" y="2336"/>
                <a:ext cx="188" cy="112"/>
              </a:xfrm>
              <a:custGeom>
                <a:avLst/>
                <a:gdLst>
                  <a:gd name="T0" fmla="*/ 52 w 111"/>
                  <a:gd name="T1" fmla="*/ 66 h 66"/>
                  <a:gd name="T2" fmla="*/ 50 w 111"/>
                  <a:gd name="T3" fmla="*/ 66 h 66"/>
                  <a:gd name="T4" fmla="*/ 11 w 111"/>
                  <a:gd name="T5" fmla="*/ 48 h 66"/>
                  <a:gd name="T6" fmla="*/ 0 w 111"/>
                  <a:gd name="T7" fmla="*/ 29 h 66"/>
                  <a:gd name="T8" fmla="*/ 4 w 111"/>
                  <a:gd name="T9" fmla="*/ 28 h 66"/>
                  <a:gd name="T10" fmla="*/ 15 w 111"/>
                  <a:gd name="T11" fmla="*/ 45 h 66"/>
                  <a:gd name="T12" fmla="*/ 51 w 111"/>
                  <a:gd name="T13" fmla="*/ 61 h 66"/>
                  <a:gd name="T14" fmla="*/ 87 w 111"/>
                  <a:gd name="T15" fmla="*/ 47 h 66"/>
                  <a:gd name="T16" fmla="*/ 103 w 111"/>
                  <a:gd name="T17" fmla="*/ 1 h 66"/>
                  <a:gd name="T18" fmla="*/ 107 w 111"/>
                  <a:gd name="T19" fmla="*/ 0 h 66"/>
                  <a:gd name="T20" fmla="*/ 90 w 111"/>
                  <a:gd name="T21" fmla="*/ 51 h 66"/>
                  <a:gd name="T22" fmla="*/ 52 w 111"/>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66">
                    <a:moveTo>
                      <a:pt x="52" y="66"/>
                    </a:moveTo>
                    <a:cubicBezTo>
                      <a:pt x="52" y="66"/>
                      <a:pt x="51" y="66"/>
                      <a:pt x="50" y="66"/>
                    </a:cubicBezTo>
                    <a:cubicBezTo>
                      <a:pt x="35" y="65"/>
                      <a:pt x="22" y="59"/>
                      <a:pt x="11" y="48"/>
                    </a:cubicBezTo>
                    <a:cubicBezTo>
                      <a:pt x="6" y="43"/>
                      <a:pt x="2" y="36"/>
                      <a:pt x="0" y="29"/>
                    </a:cubicBezTo>
                    <a:cubicBezTo>
                      <a:pt x="4" y="28"/>
                      <a:pt x="4" y="28"/>
                      <a:pt x="4" y="28"/>
                    </a:cubicBezTo>
                    <a:cubicBezTo>
                      <a:pt x="7" y="34"/>
                      <a:pt x="10" y="40"/>
                      <a:pt x="15" y="45"/>
                    </a:cubicBezTo>
                    <a:cubicBezTo>
                      <a:pt x="24" y="55"/>
                      <a:pt x="37" y="61"/>
                      <a:pt x="51" y="61"/>
                    </a:cubicBezTo>
                    <a:cubicBezTo>
                      <a:pt x="64" y="62"/>
                      <a:pt x="77" y="57"/>
                      <a:pt x="87" y="47"/>
                    </a:cubicBezTo>
                    <a:cubicBezTo>
                      <a:pt x="100" y="35"/>
                      <a:pt x="106" y="18"/>
                      <a:pt x="103" y="1"/>
                    </a:cubicBezTo>
                    <a:cubicBezTo>
                      <a:pt x="107" y="0"/>
                      <a:pt x="107" y="0"/>
                      <a:pt x="107" y="0"/>
                    </a:cubicBezTo>
                    <a:cubicBezTo>
                      <a:pt x="111" y="19"/>
                      <a:pt x="104" y="38"/>
                      <a:pt x="90" y="51"/>
                    </a:cubicBezTo>
                    <a:cubicBezTo>
                      <a:pt x="80" y="61"/>
                      <a:pt x="67" y="66"/>
                      <a:pt x="52" y="6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7" name="Freeform 48"/>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8" name="Freeform 49"/>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9" name="Freeform 50"/>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0" name="Freeform 51"/>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1" name="Freeform 52"/>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2" name="Freeform 53"/>
              <p:cNvSpPr>
                <a:spLocks/>
              </p:cNvSpPr>
              <p:nvPr userDrawn="1"/>
            </p:nvSpPr>
            <p:spPr bwMode="auto">
              <a:xfrm>
                <a:off x="7288" y="2493"/>
                <a:ext cx="167" cy="161"/>
              </a:xfrm>
              <a:custGeom>
                <a:avLst/>
                <a:gdLst>
                  <a:gd name="T0" fmla="*/ 79 w 99"/>
                  <a:gd name="T1" fmla="*/ 95 h 95"/>
                  <a:gd name="T2" fmla="*/ 75 w 99"/>
                  <a:gd name="T3" fmla="*/ 92 h 95"/>
                  <a:gd name="T4" fmla="*/ 85 w 99"/>
                  <a:gd name="T5" fmla="*/ 74 h 95"/>
                  <a:gd name="T6" fmla="*/ 51 w 99"/>
                  <a:gd name="T7" fmla="*/ 10 h 95"/>
                  <a:gd name="T8" fmla="*/ 3 w 99"/>
                  <a:gd name="T9" fmla="*/ 20 h 95"/>
                  <a:gd name="T10" fmla="*/ 0 w 99"/>
                  <a:gd name="T11" fmla="*/ 16 h 95"/>
                  <a:gd name="T12" fmla="*/ 53 w 99"/>
                  <a:gd name="T13" fmla="*/ 5 h 95"/>
                  <a:gd name="T14" fmla="*/ 89 w 99"/>
                  <a:gd name="T15" fmla="*/ 75 h 95"/>
                  <a:gd name="T16" fmla="*/ 79 w 99"/>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95">
                    <a:moveTo>
                      <a:pt x="79" y="95"/>
                    </a:moveTo>
                    <a:cubicBezTo>
                      <a:pt x="75" y="92"/>
                      <a:pt x="75" y="92"/>
                      <a:pt x="75" y="92"/>
                    </a:cubicBezTo>
                    <a:cubicBezTo>
                      <a:pt x="80" y="87"/>
                      <a:pt x="83" y="81"/>
                      <a:pt x="85" y="74"/>
                    </a:cubicBezTo>
                    <a:cubicBezTo>
                      <a:pt x="93" y="47"/>
                      <a:pt x="78" y="18"/>
                      <a:pt x="51" y="10"/>
                    </a:cubicBezTo>
                    <a:cubicBezTo>
                      <a:pt x="35" y="5"/>
                      <a:pt x="17" y="8"/>
                      <a:pt x="3" y="20"/>
                    </a:cubicBezTo>
                    <a:cubicBezTo>
                      <a:pt x="0" y="16"/>
                      <a:pt x="0" y="16"/>
                      <a:pt x="0" y="16"/>
                    </a:cubicBezTo>
                    <a:cubicBezTo>
                      <a:pt x="15" y="4"/>
                      <a:pt x="34" y="0"/>
                      <a:pt x="53" y="5"/>
                    </a:cubicBezTo>
                    <a:cubicBezTo>
                      <a:pt x="82" y="15"/>
                      <a:pt x="99" y="46"/>
                      <a:pt x="89" y="75"/>
                    </a:cubicBezTo>
                    <a:cubicBezTo>
                      <a:pt x="87" y="83"/>
                      <a:pt x="84" y="89"/>
                      <a:pt x="79"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3" name="Freeform 54"/>
              <p:cNvSpPr>
                <a:spLocks/>
              </p:cNvSpPr>
              <p:nvPr userDrawn="1"/>
            </p:nvSpPr>
            <p:spPr bwMode="auto">
              <a:xfrm>
                <a:off x="7455" y="1177"/>
                <a:ext cx="134" cy="86"/>
              </a:xfrm>
              <a:custGeom>
                <a:avLst/>
                <a:gdLst>
                  <a:gd name="T0" fmla="*/ 36 w 79"/>
                  <a:gd name="T1" fmla="*/ 49 h 51"/>
                  <a:gd name="T2" fmla="*/ 16 w 79"/>
                  <a:gd name="T3" fmla="*/ 43 h 51"/>
                  <a:gd name="T4" fmla="*/ 0 w 79"/>
                  <a:gd name="T5" fmla="*/ 27 h 51"/>
                  <a:gd name="T6" fmla="*/ 3 w 79"/>
                  <a:gd name="T7" fmla="*/ 26 h 51"/>
                  <a:gd name="T8" fmla="*/ 18 w 79"/>
                  <a:gd name="T9" fmla="*/ 41 h 51"/>
                  <a:gd name="T10" fmla="*/ 70 w 79"/>
                  <a:gd name="T11" fmla="*/ 26 h 51"/>
                  <a:gd name="T12" fmla="*/ 74 w 79"/>
                  <a:gd name="T13" fmla="*/ 0 h 51"/>
                  <a:gd name="T14" fmla="*/ 77 w 79"/>
                  <a:gd name="T15" fmla="*/ 0 h 51"/>
                  <a:gd name="T16" fmla="*/ 72 w 79"/>
                  <a:gd name="T17" fmla="*/ 27 h 51"/>
                  <a:gd name="T18" fmla="*/ 36 w 79"/>
                  <a:gd name="T19"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51">
                    <a:moveTo>
                      <a:pt x="36" y="49"/>
                    </a:moveTo>
                    <a:cubicBezTo>
                      <a:pt x="29" y="49"/>
                      <a:pt x="23" y="47"/>
                      <a:pt x="16" y="43"/>
                    </a:cubicBezTo>
                    <a:cubicBezTo>
                      <a:pt x="9" y="40"/>
                      <a:pt x="4" y="34"/>
                      <a:pt x="0" y="27"/>
                    </a:cubicBezTo>
                    <a:cubicBezTo>
                      <a:pt x="3" y="26"/>
                      <a:pt x="3" y="26"/>
                      <a:pt x="3" y="26"/>
                    </a:cubicBezTo>
                    <a:cubicBezTo>
                      <a:pt x="6" y="32"/>
                      <a:pt x="11" y="37"/>
                      <a:pt x="18" y="41"/>
                    </a:cubicBezTo>
                    <a:cubicBezTo>
                      <a:pt x="36" y="51"/>
                      <a:pt x="60" y="44"/>
                      <a:pt x="70" y="26"/>
                    </a:cubicBezTo>
                    <a:cubicBezTo>
                      <a:pt x="74" y="18"/>
                      <a:pt x="76" y="9"/>
                      <a:pt x="74" y="0"/>
                    </a:cubicBezTo>
                    <a:cubicBezTo>
                      <a:pt x="77" y="0"/>
                      <a:pt x="77" y="0"/>
                      <a:pt x="77" y="0"/>
                    </a:cubicBezTo>
                    <a:cubicBezTo>
                      <a:pt x="79" y="9"/>
                      <a:pt x="77" y="19"/>
                      <a:pt x="72" y="27"/>
                    </a:cubicBezTo>
                    <a:cubicBezTo>
                      <a:pt x="65" y="41"/>
                      <a:pt x="51" y="49"/>
                      <a:pt x="36"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4" name="Freeform 55"/>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30"/>
                      <a:pt x="3" y="37"/>
                      <a:pt x="4"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5" name="Freeform 56"/>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4"/>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6" name="Freeform 57"/>
              <p:cNvSpPr>
                <a:spLocks/>
              </p:cNvSpPr>
              <p:nvPr userDrawn="1"/>
            </p:nvSpPr>
            <p:spPr bwMode="auto">
              <a:xfrm>
                <a:off x="7472" y="1090"/>
                <a:ext cx="142" cy="173"/>
              </a:xfrm>
              <a:custGeom>
                <a:avLst/>
                <a:gdLst>
                  <a:gd name="T0" fmla="*/ 61 w 84"/>
                  <a:gd name="T1" fmla="*/ 102 h 102"/>
                  <a:gd name="T2" fmla="*/ 58 w 84"/>
                  <a:gd name="T3" fmla="*/ 98 h 102"/>
                  <a:gd name="T4" fmla="*/ 71 w 84"/>
                  <a:gd name="T5" fmla="*/ 83 h 102"/>
                  <a:gd name="T6" fmla="*/ 76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1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1" y="102"/>
                    </a:moveTo>
                    <a:cubicBezTo>
                      <a:pt x="58" y="98"/>
                      <a:pt x="58" y="98"/>
                      <a:pt x="58" y="98"/>
                    </a:cubicBezTo>
                    <a:cubicBezTo>
                      <a:pt x="63" y="94"/>
                      <a:pt x="68" y="89"/>
                      <a:pt x="71" y="83"/>
                    </a:cubicBezTo>
                    <a:cubicBezTo>
                      <a:pt x="78" y="71"/>
                      <a:pt x="79" y="57"/>
                      <a:pt x="76" y="44"/>
                    </a:cubicBezTo>
                    <a:cubicBezTo>
                      <a:pt x="72" y="31"/>
                      <a:pt x="63" y="20"/>
                      <a:pt x="51" y="13"/>
                    </a:cubicBezTo>
                    <a:cubicBezTo>
                      <a:pt x="36" y="5"/>
                      <a:pt x="18" y="5"/>
                      <a:pt x="2" y="13"/>
                    </a:cubicBezTo>
                    <a:cubicBezTo>
                      <a:pt x="0" y="9"/>
                      <a:pt x="0" y="9"/>
                      <a:pt x="0" y="9"/>
                    </a:cubicBezTo>
                    <a:cubicBezTo>
                      <a:pt x="17" y="0"/>
                      <a:pt x="37" y="0"/>
                      <a:pt x="53" y="9"/>
                    </a:cubicBezTo>
                    <a:cubicBezTo>
                      <a:pt x="67" y="16"/>
                      <a:pt x="76" y="28"/>
                      <a:pt x="80" y="43"/>
                    </a:cubicBezTo>
                    <a:cubicBezTo>
                      <a:pt x="84" y="57"/>
                      <a:pt x="83" y="72"/>
                      <a:pt x="75" y="85"/>
                    </a:cubicBezTo>
                    <a:cubicBezTo>
                      <a:pt x="72" y="92"/>
                      <a:pt x="67" y="97"/>
                      <a:pt x="61"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7" name="Freeform 58"/>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8" name="Freeform 59"/>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9" name="Freeform 60"/>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0" name="Freeform 61"/>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1" name="Freeform 62"/>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2" name="Freeform 63"/>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3" name="Freeform 64"/>
              <p:cNvSpPr>
                <a:spLocks/>
              </p:cNvSpPr>
              <p:nvPr userDrawn="1"/>
            </p:nvSpPr>
            <p:spPr bwMode="auto">
              <a:xfrm>
                <a:off x="2421" y="2644"/>
                <a:ext cx="137" cy="68"/>
              </a:xfrm>
              <a:custGeom>
                <a:avLst/>
                <a:gdLst>
                  <a:gd name="T0" fmla="*/ 42 w 81"/>
                  <a:gd name="T1" fmla="*/ 40 h 40"/>
                  <a:gd name="T2" fmla="*/ 34 w 81"/>
                  <a:gd name="T3" fmla="*/ 39 h 40"/>
                  <a:gd name="T4" fmla="*/ 7 w 81"/>
                  <a:gd name="T5" fmla="*/ 22 h 40"/>
                  <a:gd name="T6" fmla="*/ 0 w 81"/>
                  <a:gd name="T7" fmla="*/ 0 h 40"/>
                  <a:gd name="T8" fmla="*/ 3 w 81"/>
                  <a:gd name="T9" fmla="*/ 0 h 40"/>
                  <a:gd name="T10" fmla="*/ 10 w 81"/>
                  <a:gd name="T11" fmla="*/ 20 h 40"/>
                  <a:gd name="T12" fmla="*/ 34 w 81"/>
                  <a:gd name="T13" fmla="*/ 36 h 40"/>
                  <a:gd name="T14" fmla="*/ 63 w 81"/>
                  <a:gd name="T15" fmla="*/ 30 h 40"/>
                  <a:gd name="T16" fmla="*/ 78 w 81"/>
                  <a:gd name="T17" fmla="*/ 9 h 40"/>
                  <a:gd name="T18" fmla="*/ 81 w 81"/>
                  <a:gd name="T19" fmla="*/ 10 h 40"/>
                  <a:gd name="T20" fmla="*/ 65 w 81"/>
                  <a:gd name="T21" fmla="*/ 33 h 40"/>
                  <a:gd name="T22" fmla="*/ 42 w 81"/>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40">
                    <a:moveTo>
                      <a:pt x="42" y="40"/>
                    </a:moveTo>
                    <a:cubicBezTo>
                      <a:pt x="39" y="40"/>
                      <a:pt x="36" y="40"/>
                      <a:pt x="34" y="39"/>
                    </a:cubicBezTo>
                    <a:cubicBezTo>
                      <a:pt x="23" y="37"/>
                      <a:pt x="13" y="31"/>
                      <a:pt x="7" y="22"/>
                    </a:cubicBezTo>
                    <a:cubicBezTo>
                      <a:pt x="3" y="15"/>
                      <a:pt x="0" y="8"/>
                      <a:pt x="0" y="0"/>
                    </a:cubicBezTo>
                    <a:cubicBezTo>
                      <a:pt x="3" y="0"/>
                      <a:pt x="3" y="0"/>
                      <a:pt x="3" y="0"/>
                    </a:cubicBezTo>
                    <a:cubicBezTo>
                      <a:pt x="3" y="7"/>
                      <a:pt x="6" y="14"/>
                      <a:pt x="10" y="20"/>
                    </a:cubicBezTo>
                    <a:cubicBezTo>
                      <a:pt x="15" y="29"/>
                      <a:pt x="24" y="34"/>
                      <a:pt x="34" y="36"/>
                    </a:cubicBezTo>
                    <a:cubicBezTo>
                      <a:pt x="44" y="38"/>
                      <a:pt x="55" y="36"/>
                      <a:pt x="63" y="30"/>
                    </a:cubicBezTo>
                    <a:cubicBezTo>
                      <a:pt x="70" y="25"/>
                      <a:pt x="76" y="18"/>
                      <a:pt x="78" y="9"/>
                    </a:cubicBezTo>
                    <a:cubicBezTo>
                      <a:pt x="81" y="10"/>
                      <a:pt x="81" y="10"/>
                      <a:pt x="81" y="10"/>
                    </a:cubicBezTo>
                    <a:cubicBezTo>
                      <a:pt x="78" y="19"/>
                      <a:pt x="73" y="27"/>
                      <a:pt x="65" y="33"/>
                    </a:cubicBezTo>
                    <a:cubicBezTo>
                      <a:pt x="58" y="37"/>
                      <a:pt x="50" y="40"/>
                      <a:pt x="42" y="4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4" name="Freeform 65"/>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5" name="Freeform 66"/>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7" y="5"/>
                      <a:pt x="34" y="7"/>
                      <a:pt x="32" y="8"/>
                    </a:cubicBezTo>
                    <a:cubicBezTo>
                      <a:pt x="14" y="21"/>
                      <a:pt x="5" y="44"/>
                      <a:pt x="12" y="66"/>
                    </a:cubicBezTo>
                    <a:lnTo>
                      <a:pt x="7"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6" name="Freeform 67"/>
              <p:cNvSpPr>
                <a:spLocks/>
              </p:cNvSpPr>
              <p:nvPr userDrawn="1"/>
            </p:nvSpPr>
            <p:spPr bwMode="auto">
              <a:xfrm>
                <a:off x="2490" y="2546"/>
                <a:ext cx="100" cy="187"/>
              </a:xfrm>
              <a:custGeom>
                <a:avLst/>
                <a:gdLst>
                  <a:gd name="T0" fmla="*/ 12 w 59"/>
                  <a:gd name="T1" fmla="*/ 111 h 111"/>
                  <a:gd name="T2" fmla="*/ 11 w 59"/>
                  <a:gd name="T3" fmla="*/ 107 h 111"/>
                  <a:gd name="T4" fmla="*/ 29 w 59"/>
                  <a:gd name="T5" fmla="*/ 99 h 111"/>
                  <a:gd name="T6" fmla="*/ 51 w 59"/>
                  <a:gd name="T7" fmla="*/ 66 h 111"/>
                  <a:gd name="T8" fmla="*/ 43 w 59"/>
                  <a:gd name="T9" fmla="*/ 28 h 111"/>
                  <a:gd name="T10" fmla="*/ 0 w 59"/>
                  <a:gd name="T11" fmla="*/ 5 h 111"/>
                  <a:gd name="T12" fmla="*/ 0 w 59"/>
                  <a:gd name="T13" fmla="*/ 0 h 111"/>
                  <a:gd name="T14" fmla="*/ 47 w 59"/>
                  <a:gd name="T15" fmla="*/ 25 h 111"/>
                  <a:gd name="T16" fmla="*/ 56 w 59"/>
                  <a:gd name="T17" fmla="*/ 67 h 111"/>
                  <a:gd name="T18" fmla="*/ 32 w 59"/>
                  <a:gd name="T19" fmla="*/ 103 h 111"/>
                  <a:gd name="T20" fmla="*/ 12 w 59"/>
                  <a:gd name="T21"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11">
                    <a:moveTo>
                      <a:pt x="12" y="111"/>
                    </a:moveTo>
                    <a:cubicBezTo>
                      <a:pt x="11" y="107"/>
                      <a:pt x="11" y="107"/>
                      <a:pt x="11" y="107"/>
                    </a:cubicBezTo>
                    <a:cubicBezTo>
                      <a:pt x="17" y="105"/>
                      <a:pt x="24" y="103"/>
                      <a:pt x="29" y="99"/>
                    </a:cubicBezTo>
                    <a:cubicBezTo>
                      <a:pt x="41" y="91"/>
                      <a:pt x="48" y="79"/>
                      <a:pt x="51" y="66"/>
                    </a:cubicBezTo>
                    <a:cubicBezTo>
                      <a:pt x="54" y="53"/>
                      <a:pt x="51" y="39"/>
                      <a:pt x="43" y="28"/>
                    </a:cubicBezTo>
                    <a:cubicBezTo>
                      <a:pt x="33" y="13"/>
                      <a:pt x="17" y="5"/>
                      <a:pt x="0" y="5"/>
                    </a:cubicBezTo>
                    <a:cubicBezTo>
                      <a:pt x="0" y="0"/>
                      <a:pt x="0" y="0"/>
                      <a:pt x="0" y="0"/>
                    </a:cubicBezTo>
                    <a:cubicBezTo>
                      <a:pt x="19" y="0"/>
                      <a:pt x="36" y="9"/>
                      <a:pt x="47" y="25"/>
                    </a:cubicBezTo>
                    <a:cubicBezTo>
                      <a:pt x="55" y="37"/>
                      <a:pt x="59" y="52"/>
                      <a:pt x="56" y="67"/>
                    </a:cubicBezTo>
                    <a:cubicBezTo>
                      <a:pt x="53" y="82"/>
                      <a:pt x="45" y="94"/>
                      <a:pt x="32" y="103"/>
                    </a:cubicBezTo>
                    <a:cubicBezTo>
                      <a:pt x="26" y="107"/>
                      <a:pt x="19" y="110"/>
                      <a:pt x="12" y="11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7" name="Freeform 68"/>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8" name="Freeform 69"/>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9" name="Freeform 70"/>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0" name="Freeform 71"/>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8"/>
                      <a:pt x="8" y="54"/>
                    </a:cubicBezTo>
                    <a:lnTo>
                      <a:pt x="5" y="5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1" name="Freeform 72"/>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2" name="Freeform 73"/>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3" name="Freeform 74"/>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4" name="Freeform 75"/>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5" name="Rectangle 76"/>
              <p:cNvSpPr>
                <a:spLocks noChangeArrowheads="1"/>
              </p:cNvSpPr>
              <p:nvPr userDrawn="1"/>
            </p:nvSpPr>
            <p:spPr bwMode="auto">
              <a:xfrm>
                <a:off x="-97" y="2015"/>
                <a:ext cx="137" cy="3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6" name="Freeform 77"/>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7" name="Freeform 78"/>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8" name="Freeform 79"/>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9" name="Freeform 80"/>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0" name="Rectangle 81"/>
              <p:cNvSpPr>
                <a:spLocks noChangeArrowheads="1"/>
              </p:cNvSpPr>
              <p:nvPr userDrawn="1"/>
            </p:nvSpPr>
            <p:spPr bwMode="auto">
              <a:xfrm>
                <a:off x="-29" y="1728"/>
                <a:ext cx="8" cy="25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1" name="Freeform 82"/>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2" name="Freeform 83"/>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3" name="Freeform 84"/>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4" name="Freeform 85"/>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5" name="Freeform 86"/>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6" name="Freeform 87"/>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7" name="Freeform 88"/>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8" name="Freeform 89"/>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9" name="Freeform 90"/>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0" name="Freeform 91"/>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1" name="Freeform 92"/>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2" name="Freeform 93"/>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3" name="Rectangle 94"/>
              <p:cNvSpPr>
                <a:spLocks noChangeArrowheads="1"/>
              </p:cNvSpPr>
              <p:nvPr userDrawn="1"/>
            </p:nvSpPr>
            <p:spPr bwMode="auto">
              <a:xfrm>
                <a:off x="688" y="1856"/>
                <a:ext cx="243" cy="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4" name="Freeform 95"/>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5" name="Freeform 96"/>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6" name="Freeform 97"/>
              <p:cNvSpPr>
                <a:spLocks/>
              </p:cNvSpPr>
              <p:nvPr userDrawn="1"/>
            </p:nvSpPr>
            <p:spPr bwMode="auto">
              <a:xfrm>
                <a:off x="5946" y="2968"/>
                <a:ext cx="125" cy="97"/>
              </a:xfrm>
              <a:custGeom>
                <a:avLst/>
                <a:gdLst>
                  <a:gd name="T0" fmla="*/ 32 w 74"/>
                  <a:gd name="T1" fmla="*/ 57 h 57"/>
                  <a:gd name="T2" fmla="*/ 19 w 74"/>
                  <a:gd name="T3" fmla="*/ 55 h 57"/>
                  <a:gd name="T4" fmla="*/ 0 w 74"/>
                  <a:gd name="T5" fmla="*/ 43 h 57"/>
                  <a:gd name="T6" fmla="*/ 2 w 74"/>
                  <a:gd name="T7" fmla="*/ 41 h 57"/>
                  <a:gd name="T8" fmla="*/ 20 w 74"/>
                  <a:gd name="T9" fmla="*/ 52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7" y="57"/>
                      <a:pt x="23" y="56"/>
                      <a:pt x="19" y="55"/>
                    </a:cubicBezTo>
                    <a:cubicBezTo>
                      <a:pt x="12" y="53"/>
                      <a:pt x="5" y="49"/>
                      <a:pt x="0" y="43"/>
                    </a:cubicBezTo>
                    <a:cubicBezTo>
                      <a:pt x="2" y="41"/>
                      <a:pt x="2" y="41"/>
                      <a:pt x="2" y="41"/>
                    </a:cubicBezTo>
                    <a:cubicBezTo>
                      <a:pt x="7" y="46"/>
                      <a:pt x="13" y="50"/>
                      <a:pt x="20" y="52"/>
                    </a:cubicBezTo>
                    <a:cubicBezTo>
                      <a:pt x="30" y="55"/>
                      <a:pt x="40" y="55"/>
                      <a:pt x="49" y="50"/>
                    </a:cubicBezTo>
                    <a:cubicBezTo>
                      <a:pt x="58" y="45"/>
                      <a:pt x="65" y="37"/>
                      <a:pt x="68" y="27"/>
                    </a:cubicBezTo>
                    <a:cubicBezTo>
                      <a:pt x="71" y="19"/>
                      <a:pt x="70" y="9"/>
                      <a:pt x="67" y="1"/>
                    </a:cubicBezTo>
                    <a:cubicBezTo>
                      <a:pt x="70" y="0"/>
                      <a:pt x="70" y="0"/>
                      <a:pt x="70" y="0"/>
                    </a:cubicBezTo>
                    <a:cubicBezTo>
                      <a:pt x="73" y="9"/>
                      <a:pt x="74" y="19"/>
                      <a:pt x="71" y="28"/>
                    </a:cubicBezTo>
                    <a:cubicBezTo>
                      <a:pt x="68" y="39"/>
                      <a:pt x="60"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7" name="Freeform 98"/>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8" name="Freeform 99"/>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4"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9" name="Freeform 100"/>
              <p:cNvSpPr>
                <a:spLocks/>
              </p:cNvSpPr>
              <p:nvPr userDrawn="1"/>
            </p:nvSpPr>
            <p:spPr bwMode="auto">
              <a:xfrm>
                <a:off x="5939" y="2894"/>
                <a:ext cx="157" cy="162"/>
              </a:xfrm>
              <a:custGeom>
                <a:avLst/>
                <a:gdLst>
                  <a:gd name="T0" fmla="*/ 78 w 93"/>
                  <a:gd name="T1" fmla="*/ 96 h 96"/>
                  <a:gd name="T2" fmla="*/ 75 w 93"/>
                  <a:gd name="T3" fmla="*/ 92 h 96"/>
                  <a:gd name="T4" fmla="*/ 84 w 93"/>
                  <a:gd name="T5" fmla="*/ 75 h 96"/>
                  <a:gd name="T6" fmla="*/ 81 w 93"/>
                  <a:gd name="T7" fmla="*/ 36 h 96"/>
                  <a:gd name="T8" fmla="*/ 51 w 93"/>
                  <a:gd name="T9" fmla="*/ 11 h 96"/>
                  <a:gd name="T10" fmla="*/ 3 w 93"/>
                  <a:gd name="T11" fmla="*/ 20 h 96"/>
                  <a:gd name="T12" fmla="*/ 0 w 93"/>
                  <a:gd name="T13" fmla="*/ 16 h 96"/>
                  <a:gd name="T14" fmla="*/ 52 w 93"/>
                  <a:gd name="T15" fmla="*/ 6 h 96"/>
                  <a:gd name="T16" fmla="*/ 85 w 93"/>
                  <a:gd name="T17" fmla="*/ 33 h 96"/>
                  <a:gd name="T18" fmla="*/ 89 w 93"/>
                  <a:gd name="T19" fmla="*/ 76 h 96"/>
                  <a:gd name="T20" fmla="*/ 78 w 93"/>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6">
                    <a:moveTo>
                      <a:pt x="78" y="96"/>
                    </a:moveTo>
                    <a:cubicBezTo>
                      <a:pt x="75" y="92"/>
                      <a:pt x="75" y="92"/>
                      <a:pt x="75" y="92"/>
                    </a:cubicBezTo>
                    <a:cubicBezTo>
                      <a:pt x="79" y="87"/>
                      <a:pt x="82" y="81"/>
                      <a:pt x="84" y="75"/>
                    </a:cubicBezTo>
                    <a:cubicBezTo>
                      <a:pt x="88" y="62"/>
                      <a:pt x="87" y="48"/>
                      <a:pt x="81" y="36"/>
                    </a:cubicBezTo>
                    <a:cubicBezTo>
                      <a:pt x="75" y="24"/>
                      <a:pt x="64" y="15"/>
                      <a:pt x="51" y="11"/>
                    </a:cubicBezTo>
                    <a:cubicBezTo>
                      <a:pt x="34" y="6"/>
                      <a:pt x="16" y="9"/>
                      <a:pt x="3" y="20"/>
                    </a:cubicBezTo>
                    <a:cubicBezTo>
                      <a:pt x="0" y="16"/>
                      <a:pt x="0" y="16"/>
                      <a:pt x="0" y="16"/>
                    </a:cubicBezTo>
                    <a:cubicBezTo>
                      <a:pt x="15" y="4"/>
                      <a:pt x="34" y="0"/>
                      <a:pt x="52" y="6"/>
                    </a:cubicBezTo>
                    <a:cubicBezTo>
                      <a:pt x="66" y="11"/>
                      <a:pt x="78" y="20"/>
                      <a:pt x="85" y="33"/>
                    </a:cubicBezTo>
                    <a:cubicBezTo>
                      <a:pt x="92" y="47"/>
                      <a:pt x="93" y="62"/>
                      <a:pt x="89" y="76"/>
                    </a:cubicBezTo>
                    <a:cubicBezTo>
                      <a:pt x="87" y="83"/>
                      <a:pt x="83" y="90"/>
                      <a:pt x="7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0" name="Freeform 101"/>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1" name="Rectangle 102"/>
              <p:cNvSpPr>
                <a:spLocks noChangeArrowheads="1"/>
              </p:cNvSpPr>
              <p:nvPr userDrawn="1"/>
            </p:nvSpPr>
            <p:spPr bwMode="auto">
              <a:xfrm>
                <a:off x="1990" y="2084"/>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2" name="Rectangle 103"/>
              <p:cNvSpPr>
                <a:spLocks noChangeArrowheads="1"/>
              </p:cNvSpPr>
              <p:nvPr userDrawn="1"/>
            </p:nvSpPr>
            <p:spPr bwMode="auto">
              <a:xfrm>
                <a:off x="1965" y="2057"/>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3" name="Rectangle 104"/>
              <p:cNvSpPr>
                <a:spLocks noChangeArrowheads="1"/>
              </p:cNvSpPr>
              <p:nvPr userDrawn="1"/>
            </p:nvSpPr>
            <p:spPr bwMode="auto">
              <a:xfrm>
                <a:off x="1965" y="2030"/>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4" name="Rectangle 105"/>
              <p:cNvSpPr>
                <a:spLocks noChangeArrowheads="1"/>
              </p:cNvSpPr>
              <p:nvPr userDrawn="1"/>
            </p:nvSpPr>
            <p:spPr bwMode="auto">
              <a:xfrm>
                <a:off x="1990" y="2057"/>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5" name="Rectangle 106"/>
              <p:cNvSpPr>
                <a:spLocks noChangeArrowheads="1"/>
              </p:cNvSpPr>
              <p:nvPr userDrawn="1"/>
            </p:nvSpPr>
            <p:spPr bwMode="auto">
              <a:xfrm>
                <a:off x="2016" y="2057"/>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6" name="Rectangle 107"/>
              <p:cNvSpPr>
                <a:spLocks noChangeArrowheads="1"/>
              </p:cNvSpPr>
              <p:nvPr userDrawn="1"/>
            </p:nvSpPr>
            <p:spPr bwMode="auto">
              <a:xfrm>
                <a:off x="2016" y="2030"/>
                <a:ext cx="13"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7" name="Rectangle 108"/>
              <p:cNvSpPr>
                <a:spLocks noChangeArrowheads="1"/>
              </p:cNvSpPr>
              <p:nvPr userDrawn="1"/>
            </p:nvSpPr>
            <p:spPr bwMode="auto">
              <a:xfrm>
                <a:off x="2016" y="2084"/>
                <a:ext cx="13"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8" name="Rectangle 109"/>
              <p:cNvSpPr>
                <a:spLocks noChangeArrowheads="1"/>
              </p:cNvSpPr>
              <p:nvPr userDrawn="1"/>
            </p:nvSpPr>
            <p:spPr bwMode="auto">
              <a:xfrm>
                <a:off x="1990" y="2030"/>
                <a:ext cx="14"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9" name="Rectangle 110"/>
              <p:cNvSpPr>
                <a:spLocks noChangeArrowheads="1"/>
              </p:cNvSpPr>
              <p:nvPr userDrawn="1"/>
            </p:nvSpPr>
            <p:spPr bwMode="auto">
              <a:xfrm>
                <a:off x="1965" y="2084"/>
                <a:ext cx="14"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0" name="Rectangle 111"/>
              <p:cNvSpPr>
                <a:spLocks noChangeArrowheads="1"/>
              </p:cNvSpPr>
              <p:nvPr userDrawn="1"/>
            </p:nvSpPr>
            <p:spPr bwMode="auto">
              <a:xfrm>
                <a:off x="1913" y="2084"/>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1" name="Rectangle 112"/>
              <p:cNvSpPr>
                <a:spLocks noChangeArrowheads="1"/>
              </p:cNvSpPr>
              <p:nvPr userDrawn="1"/>
            </p:nvSpPr>
            <p:spPr bwMode="auto">
              <a:xfrm>
                <a:off x="1913" y="2057"/>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2" name="Rectangle 113"/>
              <p:cNvSpPr>
                <a:spLocks noChangeArrowheads="1"/>
              </p:cNvSpPr>
              <p:nvPr userDrawn="1"/>
            </p:nvSpPr>
            <p:spPr bwMode="auto">
              <a:xfrm>
                <a:off x="1938" y="2030"/>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3" name="Rectangle 114"/>
              <p:cNvSpPr>
                <a:spLocks noChangeArrowheads="1"/>
              </p:cNvSpPr>
              <p:nvPr userDrawn="1"/>
            </p:nvSpPr>
            <p:spPr bwMode="auto">
              <a:xfrm>
                <a:off x="1938" y="2084"/>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4" name="Rectangle 115"/>
              <p:cNvSpPr>
                <a:spLocks noChangeArrowheads="1"/>
              </p:cNvSpPr>
              <p:nvPr userDrawn="1"/>
            </p:nvSpPr>
            <p:spPr bwMode="auto">
              <a:xfrm>
                <a:off x="1913" y="2030"/>
                <a:ext cx="15" cy="1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5" name="Rectangle 116"/>
              <p:cNvSpPr>
                <a:spLocks noChangeArrowheads="1"/>
              </p:cNvSpPr>
              <p:nvPr userDrawn="1"/>
            </p:nvSpPr>
            <p:spPr bwMode="auto">
              <a:xfrm>
                <a:off x="1938" y="2057"/>
                <a:ext cx="15" cy="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6" name="Rectangle 117"/>
              <p:cNvSpPr>
                <a:spLocks noChangeArrowheads="1"/>
              </p:cNvSpPr>
              <p:nvPr userDrawn="1"/>
            </p:nvSpPr>
            <p:spPr bwMode="auto">
              <a:xfrm>
                <a:off x="1928" y="1961"/>
                <a:ext cx="15" cy="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7" name="Rectangle 118"/>
              <p:cNvSpPr>
                <a:spLocks noChangeArrowheads="1"/>
              </p:cNvSpPr>
              <p:nvPr userDrawn="1"/>
            </p:nvSpPr>
            <p:spPr bwMode="auto">
              <a:xfrm>
                <a:off x="2000" y="1961"/>
                <a:ext cx="16" cy="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8" name="Freeform 119"/>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9" name="Freeform 120"/>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0" name="Freeform 121"/>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1" name="Rectangle 122"/>
              <p:cNvSpPr>
                <a:spLocks noChangeArrowheads="1"/>
              </p:cNvSpPr>
              <p:nvPr userDrawn="1"/>
            </p:nvSpPr>
            <p:spPr bwMode="auto">
              <a:xfrm>
                <a:off x="1958" y="1011"/>
                <a:ext cx="149"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2" name="Freeform 123"/>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3" name="Freeform 124"/>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4" name="Freeform 125"/>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5" name="Freeform 126"/>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6" name="Freeform 127"/>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7" name="Oval 128"/>
              <p:cNvSpPr>
                <a:spLocks noChangeArrowheads="1"/>
              </p:cNvSpPr>
              <p:nvPr userDrawn="1"/>
            </p:nvSpPr>
            <p:spPr bwMode="auto">
              <a:xfrm>
                <a:off x="4350" y="855"/>
                <a:ext cx="15" cy="1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8" name="Freeform 129"/>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9" name="Rectangle 130"/>
              <p:cNvSpPr>
                <a:spLocks noChangeArrowheads="1"/>
              </p:cNvSpPr>
              <p:nvPr userDrawn="1"/>
            </p:nvSpPr>
            <p:spPr bwMode="auto">
              <a:xfrm>
                <a:off x="4799" y="953"/>
                <a:ext cx="169"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0" name="Rectangle 131"/>
              <p:cNvSpPr>
                <a:spLocks noChangeArrowheads="1"/>
              </p:cNvSpPr>
              <p:nvPr userDrawn="1"/>
            </p:nvSpPr>
            <p:spPr bwMode="auto">
              <a:xfrm>
                <a:off x="4799" y="986"/>
                <a:ext cx="169"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1" name="Rectangle 132"/>
              <p:cNvSpPr>
                <a:spLocks noChangeArrowheads="1"/>
              </p:cNvSpPr>
              <p:nvPr userDrawn="1"/>
            </p:nvSpPr>
            <p:spPr bwMode="auto">
              <a:xfrm>
                <a:off x="4799" y="1019"/>
                <a:ext cx="169"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2" name="Freeform 133"/>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3" name="Freeform 134"/>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4" name="Freeform 135"/>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5" name="Freeform 136"/>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6" name="Freeform 137"/>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7" name="Rectangle 138"/>
              <p:cNvSpPr>
                <a:spLocks noChangeArrowheads="1"/>
              </p:cNvSpPr>
              <p:nvPr userDrawn="1"/>
            </p:nvSpPr>
            <p:spPr bwMode="auto">
              <a:xfrm>
                <a:off x="5000" y="1991"/>
                <a:ext cx="34"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8" name="Rectangle 139"/>
              <p:cNvSpPr>
                <a:spLocks noChangeArrowheads="1"/>
              </p:cNvSpPr>
              <p:nvPr userDrawn="1"/>
            </p:nvSpPr>
            <p:spPr bwMode="auto">
              <a:xfrm>
                <a:off x="5000" y="1968"/>
                <a:ext cx="51"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9" name="Rectangle 140"/>
              <p:cNvSpPr>
                <a:spLocks noChangeArrowheads="1"/>
              </p:cNvSpPr>
              <p:nvPr userDrawn="1"/>
            </p:nvSpPr>
            <p:spPr bwMode="auto">
              <a:xfrm>
                <a:off x="5000" y="1944"/>
                <a:ext cx="51"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0" name="Rectangle 141"/>
              <p:cNvSpPr>
                <a:spLocks noChangeArrowheads="1"/>
              </p:cNvSpPr>
              <p:nvPr userDrawn="1"/>
            </p:nvSpPr>
            <p:spPr bwMode="auto">
              <a:xfrm>
                <a:off x="5000" y="1922"/>
                <a:ext cx="51"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1" name="Rectangle 142"/>
              <p:cNvSpPr>
                <a:spLocks noChangeArrowheads="1"/>
              </p:cNvSpPr>
              <p:nvPr userDrawn="1"/>
            </p:nvSpPr>
            <p:spPr bwMode="auto">
              <a:xfrm>
                <a:off x="4914" y="1991"/>
                <a:ext cx="33"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2" name="Rectangle 143"/>
              <p:cNvSpPr>
                <a:spLocks noChangeArrowheads="1"/>
              </p:cNvSpPr>
              <p:nvPr userDrawn="1"/>
            </p:nvSpPr>
            <p:spPr bwMode="auto">
              <a:xfrm>
                <a:off x="4914" y="1968"/>
                <a:ext cx="50"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3" name="Rectangle 144"/>
              <p:cNvSpPr>
                <a:spLocks noChangeArrowheads="1"/>
              </p:cNvSpPr>
              <p:nvPr userDrawn="1"/>
            </p:nvSpPr>
            <p:spPr bwMode="auto">
              <a:xfrm>
                <a:off x="4914" y="1944"/>
                <a:ext cx="50"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4" name="Rectangle 145"/>
              <p:cNvSpPr>
                <a:spLocks noChangeArrowheads="1"/>
              </p:cNvSpPr>
              <p:nvPr userDrawn="1"/>
            </p:nvSpPr>
            <p:spPr bwMode="auto">
              <a:xfrm>
                <a:off x="4914" y="1922"/>
                <a:ext cx="50" cy="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5" name="Freeform 146"/>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6" name="Rectangle 147"/>
              <p:cNvSpPr>
                <a:spLocks noChangeArrowheads="1"/>
              </p:cNvSpPr>
              <p:nvPr userDrawn="1"/>
            </p:nvSpPr>
            <p:spPr bwMode="auto">
              <a:xfrm>
                <a:off x="4539" y="2370"/>
                <a:ext cx="56"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7" name="Rectangle 148"/>
              <p:cNvSpPr>
                <a:spLocks noChangeArrowheads="1"/>
              </p:cNvSpPr>
              <p:nvPr userDrawn="1"/>
            </p:nvSpPr>
            <p:spPr bwMode="auto">
              <a:xfrm>
                <a:off x="4530" y="2345"/>
                <a:ext cx="78" cy="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8" name="Rectangle 149"/>
              <p:cNvSpPr>
                <a:spLocks noChangeArrowheads="1"/>
              </p:cNvSpPr>
              <p:nvPr userDrawn="1"/>
            </p:nvSpPr>
            <p:spPr bwMode="auto">
              <a:xfrm>
                <a:off x="4544" y="2319"/>
                <a:ext cx="25" cy="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9" name="Freeform 150"/>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0" name="Freeform 151"/>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1" name="Freeform 152"/>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2" name="Rectangle 153"/>
              <p:cNvSpPr>
                <a:spLocks noChangeArrowheads="1"/>
              </p:cNvSpPr>
              <p:nvPr userDrawn="1"/>
            </p:nvSpPr>
            <p:spPr bwMode="auto">
              <a:xfrm>
                <a:off x="4269" y="2676"/>
                <a:ext cx="13" cy="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3" name="Freeform 154"/>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4" name="Freeform 155"/>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5" name="Freeform 156"/>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6" name="Freeform 157"/>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7" name="Freeform 158"/>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8" name="Freeform 159"/>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9" name="Freeform 160"/>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0" name="Freeform 161"/>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1" name="Freeform 162"/>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2" name="Oval 163"/>
              <p:cNvSpPr>
                <a:spLocks noChangeArrowheads="1"/>
              </p:cNvSpPr>
              <p:nvPr userDrawn="1"/>
            </p:nvSpPr>
            <p:spPr bwMode="auto">
              <a:xfrm>
                <a:off x="5221" y="2769"/>
                <a:ext cx="19" cy="1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3" name="Oval 164"/>
              <p:cNvSpPr>
                <a:spLocks noChangeArrowheads="1"/>
              </p:cNvSpPr>
              <p:nvPr userDrawn="1"/>
            </p:nvSpPr>
            <p:spPr bwMode="auto">
              <a:xfrm>
                <a:off x="5265" y="2769"/>
                <a:ext cx="19" cy="19"/>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4" name="Freeform 165"/>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5" name="Freeform 166"/>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6" name="Freeform 167"/>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7" name="Freeform 168"/>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8" name="Freeform 169"/>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9" name="Freeform 170"/>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0" name="Freeform 171"/>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1" name="Freeform 172"/>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2" name="Freeform 173"/>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3" name="Oval 174"/>
              <p:cNvSpPr>
                <a:spLocks noChangeArrowheads="1"/>
              </p:cNvSpPr>
              <p:nvPr userDrawn="1"/>
            </p:nvSpPr>
            <p:spPr bwMode="auto">
              <a:xfrm>
                <a:off x="5854" y="1625"/>
                <a:ext cx="11"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4" name="Freeform 175"/>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5" name="Oval 176"/>
              <p:cNvSpPr>
                <a:spLocks noChangeArrowheads="1"/>
              </p:cNvSpPr>
              <p:nvPr userDrawn="1"/>
            </p:nvSpPr>
            <p:spPr bwMode="auto">
              <a:xfrm>
                <a:off x="4017" y="548"/>
                <a:ext cx="10" cy="1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6" name="Freeform 177"/>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7" name="Rectangle 178"/>
              <p:cNvSpPr>
                <a:spLocks noChangeArrowheads="1"/>
              </p:cNvSpPr>
              <p:nvPr userDrawn="1"/>
            </p:nvSpPr>
            <p:spPr bwMode="auto">
              <a:xfrm>
                <a:off x="6044" y="2328"/>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8" name="Freeform 179"/>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9" name="Freeform 180"/>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0" name="Freeform 181"/>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1" name="Freeform 182"/>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2" name="Freeform 183"/>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3" name="Freeform 184"/>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4" name="Freeform 185"/>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5" name="Freeform 186"/>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6" name="Freeform 187"/>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7" name="Freeform 188"/>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8" name="Freeform 189"/>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9" name="Freeform 190"/>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0" name="Freeform 191"/>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1" name="Rectangle 192"/>
              <p:cNvSpPr>
                <a:spLocks noChangeArrowheads="1"/>
              </p:cNvSpPr>
              <p:nvPr userDrawn="1"/>
            </p:nvSpPr>
            <p:spPr bwMode="auto">
              <a:xfrm>
                <a:off x="217" y="482"/>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2" name="Freeform 193"/>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3" name="Freeform 194"/>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4" name="Rectangle 195"/>
              <p:cNvSpPr>
                <a:spLocks noChangeArrowheads="1"/>
              </p:cNvSpPr>
              <p:nvPr userDrawn="1"/>
            </p:nvSpPr>
            <p:spPr bwMode="auto">
              <a:xfrm>
                <a:off x="499" y="1369"/>
                <a:ext cx="147" cy="34"/>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5" name="Freeform 196"/>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6" name="Freeform 197"/>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7" name="Freeform 198"/>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8" name="Freeform 199"/>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9" name="Freeform 200"/>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0" name="Freeform 201"/>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1" name="Freeform 202"/>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2" name="Freeform 203"/>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3" name="Freeform 204"/>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grpSp>
          <p:nvGrpSpPr>
            <p:cNvPr id="7" name="Group 406"/>
            <p:cNvGrpSpPr>
              <a:grpSpLocks/>
            </p:cNvGrpSpPr>
            <p:nvPr userDrawn="1"/>
          </p:nvGrpSpPr>
          <p:grpSpPr bwMode="auto">
            <a:xfrm>
              <a:off x="-720" y="-12"/>
              <a:ext cx="8920" cy="3285"/>
              <a:chOff x="-720" y="-12"/>
              <a:chExt cx="8920" cy="3285"/>
            </a:xfrm>
          </p:grpSpPr>
          <p:sp>
            <p:nvSpPr>
              <p:cNvPr id="134" name="Freeform 206"/>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5" name="Freeform 207"/>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6" name="Rectangle 208"/>
              <p:cNvSpPr>
                <a:spLocks noChangeArrowheads="1"/>
              </p:cNvSpPr>
              <p:nvPr userDrawn="1"/>
            </p:nvSpPr>
            <p:spPr bwMode="auto">
              <a:xfrm>
                <a:off x="6915" y="2103"/>
                <a:ext cx="147"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7" name="Freeform 209"/>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8" name="Freeform 210"/>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9" name="Freeform 211"/>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0" name="Freeform 212"/>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1" name="Freeform 213"/>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2" name="Rectangle 214"/>
              <p:cNvSpPr>
                <a:spLocks noChangeArrowheads="1"/>
              </p:cNvSpPr>
              <p:nvPr userDrawn="1"/>
            </p:nvSpPr>
            <p:spPr bwMode="auto">
              <a:xfrm>
                <a:off x="6397" y="1013"/>
                <a:ext cx="146" cy="3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3" name="Freeform 215"/>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4" name="Freeform 216"/>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5" name="Freeform 217"/>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6" name="Freeform 218"/>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7" name="Freeform 219"/>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8" name="Rectangle 220"/>
              <p:cNvSpPr>
                <a:spLocks noChangeArrowheads="1"/>
              </p:cNvSpPr>
              <p:nvPr userDrawn="1"/>
            </p:nvSpPr>
            <p:spPr bwMode="auto">
              <a:xfrm>
                <a:off x="7400" y="871"/>
                <a:ext cx="170" cy="11"/>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49" name="Rectangle 221"/>
              <p:cNvSpPr>
                <a:spLocks noChangeArrowheads="1"/>
              </p:cNvSpPr>
              <p:nvPr userDrawn="1"/>
            </p:nvSpPr>
            <p:spPr bwMode="auto">
              <a:xfrm>
                <a:off x="7400" y="903"/>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0" name="Rectangle 222"/>
              <p:cNvSpPr>
                <a:spLocks noChangeArrowheads="1"/>
              </p:cNvSpPr>
              <p:nvPr userDrawn="1"/>
            </p:nvSpPr>
            <p:spPr bwMode="auto">
              <a:xfrm>
                <a:off x="7400" y="935"/>
                <a:ext cx="170" cy="1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1" name="Freeform 223"/>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2" name="Freeform 224"/>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3" name="Freeform 225"/>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4" name="Freeform 226"/>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5" name="Freeform 227"/>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6" name="Freeform 228"/>
              <p:cNvSpPr>
                <a:spLocks/>
              </p:cNvSpPr>
              <p:nvPr userDrawn="1"/>
            </p:nvSpPr>
            <p:spPr bwMode="auto">
              <a:xfrm>
                <a:off x="872" y="1761"/>
                <a:ext cx="159" cy="161"/>
              </a:xfrm>
              <a:custGeom>
                <a:avLst/>
                <a:gdLst>
                  <a:gd name="T0" fmla="*/ 78 w 94"/>
                  <a:gd name="T1" fmla="*/ 95 h 95"/>
                  <a:gd name="T2" fmla="*/ 75 w 94"/>
                  <a:gd name="T3" fmla="*/ 92 h 95"/>
                  <a:gd name="T4" fmla="*/ 85 w 94"/>
                  <a:gd name="T5" fmla="*/ 74 h 95"/>
                  <a:gd name="T6" fmla="*/ 81 w 94"/>
                  <a:gd name="T7" fmla="*/ 35 h 95"/>
                  <a:gd name="T8" fmla="*/ 51 w 94"/>
                  <a:gd name="T9" fmla="*/ 10 h 95"/>
                  <a:gd name="T10" fmla="*/ 3 w 94"/>
                  <a:gd name="T11" fmla="*/ 19 h 95"/>
                  <a:gd name="T12" fmla="*/ 0 w 94"/>
                  <a:gd name="T13" fmla="*/ 16 h 95"/>
                  <a:gd name="T14" fmla="*/ 52 w 94"/>
                  <a:gd name="T15" fmla="*/ 5 h 95"/>
                  <a:gd name="T16" fmla="*/ 85 w 94"/>
                  <a:gd name="T17" fmla="*/ 33 h 95"/>
                  <a:gd name="T18" fmla="*/ 89 w 94"/>
                  <a:gd name="T19" fmla="*/ 75 h 95"/>
                  <a:gd name="T20" fmla="*/ 78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8" y="95"/>
                    </a:moveTo>
                    <a:cubicBezTo>
                      <a:pt x="75" y="92"/>
                      <a:pt x="75" y="92"/>
                      <a:pt x="75" y="92"/>
                    </a:cubicBezTo>
                    <a:cubicBezTo>
                      <a:pt x="79" y="86"/>
                      <a:pt x="83" y="80"/>
                      <a:pt x="85" y="74"/>
                    </a:cubicBezTo>
                    <a:cubicBezTo>
                      <a:pt x="89" y="61"/>
                      <a:pt x="87" y="47"/>
                      <a:pt x="81" y="35"/>
                    </a:cubicBezTo>
                    <a:cubicBezTo>
                      <a:pt x="75" y="23"/>
                      <a:pt x="64" y="14"/>
                      <a:pt x="51" y="10"/>
                    </a:cubicBezTo>
                    <a:cubicBezTo>
                      <a:pt x="34" y="5"/>
                      <a:pt x="16" y="8"/>
                      <a:pt x="3" y="19"/>
                    </a:cubicBezTo>
                    <a:cubicBezTo>
                      <a:pt x="0" y="16"/>
                      <a:pt x="0" y="16"/>
                      <a:pt x="0" y="16"/>
                    </a:cubicBezTo>
                    <a:cubicBezTo>
                      <a:pt x="15" y="3"/>
                      <a:pt x="34" y="0"/>
                      <a:pt x="52" y="5"/>
                    </a:cubicBezTo>
                    <a:cubicBezTo>
                      <a:pt x="67" y="10"/>
                      <a:pt x="78" y="19"/>
                      <a:pt x="85" y="33"/>
                    </a:cubicBezTo>
                    <a:cubicBezTo>
                      <a:pt x="92" y="46"/>
                      <a:pt x="94" y="61"/>
                      <a:pt x="89" y="75"/>
                    </a:cubicBezTo>
                    <a:cubicBezTo>
                      <a:pt x="87" y="82"/>
                      <a:pt x="83" y="89"/>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7" name="Freeform 229"/>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8" name="Freeform 230"/>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59" name="Freeform 231"/>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0" name="Freeform 232"/>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1" name="Freeform 233"/>
              <p:cNvSpPr>
                <a:spLocks/>
              </p:cNvSpPr>
              <p:nvPr userDrawn="1"/>
            </p:nvSpPr>
            <p:spPr bwMode="auto">
              <a:xfrm>
                <a:off x="1296" y="756"/>
                <a:ext cx="142" cy="172"/>
              </a:xfrm>
              <a:custGeom>
                <a:avLst/>
                <a:gdLst>
                  <a:gd name="T0" fmla="*/ 60 w 84"/>
                  <a:gd name="T1" fmla="*/ 102 h 102"/>
                  <a:gd name="T2" fmla="*/ 57 w 84"/>
                  <a:gd name="T3" fmla="*/ 98 h 102"/>
                  <a:gd name="T4" fmla="*/ 71 w 84"/>
                  <a:gd name="T5" fmla="*/ 83 h 102"/>
                  <a:gd name="T6" fmla="*/ 75 w 84"/>
                  <a:gd name="T7" fmla="*/ 44 h 102"/>
                  <a:gd name="T8" fmla="*/ 51 w 84"/>
                  <a:gd name="T9" fmla="*/ 13 h 102"/>
                  <a:gd name="T10" fmla="*/ 2 w 84"/>
                  <a:gd name="T11" fmla="*/ 13 h 102"/>
                  <a:gd name="T12" fmla="*/ 0 w 84"/>
                  <a:gd name="T13" fmla="*/ 9 h 102"/>
                  <a:gd name="T14" fmla="*/ 53 w 84"/>
                  <a:gd name="T15" fmla="*/ 9 h 102"/>
                  <a:gd name="T16" fmla="*/ 80 w 84"/>
                  <a:gd name="T17" fmla="*/ 43 h 102"/>
                  <a:gd name="T18" fmla="*/ 75 w 84"/>
                  <a:gd name="T19" fmla="*/ 85 h 102"/>
                  <a:gd name="T20" fmla="*/ 60 w 84"/>
                  <a:gd name="T21"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102">
                    <a:moveTo>
                      <a:pt x="60" y="102"/>
                    </a:moveTo>
                    <a:cubicBezTo>
                      <a:pt x="57" y="98"/>
                      <a:pt x="57" y="98"/>
                      <a:pt x="57" y="98"/>
                    </a:cubicBezTo>
                    <a:cubicBezTo>
                      <a:pt x="63" y="94"/>
                      <a:pt x="67" y="89"/>
                      <a:pt x="71" y="83"/>
                    </a:cubicBezTo>
                    <a:cubicBezTo>
                      <a:pt x="77" y="71"/>
                      <a:pt x="79" y="57"/>
                      <a:pt x="75" y="44"/>
                    </a:cubicBezTo>
                    <a:cubicBezTo>
                      <a:pt x="71" y="31"/>
                      <a:pt x="63" y="20"/>
                      <a:pt x="51" y="13"/>
                    </a:cubicBezTo>
                    <a:cubicBezTo>
                      <a:pt x="35" y="5"/>
                      <a:pt x="17" y="5"/>
                      <a:pt x="2" y="13"/>
                    </a:cubicBezTo>
                    <a:cubicBezTo>
                      <a:pt x="0" y="9"/>
                      <a:pt x="0" y="9"/>
                      <a:pt x="0" y="9"/>
                    </a:cubicBezTo>
                    <a:cubicBezTo>
                      <a:pt x="16" y="0"/>
                      <a:pt x="36" y="0"/>
                      <a:pt x="53" y="9"/>
                    </a:cubicBezTo>
                    <a:cubicBezTo>
                      <a:pt x="66" y="16"/>
                      <a:pt x="75" y="28"/>
                      <a:pt x="80" y="43"/>
                    </a:cubicBezTo>
                    <a:cubicBezTo>
                      <a:pt x="84" y="57"/>
                      <a:pt x="82" y="72"/>
                      <a:pt x="75" y="85"/>
                    </a:cubicBezTo>
                    <a:cubicBezTo>
                      <a:pt x="71" y="92"/>
                      <a:pt x="66" y="97"/>
                      <a:pt x="60" y="10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2" name="Freeform 234"/>
              <p:cNvSpPr>
                <a:spLocks/>
              </p:cNvSpPr>
              <p:nvPr userDrawn="1"/>
            </p:nvSpPr>
            <p:spPr bwMode="auto">
              <a:xfrm>
                <a:off x="568" y="2909"/>
                <a:ext cx="232" cy="284"/>
              </a:xfrm>
              <a:custGeom>
                <a:avLst/>
                <a:gdLst>
                  <a:gd name="T0" fmla="*/ 227 w 232"/>
                  <a:gd name="T1" fmla="*/ 284 h 284"/>
                  <a:gd name="T2" fmla="*/ 0 w 232"/>
                  <a:gd name="T3" fmla="*/ 5 h 284"/>
                  <a:gd name="T4" fmla="*/ 7 w 232"/>
                  <a:gd name="T5" fmla="*/ 0 h 284"/>
                  <a:gd name="T6" fmla="*/ 232 w 232"/>
                  <a:gd name="T7" fmla="*/ 279 h 284"/>
                  <a:gd name="T8" fmla="*/ 227 w 232"/>
                  <a:gd name="T9" fmla="*/ 284 h 284"/>
                </a:gdLst>
                <a:ahLst/>
                <a:cxnLst>
                  <a:cxn ang="0">
                    <a:pos x="T0" y="T1"/>
                  </a:cxn>
                  <a:cxn ang="0">
                    <a:pos x="T2" y="T3"/>
                  </a:cxn>
                  <a:cxn ang="0">
                    <a:pos x="T4" y="T5"/>
                  </a:cxn>
                  <a:cxn ang="0">
                    <a:pos x="T6" y="T7"/>
                  </a:cxn>
                  <a:cxn ang="0">
                    <a:pos x="T8" y="T9"/>
                  </a:cxn>
                </a:cxnLst>
                <a:rect l="0" t="0" r="r" b="b"/>
                <a:pathLst>
                  <a:path w="232" h="284">
                    <a:moveTo>
                      <a:pt x="227" y="284"/>
                    </a:moveTo>
                    <a:lnTo>
                      <a:pt x="0" y="5"/>
                    </a:lnTo>
                    <a:lnTo>
                      <a:pt x="7" y="0"/>
                    </a:lnTo>
                    <a:lnTo>
                      <a:pt x="232" y="279"/>
                    </a:lnTo>
                    <a:lnTo>
                      <a:pt x="227" y="28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3" name="Freeform 235"/>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4" name="Freeform 236"/>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5" name="Freeform 237"/>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6" name="Freeform 238"/>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7" name="Freeform 239"/>
              <p:cNvSpPr>
                <a:spLocks/>
              </p:cNvSpPr>
              <p:nvPr userDrawn="1"/>
            </p:nvSpPr>
            <p:spPr bwMode="auto">
              <a:xfrm>
                <a:off x="533" y="2840"/>
                <a:ext cx="128" cy="176"/>
              </a:xfrm>
              <a:custGeom>
                <a:avLst/>
                <a:gdLst>
                  <a:gd name="T0" fmla="*/ 20 w 76"/>
                  <a:gd name="T1" fmla="*/ 104 h 104"/>
                  <a:gd name="T2" fmla="*/ 0 w 76"/>
                  <a:gd name="T3" fmla="*/ 100 h 104"/>
                  <a:gd name="T4" fmla="*/ 1 w 76"/>
                  <a:gd name="T5" fmla="*/ 95 h 104"/>
                  <a:gd name="T6" fmla="*/ 21 w 76"/>
                  <a:gd name="T7" fmla="*/ 99 h 104"/>
                  <a:gd name="T8" fmla="*/ 57 w 76"/>
                  <a:gd name="T9" fmla="*/ 83 h 104"/>
                  <a:gd name="T10" fmla="*/ 71 w 76"/>
                  <a:gd name="T11" fmla="*/ 46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2"/>
                      <a:pt x="0" y="100"/>
                    </a:cubicBezTo>
                    <a:cubicBezTo>
                      <a:pt x="1" y="95"/>
                      <a:pt x="1" y="95"/>
                      <a:pt x="1" y="95"/>
                    </a:cubicBezTo>
                    <a:cubicBezTo>
                      <a:pt x="8" y="98"/>
                      <a:pt x="14" y="99"/>
                      <a:pt x="21" y="99"/>
                    </a:cubicBezTo>
                    <a:cubicBezTo>
                      <a:pt x="35" y="98"/>
                      <a:pt x="48" y="93"/>
                      <a:pt x="57" y="83"/>
                    </a:cubicBezTo>
                    <a:cubicBezTo>
                      <a:pt x="66" y="73"/>
                      <a:pt x="71" y="60"/>
                      <a:pt x="71" y="46"/>
                    </a:cubicBezTo>
                    <a:cubicBezTo>
                      <a:pt x="70" y="29"/>
                      <a:pt x="61" y="13"/>
                      <a:pt x="47" y="4"/>
                    </a:cubicBezTo>
                    <a:cubicBezTo>
                      <a:pt x="49" y="0"/>
                      <a:pt x="49" y="0"/>
                      <a:pt x="49" y="0"/>
                    </a:cubicBezTo>
                    <a:cubicBezTo>
                      <a:pt x="65" y="10"/>
                      <a:pt x="75" y="27"/>
                      <a:pt x="76" y="46"/>
                    </a:cubicBezTo>
                    <a:cubicBezTo>
                      <a:pt x="76" y="61"/>
                      <a:pt x="71" y="75"/>
                      <a:pt x="61" y="86"/>
                    </a:cubicBezTo>
                    <a:cubicBezTo>
                      <a:pt x="50" y="97"/>
                      <a:pt x="36" y="103"/>
                      <a:pt x="22" y="104"/>
                    </a:cubicBezTo>
                    <a:cubicBezTo>
                      <a:pt x="21" y="104"/>
                      <a:pt x="20" y="104"/>
                      <a:pt x="20" y="10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8" name="Freeform 240"/>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69" name="Freeform 241"/>
              <p:cNvSpPr>
                <a:spLocks/>
              </p:cNvSpPr>
              <p:nvPr userDrawn="1"/>
            </p:nvSpPr>
            <p:spPr bwMode="auto">
              <a:xfrm>
                <a:off x="8041" y="2147"/>
                <a:ext cx="125" cy="96"/>
              </a:xfrm>
              <a:custGeom>
                <a:avLst/>
                <a:gdLst>
                  <a:gd name="T0" fmla="*/ 31 w 74"/>
                  <a:gd name="T1" fmla="*/ 57 h 57"/>
                  <a:gd name="T2" fmla="*/ 19 w 74"/>
                  <a:gd name="T3" fmla="*/ 55 h 57"/>
                  <a:gd name="T4" fmla="*/ 0 w 74"/>
                  <a:gd name="T5" fmla="*/ 42 h 57"/>
                  <a:gd name="T6" fmla="*/ 2 w 74"/>
                  <a:gd name="T7" fmla="*/ 41 h 57"/>
                  <a:gd name="T8" fmla="*/ 20 w 74"/>
                  <a:gd name="T9" fmla="*/ 52 h 57"/>
                  <a:gd name="T10" fmla="*/ 49 w 74"/>
                  <a:gd name="T11" fmla="*/ 50 h 57"/>
                  <a:gd name="T12" fmla="*/ 68 w 74"/>
                  <a:gd name="T13" fmla="*/ 27 h 57"/>
                  <a:gd name="T14" fmla="*/ 67 w 74"/>
                  <a:gd name="T15" fmla="*/ 1 h 57"/>
                  <a:gd name="T16" fmla="*/ 69 w 74"/>
                  <a:gd name="T17" fmla="*/ 0 h 57"/>
                  <a:gd name="T18" fmla="*/ 71 w 74"/>
                  <a:gd name="T19" fmla="*/ 28 h 57"/>
                  <a:gd name="T20" fmla="*/ 51 w 74"/>
                  <a:gd name="T21" fmla="*/ 52 h 57"/>
                  <a:gd name="T22" fmla="*/ 31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30" y="55"/>
                      <a:pt x="40" y="54"/>
                      <a:pt x="49" y="50"/>
                    </a:cubicBezTo>
                    <a:cubicBezTo>
                      <a:pt x="58" y="45"/>
                      <a:pt x="65" y="37"/>
                      <a:pt x="68" y="27"/>
                    </a:cubicBezTo>
                    <a:cubicBezTo>
                      <a:pt x="71" y="19"/>
                      <a:pt x="70" y="9"/>
                      <a:pt x="67" y="1"/>
                    </a:cubicBezTo>
                    <a:cubicBezTo>
                      <a:pt x="69" y="0"/>
                      <a:pt x="69" y="0"/>
                      <a:pt x="69" y="0"/>
                    </a:cubicBezTo>
                    <a:cubicBezTo>
                      <a:pt x="73" y="9"/>
                      <a:pt x="74" y="19"/>
                      <a:pt x="71" y="28"/>
                    </a:cubicBezTo>
                    <a:cubicBezTo>
                      <a:pt x="67" y="38"/>
                      <a:pt x="60" y="47"/>
                      <a:pt x="51" y="52"/>
                    </a:cubicBezTo>
                    <a:cubicBezTo>
                      <a:pt x="45" y="55"/>
                      <a:pt x="38" y="57"/>
                      <a:pt x="31" y="5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0" name="Freeform 242"/>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1" name="Freeform 243"/>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2" name="Freeform 244"/>
              <p:cNvSpPr>
                <a:spLocks/>
              </p:cNvSpPr>
              <p:nvPr userDrawn="1"/>
            </p:nvSpPr>
            <p:spPr bwMode="auto">
              <a:xfrm>
                <a:off x="8035" y="2073"/>
                <a:ext cx="165" cy="160"/>
              </a:xfrm>
              <a:custGeom>
                <a:avLst/>
                <a:gdLst>
                  <a:gd name="T0" fmla="*/ 78 w 98"/>
                  <a:gd name="T1" fmla="*/ 95 h 95"/>
                  <a:gd name="T2" fmla="*/ 75 w 98"/>
                  <a:gd name="T3" fmla="*/ 92 h 95"/>
                  <a:gd name="T4" fmla="*/ 84 w 98"/>
                  <a:gd name="T5" fmla="*/ 74 h 95"/>
                  <a:gd name="T6" fmla="*/ 51 w 98"/>
                  <a:gd name="T7" fmla="*/ 11 h 95"/>
                  <a:gd name="T8" fmla="*/ 3 w 98"/>
                  <a:gd name="T9" fmla="*/ 20 h 95"/>
                  <a:gd name="T10" fmla="*/ 0 w 98"/>
                  <a:gd name="T11" fmla="*/ 16 h 95"/>
                  <a:gd name="T12" fmla="*/ 52 w 98"/>
                  <a:gd name="T13" fmla="*/ 6 h 95"/>
                  <a:gd name="T14" fmla="*/ 89 w 98"/>
                  <a:gd name="T15" fmla="*/ 76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7"/>
                      <a:pt x="82" y="81"/>
                      <a:pt x="84" y="74"/>
                    </a:cubicBezTo>
                    <a:cubicBezTo>
                      <a:pt x="93" y="48"/>
                      <a:pt x="78" y="19"/>
                      <a:pt x="51" y="11"/>
                    </a:cubicBezTo>
                    <a:cubicBezTo>
                      <a:pt x="34" y="5"/>
                      <a:pt x="16" y="9"/>
                      <a:pt x="3" y="20"/>
                    </a:cubicBezTo>
                    <a:cubicBezTo>
                      <a:pt x="0" y="16"/>
                      <a:pt x="0" y="16"/>
                      <a:pt x="0" y="16"/>
                    </a:cubicBezTo>
                    <a:cubicBezTo>
                      <a:pt x="14" y="4"/>
                      <a:pt x="34" y="0"/>
                      <a:pt x="52" y="6"/>
                    </a:cubicBezTo>
                    <a:cubicBezTo>
                      <a:pt x="81" y="15"/>
                      <a:pt x="98" y="46"/>
                      <a:pt x="89" y="76"/>
                    </a:cubicBezTo>
                    <a:cubicBezTo>
                      <a:pt x="87" y="83"/>
                      <a:pt x="83" y="90"/>
                      <a:pt x="78" y="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3" name="Freeform 245"/>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4" name="Freeform 246"/>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5" name="Freeform 247"/>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6" name="Freeform 248"/>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7" name="Freeform 249"/>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8" name="Freeform 250"/>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9" name="Freeform 251"/>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0" name="Freeform 252"/>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1" name="Freeform 253"/>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61 w 77"/>
                  <a:gd name="T19" fmla="*/ 86 h 103"/>
                  <a:gd name="T20" fmla="*/ 22 w 77"/>
                  <a:gd name="T21" fmla="*/ 103 h 103"/>
                  <a:gd name="T22" fmla="*/ 21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61"/>
                      <a:pt x="72" y="75"/>
                      <a:pt x="61" y="86"/>
                    </a:cubicBezTo>
                    <a:cubicBezTo>
                      <a:pt x="51" y="97"/>
                      <a:pt x="37" y="103"/>
                      <a:pt x="22" y="103"/>
                    </a:cubicBezTo>
                    <a:cubicBezTo>
                      <a:pt x="22" y="103"/>
                      <a:pt x="21" y="103"/>
                      <a:pt x="21" y="10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2" name="Freeform 254"/>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3" name="Oval 255"/>
              <p:cNvSpPr>
                <a:spLocks noChangeArrowheads="1"/>
              </p:cNvSpPr>
              <p:nvPr userDrawn="1"/>
            </p:nvSpPr>
            <p:spPr bwMode="auto">
              <a:xfrm>
                <a:off x="-85" y="267"/>
                <a:ext cx="15" cy="1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4" name="Freeform 256"/>
              <p:cNvSpPr>
                <a:spLocks noEditPoints="1"/>
              </p:cNvSpPr>
              <p:nvPr userDrawn="1"/>
            </p:nvSpPr>
            <p:spPr bwMode="auto">
              <a:xfrm>
                <a:off x="3846" y="1177"/>
                <a:ext cx="510" cy="319"/>
              </a:xfrm>
              <a:custGeom>
                <a:avLst/>
                <a:gdLst>
                  <a:gd name="T0" fmla="*/ 271 w 302"/>
                  <a:gd name="T1" fmla="*/ 189 h 189"/>
                  <a:gd name="T2" fmla="*/ 270 w 302"/>
                  <a:gd name="T3" fmla="*/ 187 h 189"/>
                  <a:gd name="T4" fmla="*/ 2 w 302"/>
                  <a:gd name="T5" fmla="*/ 36 h 189"/>
                  <a:gd name="T6" fmla="*/ 0 w 302"/>
                  <a:gd name="T7" fmla="*/ 36 h 189"/>
                  <a:gd name="T8" fmla="*/ 0 w 302"/>
                  <a:gd name="T9" fmla="*/ 0 h 189"/>
                  <a:gd name="T10" fmla="*/ 2 w 302"/>
                  <a:gd name="T11" fmla="*/ 0 h 189"/>
                  <a:gd name="T12" fmla="*/ 301 w 302"/>
                  <a:gd name="T13" fmla="*/ 168 h 189"/>
                  <a:gd name="T14" fmla="*/ 302 w 302"/>
                  <a:gd name="T15" fmla="*/ 169 h 189"/>
                  <a:gd name="T16" fmla="*/ 271 w 302"/>
                  <a:gd name="T17" fmla="*/ 189 h 189"/>
                  <a:gd name="T18" fmla="*/ 4 w 302"/>
                  <a:gd name="T19" fmla="*/ 33 h 189"/>
                  <a:gd name="T20" fmla="*/ 272 w 302"/>
                  <a:gd name="T21" fmla="*/ 184 h 189"/>
                  <a:gd name="T22" fmla="*/ 297 w 302"/>
                  <a:gd name="T23" fmla="*/ 168 h 189"/>
                  <a:gd name="T24" fmla="*/ 4 w 302"/>
                  <a:gd name="T25" fmla="*/ 3 h 189"/>
                  <a:gd name="T26" fmla="*/ 4 w 302"/>
                  <a:gd name="T27" fmla="*/ 3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2" h="189">
                    <a:moveTo>
                      <a:pt x="271" y="189"/>
                    </a:moveTo>
                    <a:cubicBezTo>
                      <a:pt x="270" y="187"/>
                      <a:pt x="270" y="187"/>
                      <a:pt x="270" y="187"/>
                    </a:cubicBezTo>
                    <a:cubicBezTo>
                      <a:pt x="212" y="94"/>
                      <a:pt x="112" y="37"/>
                      <a:pt x="2" y="36"/>
                    </a:cubicBezTo>
                    <a:cubicBezTo>
                      <a:pt x="0" y="36"/>
                      <a:pt x="0" y="36"/>
                      <a:pt x="0" y="36"/>
                    </a:cubicBezTo>
                    <a:cubicBezTo>
                      <a:pt x="0" y="0"/>
                      <a:pt x="0" y="0"/>
                      <a:pt x="0" y="0"/>
                    </a:cubicBezTo>
                    <a:cubicBezTo>
                      <a:pt x="2" y="0"/>
                      <a:pt x="2" y="0"/>
                      <a:pt x="2" y="0"/>
                    </a:cubicBezTo>
                    <a:cubicBezTo>
                      <a:pt x="125" y="1"/>
                      <a:pt x="237" y="63"/>
                      <a:pt x="301" y="168"/>
                    </a:cubicBezTo>
                    <a:cubicBezTo>
                      <a:pt x="302" y="169"/>
                      <a:pt x="302" y="169"/>
                      <a:pt x="302" y="169"/>
                    </a:cubicBezTo>
                    <a:lnTo>
                      <a:pt x="271" y="189"/>
                    </a:lnTo>
                    <a:close/>
                    <a:moveTo>
                      <a:pt x="4" y="33"/>
                    </a:moveTo>
                    <a:cubicBezTo>
                      <a:pt x="113" y="34"/>
                      <a:pt x="214" y="91"/>
                      <a:pt x="272" y="184"/>
                    </a:cubicBezTo>
                    <a:cubicBezTo>
                      <a:pt x="297" y="168"/>
                      <a:pt x="297" y="168"/>
                      <a:pt x="297" y="168"/>
                    </a:cubicBezTo>
                    <a:cubicBezTo>
                      <a:pt x="233" y="66"/>
                      <a:pt x="124" y="5"/>
                      <a:pt x="4" y="3"/>
                    </a:cubicBezTo>
                    <a:lnTo>
                      <a:pt x="4"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5" name="Freeform 257"/>
              <p:cNvSpPr>
                <a:spLocks noEditPoints="1"/>
              </p:cNvSpPr>
              <p:nvPr userDrawn="1"/>
            </p:nvSpPr>
            <p:spPr bwMode="auto">
              <a:xfrm>
                <a:off x="3357" y="1286"/>
                <a:ext cx="976" cy="974"/>
              </a:xfrm>
              <a:custGeom>
                <a:avLst/>
                <a:gdLst>
                  <a:gd name="T0" fmla="*/ 279 w 578"/>
                  <a:gd name="T1" fmla="*/ 576 h 576"/>
                  <a:gd name="T2" fmla="*/ 327 w 578"/>
                  <a:gd name="T3" fmla="*/ 571 h 576"/>
                  <a:gd name="T4" fmla="*/ 256 w 578"/>
                  <a:gd name="T5" fmla="*/ 572 h 576"/>
                  <a:gd name="T6" fmla="*/ 336 w 578"/>
                  <a:gd name="T7" fmla="*/ 572 h 576"/>
                  <a:gd name="T8" fmla="*/ 358 w 578"/>
                  <a:gd name="T9" fmla="*/ 566 h 576"/>
                  <a:gd name="T10" fmla="*/ 195 w 578"/>
                  <a:gd name="T11" fmla="*/ 559 h 576"/>
                  <a:gd name="T12" fmla="*/ 396 w 578"/>
                  <a:gd name="T13" fmla="*/ 555 h 576"/>
                  <a:gd name="T14" fmla="*/ 187 w 578"/>
                  <a:gd name="T15" fmla="*/ 557 h 576"/>
                  <a:gd name="T16" fmla="*/ 164 w 578"/>
                  <a:gd name="T17" fmla="*/ 548 h 576"/>
                  <a:gd name="T18" fmla="*/ 438 w 578"/>
                  <a:gd name="T19" fmla="*/ 532 h 576"/>
                  <a:gd name="T20" fmla="*/ 145 w 578"/>
                  <a:gd name="T21" fmla="*/ 534 h 576"/>
                  <a:gd name="T22" fmla="*/ 446 w 578"/>
                  <a:gd name="T23" fmla="*/ 529 h 576"/>
                  <a:gd name="T24" fmla="*/ 465 w 578"/>
                  <a:gd name="T25" fmla="*/ 515 h 576"/>
                  <a:gd name="T26" fmla="*/ 94 w 578"/>
                  <a:gd name="T27" fmla="*/ 498 h 576"/>
                  <a:gd name="T28" fmla="*/ 495 w 578"/>
                  <a:gd name="T29" fmla="*/ 490 h 576"/>
                  <a:gd name="T30" fmla="*/ 88 w 578"/>
                  <a:gd name="T31" fmla="*/ 494 h 576"/>
                  <a:gd name="T32" fmla="*/ 70 w 578"/>
                  <a:gd name="T33" fmla="*/ 476 h 576"/>
                  <a:gd name="T34" fmla="*/ 524 w 578"/>
                  <a:gd name="T35" fmla="*/ 452 h 576"/>
                  <a:gd name="T36" fmla="*/ 57 w 578"/>
                  <a:gd name="T37" fmla="*/ 456 h 576"/>
                  <a:gd name="T38" fmla="*/ 530 w 578"/>
                  <a:gd name="T39" fmla="*/ 446 h 576"/>
                  <a:gd name="T40" fmla="*/ 542 w 578"/>
                  <a:gd name="T41" fmla="*/ 426 h 576"/>
                  <a:gd name="T42" fmla="*/ 25 w 578"/>
                  <a:gd name="T43" fmla="*/ 402 h 576"/>
                  <a:gd name="T44" fmla="*/ 559 w 578"/>
                  <a:gd name="T45" fmla="*/ 391 h 576"/>
                  <a:gd name="T46" fmla="*/ 22 w 578"/>
                  <a:gd name="T47" fmla="*/ 396 h 576"/>
                  <a:gd name="T48" fmla="*/ 13 w 578"/>
                  <a:gd name="T49" fmla="*/ 372 h 576"/>
                  <a:gd name="T50" fmla="*/ 570 w 578"/>
                  <a:gd name="T51" fmla="*/ 345 h 576"/>
                  <a:gd name="T52" fmla="*/ 9 w 578"/>
                  <a:gd name="T53" fmla="*/ 349 h 576"/>
                  <a:gd name="T54" fmla="*/ 573 w 578"/>
                  <a:gd name="T55" fmla="*/ 337 h 576"/>
                  <a:gd name="T56" fmla="*/ 576 w 578"/>
                  <a:gd name="T57" fmla="*/ 313 h 576"/>
                  <a:gd name="T58" fmla="*/ 1 w 578"/>
                  <a:gd name="T59" fmla="*/ 287 h 576"/>
                  <a:gd name="T60" fmla="*/ 577 w 578"/>
                  <a:gd name="T61" fmla="*/ 273 h 576"/>
                  <a:gd name="T62" fmla="*/ 3 w 578"/>
                  <a:gd name="T63" fmla="*/ 264 h 576"/>
                  <a:gd name="T64" fmla="*/ 576 w 578"/>
                  <a:gd name="T65" fmla="*/ 266 h 576"/>
                  <a:gd name="T66" fmla="*/ 572 w 578"/>
                  <a:gd name="T67" fmla="*/ 241 h 576"/>
                  <a:gd name="T68" fmla="*/ 9 w 578"/>
                  <a:gd name="T69" fmla="*/ 217 h 576"/>
                  <a:gd name="T70" fmla="*/ 570 w 578"/>
                  <a:gd name="T71" fmla="*/ 217 h 576"/>
                  <a:gd name="T72" fmla="*/ 13 w 578"/>
                  <a:gd name="T73" fmla="*/ 209 h 576"/>
                  <a:gd name="T74" fmla="*/ 20 w 578"/>
                  <a:gd name="T75" fmla="*/ 187 h 576"/>
                  <a:gd name="T76" fmla="*/ 546 w 578"/>
                  <a:gd name="T77" fmla="*/ 159 h 576"/>
                  <a:gd name="T78" fmla="*/ 37 w 578"/>
                  <a:gd name="T79" fmla="*/ 152 h 576"/>
                  <a:gd name="T80" fmla="*/ 543 w 578"/>
                  <a:gd name="T81" fmla="*/ 153 h 576"/>
                  <a:gd name="T82" fmla="*/ 529 w 578"/>
                  <a:gd name="T83" fmla="*/ 132 h 576"/>
                  <a:gd name="T84" fmla="*/ 61 w 578"/>
                  <a:gd name="T85" fmla="*/ 111 h 576"/>
                  <a:gd name="T86" fmla="*/ 517 w 578"/>
                  <a:gd name="T87" fmla="*/ 111 h 576"/>
                  <a:gd name="T88" fmla="*/ 68 w 578"/>
                  <a:gd name="T89" fmla="*/ 106 h 576"/>
                  <a:gd name="T90" fmla="*/ 83 w 578"/>
                  <a:gd name="T91" fmla="*/ 88 h 576"/>
                  <a:gd name="T92" fmla="*/ 473 w 578"/>
                  <a:gd name="T93" fmla="*/ 67 h 576"/>
                  <a:gd name="T94" fmla="*/ 113 w 578"/>
                  <a:gd name="T95" fmla="*/ 63 h 576"/>
                  <a:gd name="T96" fmla="*/ 466 w 578"/>
                  <a:gd name="T97" fmla="*/ 63 h 576"/>
                  <a:gd name="T98" fmla="*/ 446 w 578"/>
                  <a:gd name="T99" fmla="*/ 49 h 576"/>
                  <a:gd name="T100" fmla="*/ 152 w 578"/>
                  <a:gd name="T101" fmla="*/ 35 h 576"/>
                  <a:gd name="T102" fmla="*/ 427 w 578"/>
                  <a:gd name="T103" fmla="*/ 35 h 576"/>
                  <a:gd name="T104" fmla="*/ 161 w 578"/>
                  <a:gd name="T105" fmla="*/ 33 h 576"/>
                  <a:gd name="T106" fmla="*/ 181 w 578"/>
                  <a:gd name="T107" fmla="*/ 22 h 576"/>
                  <a:gd name="T108" fmla="*/ 368 w 578"/>
                  <a:gd name="T109" fmla="*/ 12 h 576"/>
                  <a:gd name="T110" fmla="*/ 219 w 578"/>
                  <a:gd name="T111" fmla="*/ 11 h 576"/>
                  <a:gd name="T112" fmla="*/ 360 w 578"/>
                  <a:gd name="T113" fmla="*/ 11 h 576"/>
                  <a:gd name="T114" fmla="*/ 337 w 578"/>
                  <a:gd name="T115" fmla="*/ 6 h 576"/>
                  <a:gd name="T116" fmla="*/ 265 w 578"/>
                  <a:gd name="T117" fmla="*/ 1 h 576"/>
                  <a:gd name="T118" fmla="*/ 314 w 578"/>
                  <a:gd name="T119" fmla="*/ 1 h 576"/>
                  <a:gd name="T120" fmla="*/ 289 w 578"/>
                  <a:gd name="T121" fmla="*/ 2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8" h="576">
                    <a:moveTo>
                      <a:pt x="289" y="576"/>
                    </a:moveTo>
                    <a:cubicBezTo>
                      <a:pt x="289" y="576"/>
                      <a:pt x="288" y="575"/>
                      <a:pt x="288" y="575"/>
                    </a:cubicBezTo>
                    <a:cubicBezTo>
                      <a:pt x="288" y="574"/>
                      <a:pt x="288" y="573"/>
                      <a:pt x="289" y="573"/>
                    </a:cubicBezTo>
                    <a:cubicBezTo>
                      <a:pt x="289" y="573"/>
                      <a:pt x="289" y="573"/>
                      <a:pt x="289" y="573"/>
                    </a:cubicBezTo>
                    <a:cubicBezTo>
                      <a:pt x="294" y="573"/>
                      <a:pt x="298" y="573"/>
                      <a:pt x="303" y="573"/>
                    </a:cubicBezTo>
                    <a:cubicBezTo>
                      <a:pt x="304" y="573"/>
                      <a:pt x="304" y="574"/>
                      <a:pt x="304" y="574"/>
                    </a:cubicBezTo>
                    <a:cubicBezTo>
                      <a:pt x="304" y="575"/>
                      <a:pt x="304" y="575"/>
                      <a:pt x="303" y="575"/>
                    </a:cubicBezTo>
                    <a:cubicBezTo>
                      <a:pt x="299" y="576"/>
                      <a:pt x="294" y="576"/>
                      <a:pt x="289" y="576"/>
                    </a:cubicBezTo>
                    <a:close/>
                    <a:moveTo>
                      <a:pt x="279" y="576"/>
                    </a:moveTo>
                    <a:cubicBezTo>
                      <a:pt x="279" y="576"/>
                      <a:pt x="279" y="576"/>
                      <a:pt x="279" y="576"/>
                    </a:cubicBezTo>
                    <a:cubicBezTo>
                      <a:pt x="275" y="575"/>
                      <a:pt x="270" y="575"/>
                      <a:pt x="265" y="575"/>
                    </a:cubicBezTo>
                    <a:cubicBezTo>
                      <a:pt x="264" y="575"/>
                      <a:pt x="264" y="574"/>
                      <a:pt x="264" y="574"/>
                    </a:cubicBezTo>
                    <a:cubicBezTo>
                      <a:pt x="264" y="573"/>
                      <a:pt x="265" y="572"/>
                      <a:pt x="265" y="572"/>
                    </a:cubicBezTo>
                    <a:cubicBezTo>
                      <a:pt x="270" y="573"/>
                      <a:pt x="275" y="573"/>
                      <a:pt x="280" y="573"/>
                    </a:cubicBezTo>
                    <a:cubicBezTo>
                      <a:pt x="280" y="573"/>
                      <a:pt x="281" y="574"/>
                      <a:pt x="281" y="574"/>
                    </a:cubicBezTo>
                    <a:cubicBezTo>
                      <a:pt x="281" y="575"/>
                      <a:pt x="280" y="576"/>
                      <a:pt x="279" y="576"/>
                    </a:cubicBezTo>
                    <a:close/>
                    <a:moveTo>
                      <a:pt x="313" y="575"/>
                    </a:moveTo>
                    <a:cubicBezTo>
                      <a:pt x="312" y="575"/>
                      <a:pt x="312" y="574"/>
                      <a:pt x="311" y="574"/>
                    </a:cubicBezTo>
                    <a:cubicBezTo>
                      <a:pt x="311" y="573"/>
                      <a:pt x="312" y="573"/>
                      <a:pt x="313" y="572"/>
                    </a:cubicBezTo>
                    <a:cubicBezTo>
                      <a:pt x="317" y="572"/>
                      <a:pt x="322" y="572"/>
                      <a:pt x="327" y="571"/>
                    </a:cubicBezTo>
                    <a:cubicBezTo>
                      <a:pt x="327" y="571"/>
                      <a:pt x="328" y="571"/>
                      <a:pt x="328" y="572"/>
                    </a:cubicBezTo>
                    <a:cubicBezTo>
                      <a:pt x="328" y="573"/>
                      <a:pt x="328" y="573"/>
                      <a:pt x="327" y="573"/>
                    </a:cubicBezTo>
                    <a:cubicBezTo>
                      <a:pt x="322" y="574"/>
                      <a:pt x="318" y="574"/>
                      <a:pt x="313" y="575"/>
                    </a:cubicBezTo>
                    <a:cubicBezTo>
                      <a:pt x="313" y="575"/>
                      <a:pt x="313" y="575"/>
                      <a:pt x="313" y="575"/>
                    </a:cubicBezTo>
                    <a:close/>
                    <a:moveTo>
                      <a:pt x="256" y="574"/>
                    </a:moveTo>
                    <a:cubicBezTo>
                      <a:pt x="256" y="574"/>
                      <a:pt x="256" y="574"/>
                      <a:pt x="256" y="574"/>
                    </a:cubicBezTo>
                    <a:cubicBezTo>
                      <a:pt x="251" y="573"/>
                      <a:pt x="246" y="573"/>
                      <a:pt x="241" y="572"/>
                    </a:cubicBezTo>
                    <a:cubicBezTo>
                      <a:pt x="241" y="572"/>
                      <a:pt x="240" y="571"/>
                      <a:pt x="241" y="571"/>
                    </a:cubicBezTo>
                    <a:cubicBezTo>
                      <a:pt x="241" y="570"/>
                      <a:pt x="241" y="569"/>
                      <a:pt x="242" y="570"/>
                    </a:cubicBezTo>
                    <a:cubicBezTo>
                      <a:pt x="247" y="570"/>
                      <a:pt x="251" y="571"/>
                      <a:pt x="256" y="572"/>
                    </a:cubicBezTo>
                    <a:cubicBezTo>
                      <a:pt x="257" y="572"/>
                      <a:pt x="257" y="572"/>
                      <a:pt x="257" y="573"/>
                    </a:cubicBezTo>
                    <a:cubicBezTo>
                      <a:pt x="257" y="573"/>
                      <a:pt x="256" y="574"/>
                      <a:pt x="256" y="574"/>
                    </a:cubicBezTo>
                    <a:close/>
                    <a:moveTo>
                      <a:pt x="336" y="572"/>
                    </a:moveTo>
                    <a:cubicBezTo>
                      <a:pt x="336" y="572"/>
                      <a:pt x="335" y="572"/>
                      <a:pt x="335" y="571"/>
                    </a:cubicBezTo>
                    <a:cubicBezTo>
                      <a:pt x="335" y="570"/>
                      <a:pt x="335" y="570"/>
                      <a:pt x="336" y="570"/>
                    </a:cubicBezTo>
                    <a:cubicBezTo>
                      <a:pt x="341" y="569"/>
                      <a:pt x="345" y="568"/>
                      <a:pt x="350" y="567"/>
                    </a:cubicBezTo>
                    <a:cubicBezTo>
                      <a:pt x="351" y="567"/>
                      <a:pt x="351" y="567"/>
                      <a:pt x="351" y="568"/>
                    </a:cubicBezTo>
                    <a:cubicBezTo>
                      <a:pt x="352" y="569"/>
                      <a:pt x="351" y="569"/>
                      <a:pt x="350" y="569"/>
                    </a:cubicBezTo>
                    <a:cubicBezTo>
                      <a:pt x="346" y="570"/>
                      <a:pt x="341" y="571"/>
                      <a:pt x="336" y="572"/>
                    </a:cubicBezTo>
                    <a:cubicBezTo>
                      <a:pt x="336" y="572"/>
                      <a:pt x="336" y="572"/>
                      <a:pt x="336" y="572"/>
                    </a:cubicBezTo>
                    <a:close/>
                    <a:moveTo>
                      <a:pt x="232" y="570"/>
                    </a:moveTo>
                    <a:cubicBezTo>
                      <a:pt x="232" y="570"/>
                      <a:pt x="232" y="570"/>
                      <a:pt x="232" y="570"/>
                    </a:cubicBezTo>
                    <a:cubicBezTo>
                      <a:pt x="227" y="569"/>
                      <a:pt x="223" y="568"/>
                      <a:pt x="218" y="567"/>
                    </a:cubicBezTo>
                    <a:cubicBezTo>
                      <a:pt x="218" y="567"/>
                      <a:pt x="217" y="566"/>
                      <a:pt x="217" y="566"/>
                    </a:cubicBezTo>
                    <a:cubicBezTo>
                      <a:pt x="217" y="565"/>
                      <a:pt x="218" y="565"/>
                      <a:pt x="219" y="565"/>
                    </a:cubicBezTo>
                    <a:cubicBezTo>
                      <a:pt x="223" y="566"/>
                      <a:pt x="228" y="567"/>
                      <a:pt x="233" y="568"/>
                    </a:cubicBezTo>
                    <a:cubicBezTo>
                      <a:pt x="233" y="568"/>
                      <a:pt x="234" y="569"/>
                      <a:pt x="234" y="569"/>
                    </a:cubicBezTo>
                    <a:cubicBezTo>
                      <a:pt x="233" y="570"/>
                      <a:pt x="233" y="570"/>
                      <a:pt x="232" y="570"/>
                    </a:cubicBezTo>
                    <a:close/>
                    <a:moveTo>
                      <a:pt x="359" y="567"/>
                    </a:moveTo>
                    <a:cubicBezTo>
                      <a:pt x="359" y="567"/>
                      <a:pt x="358" y="567"/>
                      <a:pt x="358" y="566"/>
                    </a:cubicBezTo>
                    <a:cubicBezTo>
                      <a:pt x="358" y="566"/>
                      <a:pt x="359" y="565"/>
                      <a:pt x="359" y="565"/>
                    </a:cubicBezTo>
                    <a:cubicBezTo>
                      <a:pt x="364" y="564"/>
                      <a:pt x="368" y="562"/>
                      <a:pt x="373" y="561"/>
                    </a:cubicBezTo>
                    <a:cubicBezTo>
                      <a:pt x="374" y="561"/>
                      <a:pt x="374" y="561"/>
                      <a:pt x="374" y="562"/>
                    </a:cubicBezTo>
                    <a:cubicBezTo>
                      <a:pt x="375" y="562"/>
                      <a:pt x="374" y="563"/>
                      <a:pt x="374" y="563"/>
                    </a:cubicBezTo>
                    <a:cubicBezTo>
                      <a:pt x="369" y="565"/>
                      <a:pt x="364" y="566"/>
                      <a:pt x="360" y="567"/>
                    </a:cubicBezTo>
                    <a:cubicBezTo>
                      <a:pt x="360" y="567"/>
                      <a:pt x="360" y="567"/>
                      <a:pt x="359" y="567"/>
                    </a:cubicBezTo>
                    <a:close/>
                    <a:moveTo>
                      <a:pt x="209" y="565"/>
                    </a:moveTo>
                    <a:cubicBezTo>
                      <a:pt x="209" y="565"/>
                      <a:pt x="209" y="565"/>
                      <a:pt x="209" y="565"/>
                    </a:cubicBezTo>
                    <a:cubicBezTo>
                      <a:pt x="204" y="563"/>
                      <a:pt x="200" y="562"/>
                      <a:pt x="195" y="560"/>
                    </a:cubicBezTo>
                    <a:cubicBezTo>
                      <a:pt x="195" y="560"/>
                      <a:pt x="194" y="559"/>
                      <a:pt x="195" y="559"/>
                    </a:cubicBezTo>
                    <a:cubicBezTo>
                      <a:pt x="195" y="558"/>
                      <a:pt x="195" y="558"/>
                      <a:pt x="196" y="558"/>
                    </a:cubicBezTo>
                    <a:cubicBezTo>
                      <a:pt x="201" y="560"/>
                      <a:pt x="205" y="561"/>
                      <a:pt x="210" y="562"/>
                    </a:cubicBezTo>
                    <a:cubicBezTo>
                      <a:pt x="210" y="562"/>
                      <a:pt x="211" y="563"/>
                      <a:pt x="210" y="564"/>
                    </a:cubicBezTo>
                    <a:cubicBezTo>
                      <a:pt x="210" y="564"/>
                      <a:pt x="210" y="565"/>
                      <a:pt x="209" y="565"/>
                    </a:cubicBezTo>
                    <a:close/>
                    <a:moveTo>
                      <a:pt x="382" y="560"/>
                    </a:moveTo>
                    <a:cubicBezTo>
                      <a:pt x="382" y="560"/>
                      <a:pt x="381" y="560"/>
                      <a:pt x="381" y="560"/>
                    </a:cubicBezTo>
                    <a:cubicBezTo>
                      <a:pt x="381" y="559"/>
                      <a:pt x="381" y="558"/>
                      <a:pt x="382" y="558"/>
                    </a:cubicBezTo>
                    <a:cubicBezTo>
                      <a:pt x="386" y="557"/>
                      <a:pt x="391" y="555"/>
                      <a:pt x="395" y="553"/>
                    </a:cubicBezTo>
                    <a:cubicBezTo>
                      <a:pt x="396" y="553"/>
                      <a:pt x="397" y="553"/>
                      <a:pt x="397" y="554"/>
                    </a:cubicBezTo>
                    <a:cubicBezTo>
                      <a:pt x="397" y="554"/>
                      <a:pt x="397" y="555"/>
                      <a:pt x="396" y="555"/>
                    </a:cubicBezTo>
                    <a:cubicBezTo>
                      <a:pt x="392" y="557"/>
                      <a:pt x="387" y="559"/>
                      <a:pt x="383" y="560"/>
                    </a:cubicBezTo>
                    <a:cubicBezTo>
                      <a:pt x="383" y="560"/>
                      <a:pt x="382" y="560"/>
                      <a:pt x="382" y="560"/>
                    </a:cubicBezTo>
                    <a:close/>
                    <a:moveTo>
                      <a:pt x="187" y="557"/>
                    </a:moveTo>
                    <a:cubicBezTo>
                      <a:pt x="187" y="557"/>
                      <a:pt x="186" y="557"/>
                      <a:pt x="186" y="557"/>
                    </a:cubicBezTo>
                    <a:cubicBezTo>
                      <a:pt x="182" y="555"/>
                      <a:pt x="177" y="553"/>
                      <a:pt x="173" y="552"/>
                    </a:cubicBezTo>
                    <a:cubicBezTo>
                      <a:pt x="173" y="551"/>
                      <a:pt x="172" y="551"/>
                      <a:pt x="173" y="550"/>
                    </a:cubicBezTo>
                    <a:cubicBezTo>
                      <a:pt x="173" y="549"/>
                      <a:pt x="173" y="549"/>
                      <a:pt x="174" y="549"/>
                    </a:cubicBezTo>
                    <a:cubicBezTo>
                      <a:pt x="178" y="551"/>
                      <a:pt x="183" y="553"/>
                      <a:pt x="187" y="555"/>
                    </a:cubicBezTo>
                    <a:cubicBezTo>
                      <a:pt x="188" y="555"/>
                      <a:pt x="188" y="556"/>
                      <a:pt x="188" y="556"/>
                    </a:cubicBezTo>
                    <a:cubicBezTo>
                      <a:pt x="188" y="557"/>
                      <a:pt x="187" y="557"/>
                      <a:pt x="187" y="557"/>
                    </a:cubicBezTo>
                    <a:close/>
                    <a:moveTo>
                      <a:pt x="404" y="552"/>
                    </a:moveTo>
                    <a:cubicBezTo>
                      <a:pt x="404" y="552"/>
                      <a:pt x="404" y="552"/>
                      <a:pt x="403" y="551"/>
                    </a:cubicBezTo>
                    <a:cubicBezTo>
                      <a:pt x="403" y="551"/>
                      <a:pt x="403" y="550"/>
                      <a:pt x="404" y="550"/>
                    </a:cubicBezTo>
                    <a:cubicBezTo>
                      <a:pt x="408" y="548"/>
                      <a:pt x="413" y="546"/>
                      <a:pt x="417" y="544"/>
                    </a:cubicBezTo>
                    <a:cubicBezTo>
                      <a:pt x="417" y="543"/>
                      <a:pt x="418" y="543"/>
                      <a:pt x="418" y="544"/>
                    </a:cubicBezTo>
                    <a:cubicBezTo>
                      <a:pt x="419" y="545"/>
                      <a:pt x="419" y="545"/>
                      <a:pt x="418" y="546"/>
                    </a:cubicBezTo>
                    <a:cubicBezTo>
                      <a:pt x="414" y="548"/>
                      <a:pt x="409" y="550"/>
                      <a:pt x="405" y="552"/>
                    </a:cubicBezTo>
                    <a:cubicBezTo>
                      <a:pt x="405" y="552"/>
                      <a:pt x="405" y="552"/>
                      <a:pt x="404" y="552"/>
                    </a:cubicBezTo>
                    <a:close/>
                    <a:moveTo>
                      <a:pt x="165" y="548"/>
                    </a:moveTo>
                    <a:cubicBezTo>
                      <a:pt x="165" y="548"/>
                      <a:pt x="165" y="548"/>
                      <a:pt x="164" y="548"/>
                    </a:cubicBezTo>
                    <a:cubicBezTo>
                      <a:pt x="160" y="546"/>
                      <a:pt x="156" y="543"/>
                      <a:pt x="152" y="541"/>
                    </a:cubicBezTo>
                    <a:cubicBezTo>
                      <a:pt x="151" y="541"/>
                      <a:pt x="151" y="540"/>
                      <a:pt x="151" y="540"/>
                    </a:cubicBezTo>
                    <a:cubicBezTo>
                      <a:pt x="152" y="539"/>
                      <a:pt x="152" y="539"/>
                      <a:pt x="153" y="539"/>
                    </a:cubicBezTo>
                    <a:cubicBezTo>
                      <a:pt x="157" y="541"/>
                      <a:pt x="161" y="543"/>
                      <a:pt x="166" y="545"/>
                    </a:cubicBezTo>
                    <a:cubicBezTo>
                      <a:pt x="166" y="546"/>
                      <a:pt x="166" y="546"/>
                      <a:pt x="166" y="547"/>
                    </a:cubicBezTo>
                    <a:cubicBezTo>
                      <a:pt x="166" y="547"/>
                      <a:pt x="165" y="548"/>
                      <a:pt x="165" y="548"/>
                    </a:cubicBezTo>
                    <a:close/>
                    <a:moveTo>
                      <a:pt x="426" y="541"/>
                    </a:moveTo>
                    <a:cubicBezTo>
                      <a:pt x="425" y="541"/>
                      <a:pt x="425" y="541"/>
                      <a:pt x="425" y="541"/>
                    </a:cubicBezTo>
                    <a:cubicBezTo>
                      <a:pt x="424" y="540"/>
                      <a:pt x="425" y="540"/>
                      <a:pt x="425" y="539"/>
                    </a:cubicBezTo>
                    <a:cubicBezTo>
                      <a:pt x="429" y="537"/>
                      <a:pt x="434" y="535"/>
                      <a:pt x="438" y="532"/>
                    </a:cubicBezTo>
                    <a:cubicBezTo>
                      <a:pt x="438" y="532"/>
                      <a:pt x="439" y="532"/>
                      <a:pt x="439" y="533"/>
                    </a:cubicBezTo>
                    <a:cubicBezTo>
                      <a:pt x="440" y="533"/>
                      <a:pt x="439" y="534"/>
                      <a:pt x="439" y="534"/>
                    </a:cubicBezTo>
                    <a:cubicBezTo>
                      <a:pt x="435" y="537"/>
                      <a:pt x="431" y="539"/>
                      <a:pt x="426" y="541"/>
                    </a:cubicBezTo>
                    <a:cubicBezTo>
                      <a:pt x="426" y="541"/>
                      <a:pt x="426" y="541"/>
                      <a:pt x="426" y="541"/>
                    </a:cubicBezTo>
                    <a:close/>
                    <a:moveTo>
                      <a:pt x="144" y="537"/>
                    </a:moveTo>
                    <a:cubicBezTo>
                      <a:pt x="144" y="537"/>
                      <a:pt x="144" y="537"/>
                      <a:pt x="143" y="536"/>
                    </a:cubicBezTo>
                    <a:cubicBezTo>
                      <a:pt x="139" y="534"/>
                      <a:pt x="135" y="532"/>
                      <a:pt x="131" y="529"/>
                    </a:cubicBezTo>
                    <a:cubicBezTo>
                      <a:pt x="131" y="529"/>
                      <a:pt x="131" y="528"/>
                      <a:pt x="131" y="527"/>
                    </a:cubicBezTo>
                    <a:cubicBezTo>
                      <a:pt x="131" y="527"/>
                      <a:pt x="132" y="527"/>
                      <a:pt x="133" y="527"/>
                    </a:cubicBezTo>
                    <a:cubicBezTo>
                      <a:pt x="137" y="530"/>
                      <a:pt x="141" y="532"/>
                      <a:pt x="145" y="534"/>
                    </a:cubicBezTo>
                    <a:cubicBezTo>
                      <a:pt x="145" y="535"/>
                      <a:pt x="145" y="535"/>
                      <a:pt x="145" y="536"/>
                    </a:cubicBezTo>
                    <a:cubicBezTo>
                      <a:pt x="145" y="536"/>
                      <a:pt x="144" y="537"/>
                      <a:pt x="144" y="537"/>
                    </a:cubicBezTo>
                    <a:close/>
                    <a:moveTo>
                      <a:pt x="446" y="529"/>
                    </a:moveTo>
                    <a:cubicBezTo>
                      <a:pt x="446" y="529"/>
                      <a:pt x="446" y="529"/>
                      <a:pt x="445" y="529"/>
                    </a:cubicBezTo>
                    <a:cubicBezTo>
                      <a:pt x="445" y="528"/>
                      <a:pt x="445" y="527"/>
                      <a:pt x="446" y="527"/>
                    </a:cubicBezTo>
                    <a:cubicBezTo>
                      <a:pt x="450" y="525"/>
                      <a:pt x="454" y="522"/>
                      <a:pt x="457" y="519"/>
                    </a:cubicBezTo>
                    <a:cubicBezTo>
                      <a:pt x="458" y="519"/>
                      <a:pt x="459" y="519"/>
                      <a:pt x="459" y="519"/>
                    </a:cubicBezTo>
                    <a:cubicBezTo>
                      <a:pt x="459" y="520"/>
                      <a:pt x="459" y="521"/>
                      <a:pt x="459" y="521"/>
                    </a:cubicBezTo>
                    <a:cubicBezTo>
                      <a:pt x="455" y="524"/>
                      <a:pt x="451" y="527"/>
                      <a:pt x="447" y="529"/>
                    </a:cubicBezTo>
                    <a:cubicBezTo>
                      <a:pt x="447" y="529"/>
                      <a:pt x="447" y="529"/>
                      <a:pt x="446" y="529"/>
                    </a:cubicBezTo>
                    <a:close/>
                    <a:moveTo>
                      <a:pt x="124" y="524"/>
                    </a:moveTo>
                    <a:cubicBezTo>
                      <a:pt x="124" y="524"/>
                      <a:pt x="124" y="524"/>
                      <a:pt x="123" y="524"/>
                    </a:cubicBezTo>
                    <a:cubicBezTo>
                      <a:pt x="119" y="521"/>
                      <a:pt x="116" y="518"/>
                      <a:pt x="112" y="515"/>
                    </a:cubicBezTo>
                    <a:cubicBezTo>
                      <a:pt x="111" y="515"/>
                      <a:pt x="111" y="514"/>
                      <a:pt x="112" y="514"/>
                    </a:cubicBezTo>
                    <a:cubicBezTo>
                      <a:pt x="112" y="513"/>
                      <a:pt x="113" y="513"/>
                      <a:pt x="113" y="513"/>
                    </a:cubicBezTo>
                    <a:cubicBezTo>
                      <a:pt x="117" y="516"/>
                      <a:pt x="121" y="519"/>
                      <a:pt x="125" y="522"/>
                    </a:cubicBezTo>
                    <a:cubicBezTo>
                      <a:pt x="125" y="522"/>
                      <a:pt x="125" y="523"/>
                      <a:pt x="125" y="523"/>
                    </a:cubicBezTo>
                    <a:cubicBezTo>
                      <a:pt x="125" y="524"/>
                      <a:pt x="124" y="524"/>
                      <a:pt x="124" y="524"/>
                    </a:cubicBezTo>
                    <a:close/>
                    <a:moveTo>
                      <a:pt x="466" y="516"/>
                    </a:moveTo>
                    <a:cubicBezTo>
                      <a:pt x="465" y="516"/>
                      <a:pt x="465" y="515"/>
                      <a:pt x="465" y="515"/>
                    </a:cubicBezTo>
                    <a:cubicBezTo>
                      <a:pt x="464" y="515"/>
                      <a:pt x="464" y="514"/>
                      <a:pt x="465" y="513"/>
                    </a:cubicBezTo>
                    <a:cubicBezTo>
                      <a:pt x="469" y="511"/>
                      <a:pt x="472" y="508"/>
                      <a:pt x="476" y="504"/>
                    </a:cubicBezTo>
                    <a:cubicBezTo>
                      <a:pt x="476" y="504"/>
                      <a:pt x="477" y="504"/>
                      <a:pt x="478" y="505"/>
                    </a:cubicBezTo>
                    <a:cubicBezTo>
                      <a:pt x="478" y="505"/>
                      <a:pt x="478" y="506"/>
                      <a:pt x="477" y="506"/>
                    </a:cubicBezTo>
                    <a:cubicBezTo>
                      <a:pt x="474" y="509"/>
                      <a:pt x="470" y="512"/>
                      <a:pt x="466" y="515"/>
                    </a:cubicBezTo>
                    <a:cubicBezTo>
                      <a:pt x="466" y="515"/>
                      <a:pt x="466" y="516"/>
                      <a:pt x="466" y="516"/>
                    </a:cubicBezTo>
                    <a:close/>
                    <a:moveTo>
                      <a:pt x="105" y="510"/>
                    </a:moveTo>
                    <a:cubicBezTo>
                      <a:pt x="105" y="510"/>
                      <a:pt x="105" y="509"/>
                      <a:pt x="104" y="509"/>
                    </a:cubicBezTo>
                    <a:cubicBezTo>
                      <a:pt x="101" y="506"/>
                      <a:pt x="97" y="503"/>
                      <a:pt x="94" y="500"/>
                    </a:cubicBezTo>
                    <a:cubicBezTo>
                      <a:pt x="93" y="499"/>
                      <a:pt x="93" y="499"/>
                      <a:pt x="94" y="498"/>
                    </a:cubicBezTo>
                    <a:cubicBezTo>
                      <a:pt x="94" y="498"/>
                      <a:pt x="95" y="498"/>
                      <a:pt x="95" y="498"/>
                    </a:cubicBezTo>
                    <a:cubicBezTo>
                      <a:pt x="99" y="501"/>
                      <a:pt x="102" y="504"/>
                      <a:pt x="106" y="507"/>
                    </a:cubicBezTo>
                    <a:cubicBezTo>
                      <a:pt x="106" y="508"/>
                      <a:pt x="107" y="509"/>
                      <a:pt x="106" y="509"/>
                    </a:cubicBezTo>
                    <a:cubicBezTo>
                      <a:pt x="106" y="509"/>
                      <a:pt x="106" y="510"/>
                      <a:pt x="105" y="510"/>
                    </a:cubicBezTo>
                    <a:close/>
                    <a:moveTo>
                      <a:pt x="484" y="500"/>
                    </a:moveTo>
                    <a:cubicBezTo>
                      <a:pt x="484" y="500"/>
                      <a:pt x="483" y="500"/>
                      <a:pt x="483" y="500"/>
                    </a:cubicBezTo>
                    <a:cubicBezTo>
                      <a:pt x="483" y="499"/>
                      <a:pt x="483" y="499"/>
                      <a:pt x="483" y="498"/>
                    </a:cubicBezTo>
                    <a:cubicBezTo>
                      <a:pt x="487" y="495"/>
                      <a:pt x="490" y="492"/>
                      <a:pt x="493" y="488"/>
                    </a:cubicBezTo>
                    <a:cubicBezTo>
                      <a:pt x="494" y="488"/>
                      <a:pt x="494" y="488"/>
                      <a:pt x="495" y="488"/>
                    </a:cubicBezTo>
                    <a:cubicBezTo>
                      <a:pt x="495" y="489"/>
                      <a:pt x="495" y="490"/>
                      <a:pt x="495" y="490"/>
                    </a:cubicBezTo>
                    <a:cubicBezTo>
                      <a:pt x="492" y="493"/>
                      <a:pt x="488" y="497"/>
                      <a:pt x="485" y="500"/>
                    </a:cubicBezTo>
                    <a:cubicBezTo>
                      <a:pt x="484" y="500"/>
                      <a:pt x="484" y="500"/>
                      <a:pt x="484" y="500"/>
                    </a:cubicBezTo>
                    <a:close/>
                    <a:moveTo>
                      <a:pt x="88" y="494"/>
                    </a:moveTo>
                    <a:cubicBezTo>
                      <a:pt x="87" y="494"/>
                      <a:pt x="87" y="494"/>
                      <a:pt x="87" y="493"/>
                    </a:cubicBezTo>
                    <a:cubicBezTo>
                      <a:pt x="83" y="490"/>
                      <a:pt x="80" y="487"/>
                      <a:pt x="77" y="483"/>
                    </a:cubicBezTo>
                    <a:cubicBezTo>
                      <a:pt x="76" y="483"/>
                      <a:pt x="76" y="482"/>
                      <a:pt x="77" y="481"/>
                    </a:cubicBezTo>
                    <a:cubicBezTo>
                      <a:pt x="77" y="481"/>
                      <a:pt x="78" y="481"/>
                      <a:pt x="78" y="481"/>
                    </a:cubicBezTo>
                    <a:cubicBezTo>
                      <a:pt x="82" y="485"/>
                      <a:pt x="85" y="488"/>
                      <a:pt x="88" y="492"/>
                    </a:cubicBezTo>
                    <a:cubicBezTo>
                      <a:pt x="89" y="492"/>
                      <a:pt x="89" y="493"/>
                      <a:pt x="88" y="493"/>
                    </a:cubicBezTo>
                    <a:cubicBezTo>
                      <a:pt x="88" y="494"/>
                      <a:pt x="88" y="494"/>
                      <a:pt x="88" y="494"/>
                    </a:cubicBezTo>
                    <a:close/>
                    <a:moveTo>
                      <a:pt x="501" y="484"/>
                    </a:moveTo>
                    <a:cubicBezTo>
                      <a:pt x="500" y="484"/>
                      <a:pt x="500" y="483"/>
                      <a:pt x="500" y="483"/>
                    </a:cubicBezTo>
                    <a:cubicBezTo>
                      <a:pt x="499" y="483"/>
                      <a:pt x="499" y="482"/>
                      <a:pt x="500" y="482"/>
                    </a:cubicBezTo>
                    <a:cubicBezTo>
                      <a:pt x="503" y="478"/>
                      <a:pt x="506" y="475"/>
                      <a:pt x="509" y="471"/>
                    </a:cubicBezTo>
                    <a:cubicBezTo>
                      <a:pt x="510" y="470"/>
                      <a:pt x="510" y="470"/>
                      <a:pt x="511" y="471"/>
                    </a:cubicBezTo>
                    <a:cubicBezTo>
                      <a:pt x="511" y="471"/>
                      <a:pt x="511" y="472"/>
                      <a:pt x="511" y="472"/>
                    </a:cubicBezTo>
                    <a:cubicBezTo>
                      <a:pt x="508" y="476"/>
                      <a:pt x="505" y="480"/>
                      <a:pt x="502" y="483"/>
                    </a:cubicBezTo>
                    <a:cubicBezTo>
                      <a:pt x="501" y="483"/>
                      <a:pt x="501" y="484"/>
                      <a:pt x="501" y="484"/>
                    </a:cubicBezTo>
                    <a:close/>
                    <a:moveTo>
                      <a:pt x="71" y="476"/>
                    </a:moveTo>
                    <a:cubicBezTo>
                      <a:pt x="71" y="476"/>
                      <a:pt x="71" y="476"/>
                      <a:pt x="70" y="476"/>
                    </a:cubicBezTo>
                    <a:cubicBezTo>
                      <a:pt x="67" y="472"/>
                      <a:pt x="64" y="469"/>
                      <a:pt x="61" y="465"/>
                    </a:cubicBezTo>
                    <a:cubicBezTo>
                      <a:pt x="61" y="464"/>
                      <a:pt x="61" y="464"/>
                      <a:pt x="61" y="463"/>
                    </a:cubicBezTo>
                    <a:cubicBezTo>
                      <a:pt x="62" y="463"/>
                      <a:pt x="63" y="463"/>
                      <a:pt x="63" y="463"/>
                    </a:cubicBezTo>
                    <a:cubicBezTo>
                      <a:pt x="66" y="467"/>
                      <a:pt x="69" y="471"/>
                      <a:pt x="72" y="474"/>
                    </a:cubicBezTo>
                    <a:cubicBezTo>
                      <a:pt x="73" y="475"/>
                      <a:pt x="73" y="476"/>
                      <a:pt x="72" y="476"/>
                    </a:cubicBezTo>
                    <a:cubicBezTo>
                      <a:pt x="72" y="476"/>
                      <a:pt x="72" y="476"/>
                      <a:pt x="71" y="476"/>
                    </a:cubicBezTo>
                    <a:close/>
                    <a:moveTo>
                      <a:pt x="516" y="466"/>
                    </a:moveTo>
                    <a:cubicBezTo>
                      <a:pt x="516" y="466"/>
                      <a:pt x="516" y="465"/>
                      <a:pt x="515" y="465"/>
                    </a:cubicBezTo>
                    <a:cubicBezTo>
                      <a:pt x="515" y="465"/>
                      <a:pt x="515" y="464"/>
                      <a:pt x="515" y="464"/>
                    </a:cubicBezTo>
                    <a:cubicBezTo>
                      <a:pt x="518" y="460"/>
                      <a:pt x="521" y="456"/>
                      <a:pt x="524" y="452"/>
                    </a:cubicBezTo>
                    <a:cubicBezTo>
                      <a:pt x="524" y="452"/>
                      <a:pt x="525" y="452"/>
                      <a:pt x="525" y="452"/>
                    </a:cubicBezTo>
                    <a:cubicBezTo>
                      <a:pt x="526" y="452"/>
                      <a:pt x="526" y="453"/>
                      <a:pt x="526" y="454"/>
                    </a:cubicBezTo>
                    <a:cubicBezTo>
                      <a:pt x="523" y="457"/>
                      <a:pt x="520" y="461"/>
                      <a:pt x="517" y="465"/>
                    </a:cubicBezTo>
                    <a:cubicBezTo>
                      <a:pt x="517" y="465"/>
                      <a:pt x="516" y="466"/>
                      <a:pt x="516" y="466"/>
                    </a:cubicBezTo>
                    <a:close/>
                    <a:moveTo>
                      <a:pt x="56" y="458"/>
                    </a:moveTo>
                    <a:cubicBezTo>
                      <a:pt x="56" y="458"/>
                      <a:pt x="56" y="458"/>
                      <a:pt x="56" y="457"/>
                    </a:cubicBezTo>
                    <a:cubicBezTo>
                      <a:pt x="53" y="453"/>
                      <a:pt x="50" y="450"/>
                      <a:pt x="47" y="446"/>
                    </a:cubicBezTo>
                    <a:cubicBezTo>
                      <a:pt x="47" y="445"/>
                      <a:pt x="47" y="444"/>
                      <a:pt x="48" y="444"/>
                    </a:cubicBezTo>
                    <a:cubicBezTo>
                      <a:pt x="48" y="444"/>
                      <a:pt x="49" y="444"/>
                      <a:pt x="49" y="444"/>
                    </a:cubicBezTo>
                    <a:cubicBezTo>
                      <a:pt x="52" y="448"/>
                      <a:pt x="55" y="452"/>
                      <a:pt x="57" y="456"/>
                    </a:cubicBezTo>
                    <a:cubicBezTo>
                      <a:pt x="58" y="456"/>
                      <a:pt x="58" y="457"/>
                      <a:pt x="57" y="458"/>
                    </a:cubicBezTo>
                    <a:cubicBezTo>
                      <a:pt x="57" y="458"/>
                      <a:pt x="57" y="458"/>
                      <a:pt x="56" y="458"/>
                    </a:cubicBezTo>
                    <a:close/>
                    <a:moveTo>
                      <a:pt x="530" y="446"/>
                    </a:moveTo>
                    <a:cubicBezTo>
                      <a:pt x="530" y="446"/>
                      <a:pt x="530" y="446"/>
                      <a:pt x="529" y="446"/>
                    </a:cubicBezTo>
                    <a:cubicBezTo>
                      <a:pt x="529" y="446"/>
                      <a:pt x="529" y="445"/>
                      <a:pt x="529" y="444"/>
                    </a:cubicBezTo>
                    <a:cubicBezTo>
                      <a:pt x="532" y="441"/>
                      <a:pt x="534" y="436"/>
                      <a:pt x="537" y="432"/>
                    </a:cubicBezTo>
                    <a:cubicBezTo>
                      <a:pt x="537" y="432"/>
                      <a:pt x="538" y="432"/>
                      <a:pt x="538" y="432"/>
                    </a:cubicBezTo>
                    <a:cubicBezTo>
                      <a:pt x="539" y="432"/>
                      <a:pt x="539" y="433"/>
                      <a:pt x="539" y="434"/>
                    </a:cubicBezTo>
                    <a:cubicBezTo>
                      <a:pt x="536" y="438"/>
                      <a:pt x="534" y="442"/>
                      <a:pt x="531" y="446"/>
                    </a:cubicBezTo>
                    <a:cubicBezTo>
                      <a:pt x="531" y="446"/>
                      <a:pt x="530" y="446"/>
                      <a:pt x="530" y="446"/>
                    </a:cubicBezTo>
                    <a:close/>
                    <a:moveTo>
                      <a:pt x="43" y="438"/>
                    </a:moveTo>
                    <a:cubicBezTo>
                      <a:pt x="43" y="438"/>
                      <a:pt x="42" y="438"/>
                      <a:pt x="42" y="438"/>
                    </a:cubicBezTo>
                    <a:cubicBezTo>
                      <a:pt x="40" y="433"/>
                      <a:pt x="37" y="429"/>
                      <a:pt x="35" y="425"/>
                    </a:cubicBezTo>
                    <a:cubicBezTo>
                      <a:pt x="35" y="425"/>
                      <a:pt x="35" y="424"/>
                      <a:pt x="35" y="424"/>
                    </a:cubicBezTo>
                    <a:cubicBezTo>
                      <a:pt x="36" y="423"/>
                      <a:pt x="37" y="423"/>
                      <a:pt x="37" y="424"/>
                    </a:cubicBezTo>
                    <a:cubicBezTo>
                      <a:pt x="39" y="428"/>
                      <a:pt x="42" y="432"/>
                      <a:pt x="44" y="436"/>
                    </a:cubicBezTo>
                    <a:cubicBezTo>
                      <a:pt x="45" y="437"/>
                      <a:pt x="44" y="438"/>
                      <a:pt x="44" y="438"/>
                    </a:cubicBezTo>
                    <a:cubicBezTo>
                      <a:pt x="44" y="438"/>
                      <a:pt x="43" y="438"/>
                      <a:pt x="43" y="438"/>
                    </a:cubicBezTo>
                    <a:close/>
                    <a:moveTo>
                      <a:pt x="542" y="426"/>
                    </a:moveTo>
                    <a:cubicBezTo>
                      <a:pt x="542" y="426"/>
                      <a:pt x="542" y="426"/>
                      <a:pt x="542" y="426"/>
                    </a:cubicBezTo>
                    <a:cubicBezTo>
                      <a:pt x="541" y="426"/>
                      <a:pt x="541" y="425"/>
                      <a:pt x="541" y="424"/>
                    </a:cubicBezTo>
                    <a:cubicBezTo>
                      <a:pt x="543" y="420"/>
                      <a:pt x="546" y="416"/>
                      <a:pt x="548" y="412"/>
                    </a:cubicBezTo>
                    <a:cubicBezTo>
                      <a:pt x="548" y="411"/>
                      <a:pt x="549" y="411"/>
                      <a:pt x="549" y="411"/>
                    </a:cubicBezTo>
                    <a:cubicBezTo>
                      <a:pt x="550" y="411"/>
                      <a:pt x="550" y="412"/>
                      <a:pt x="550" y="413"/>
                    </a:cubicBezTo>
                    <a:cubicBezTo>
                      <a:pt x="548" y="417"/>
                      <a:pt x="546" y="421"/>
                      <a:pt x="543" y="425"/>
                    </a:cubicBezTo>
                    <a:cubicBezTo>
                      <a:pt x="543" y="426"/>
                      <a:pt x="543" y="426"/>
                      <a:pt x="542" y="426"/>
                    </a:cubicBezTo>
                    <a:close/>
                    <a:moveTo>
                      <a:pt x="32" y="417"/>
                    </a:moveTo>
                    <a:cubicBezTo>
                      <a:pt x="31" y="417"/>
                      <a:pt x="31" y="417"/>
                      <a:pt x="31" y="417"/>
                    </a:cubicBezTo>
                    <a:cubicBezTo>
                      <a:pt x="28" y="412"/>
                      <a:pt x="26" y="408"/>
                      <a:pt x="24" y="404"/>
                    </a:cubicBezTo>
                    <a:cubicBezTo>
                      <a:pt x="24" y="403"/>
                      <a:pt x="24" y="402"/>
                      <a:pt x="25" y="402"/>
                    </a:cubicBezTo>
                    <a:cubicBezTo>
                      <a:pt x="26" y="402"/>
                      <a:pt x="26" y="402"/>
                      <a:pt x="27" y="403"/>
                    </a:cubicBezTo>
                    <a:cubicBezTo>
                      <a:pt x="29" y="407"/>
                      <a:pt x="31" y="411"/>
                      <a:pt x="33" y="416"/>
                    </a:cubicBezTo>
                    <a:cubicBezTo>
                      <a:pt x="33" y="416"/>
                      <a:pt x="33" y="417"/>
                      <a:pt x="32" y="417"/>
                    </a:cubicBezTo>
                    <a:cubicBezTo>
                      <a:pt x="32" y="417"/>
                      <a:pt x="32" y="417"/>
                      <a:pt x="32" y="417"/>
                    </a:cubicBezTo>
                    <a:close/>
                    <a:moveTo>
                      <a:pt x="553" y="405"/>
                    </a:moveTo>
                    <a:cubicBezTo>
                      <a:pt x="553" y="405"/>
                      <a:pt x="552" y="405"/>
                      <a:pt x="552" y="405"/>
                    </a:cubicBezTo>
                    <a:cubicBezTo>
                      <a:pt x="552" y="404"/>
                      <a:pt x="551" y="404"/>
                      <a:pt x="552" y="403"/>
                    </a:cubicBezTo>
                    <a:cubicBezTo>
                      <a:pt x="554" y="399"/>
                      <a:pt x="555" y="394"/>
                      <a:pt x="557" y="390"/>
                    </a:cubicBezTo>
                    <a:cubicBezTo>
                      <a:pt x="557" y="389"/>
                      <a:pt x="558" y="389"/>
                      <a:pt x="559" y="389"/>
                    </a:cubicBezTo>
                    <a:cubicBezTo>
                      <a:pt x="559" y="390"/>
                      <a:pt x="560" y="390"/>
                      <a:pt x="559" y="391"/>
                    </a:cubicBezTo>
                    <a:cubicBezTo>
                      <a:pt x="558" y="395"/>
                      <a:pt x="556" y="400"/>
                      <a:pt x="554" y="404"/>
                    </a:cubicBezTo>
                    <a:cubicBezTo>
                      <a:pt x="554" y="404"/>
                      <a:pt x="553" y="405"/>
                      <a:pt x="553" y="405"/>
                    </a:cubicBezTo>
                    <a:close/>
                    <a:moveTo>
                      <a:pt x="22" y="396"/>
                    </a:moveTo>
                    <a:cubicBezTo>
                      <a:pt x="21" y="396"/>
                      <a:pt x="21" y="395"/>
                      <a:pt x="21" y="395"/>
                    </a:cubicBezTo>
                    <a:cubicBezTo>
                      <a:pt x="19" y="391"/>
                      <a:pt x="17" y="386"/>
                      <a:pt x="16" y="381"/>
                    </a:cubicBezTo>
                    <a:cubicBezTo>
                      <a:pt x="15" y="381"/>
                      <a:pt x="16" y="380"/>
                      <a:pt x="16" y="380"/>
                    </a:cubicBezTo>
                    <a:cubicBezTo>
                      <a:pt x="17" y="380"/>
                      <a:pt x="18" y="380"/>
                      <a:pt x="18" y="381"/>
                    </a:cubicBezTo>
                    <a:cubicBezTo>
                      <a:pt x="19" y="385"/>
                      <a:pt x="21" y="390"/>
                      <a:pt x="23" y="394"/>
                    </a:cubicBezTo>
                    <a:cubicBezTo>
                      <a:pt x="23" y="395"/>
                      <a:pt x="23" y="395"/>
                      <a:pt x="22" y="396"/>
                    </a:cubicBezTo>
                    <a:cubicBezTo>
                      <a:pt x="22" y="396"/>
                      <a:pt x="22" y="396"/>
                      <a:pt x="22" y="396"/>
                    </a:cubicBezTo>
                    <a:close/>
                    <a:moveTo>
                      <a:pt x="561" y="383"/>
                    </a:moveTo>
                    <a:cubicBezTo>
                      <a:pt x="561" y="383"/>
                      <a:pt x="561" y="383"/>
                      <a:pt x="561" y="383"/>
                    </a:cubicBezTo>
                    <a:cubicBezTo>
                      <a:pt x="560" y="382"/>
                      <a:pt x="560" y="382"/>
                      <a:pt x="560" y="381"/>
                    </a:cubicBezTo>
                    <a:cubicBezTo>
                      <a:pt x="562" y="377"/>
                      <a:pt x="563" y="372"/>
                      <a:pt x="565" y="368"/>
                    </a:cubicBezTo>
                    <a:cubicBezTo>
                      <a:pt x="565" y="367"/>
                      <a:pt x="566" y="367"/>
                      <a:pt x="566" y="367"/>
                    </a:cubicBezTo>
                    <a:cubicBezTo>
                      <a:pt x="567" y="367"/>
                      <a:pt x="567" y="368"/>
                      <a:pt x="567" y="368"/>
                    </a:cubicBezTo>
                    <a:cubicBezTo>
                      <a:pt x="566" y="373"/>
                      <a:pt x="564" y="377"/>
                      <a:pt x="563" y="382"/>
                    </a:cubicBezTo>
                    <a:cubicBezTo>
                      <a:pt x="562" y="382"/>
                      <a:pt x="562" y="383"/>
                      <a:pt x="561" y="383"/>
                    </a:cubicBezTo>
                    <a:close/>
                    <a:moveTo>
                      <a:pt x="14" y="373"/>
                    </a:moveTo>
                    <a:cubicBezTo>
                      <a:pt x="13" y="373"/>
                      <a:pt x="13" y="373"/>
                      <a:pt x="13" y="372"/>
                    </a:cubicBezTo>
                    <a:cubicBezTo>
                      <a:pt x="11" y="368"/>
                      <a:pt x="10" y="363"/>
                      <a:pt x="9" y="359"/>
                    </a:cubicBezTo>
                    <a:cubicBezTo>
                      <a:pt x="9" y="358"/>
                      <a:pt x="9" y="357"/>
                      <a:pt x="10" y="357"/>
                    </a:cubicBezTo>
                    <a:cubicBezTo>
                      <a:pt x="10" y="357"/>
                      <a:pt x="11" y="357"/>
                      <a:pt x="11" y="358"/>
                    </a:cubicBezTo>
                    <a:cubicBezTo>
                      <a:pt x="12" y="363"/>
                      <a:pt x="14" y="367"/>
                      <a:pt x="15" y="372"/>
                    </a:cubicBezTo>
                    <a:cubicBezTo>
                      <a:pt x="15" y="372"/>
                      <a:pt x="15" y="373"/>
                      <a:pt x="14" y="373"/>
                    </a:cubicBezTo>
                    <a:cubicBezTo>
                      <a:pt x="14" y="373"/>
                      <a:pt x="14" y="373"/>
                      <a:pt x="14" y="373"/>
                    </a:cubicBezTo>
                    <a:close/>
                    <a:moveTo>
                      <a:pt x="568" y="360"/>
                    </a:moveTo>
                    <a:cubicBezTo>
                      <a:pt x="568" y="360"/>
                      <a:pt x="568" y="360"/>
                      <a:pt x="568" y="360"/>
                    </a:cubicBezTo>
                    <a:cubicBezTo>
                      <a:pt x="567" y="360"/>
                      <a:pt x="567" y="359"/>
                      <a:pt x="567" y="358"/>
                    </a:cubicBezTo>
                    <a:cubicBezTo>
                      <a:pt x="568" y="354"/>
                      <a:pt x="569" y="349"/>
                      <a:pt x="570" y="345"/>
                    </a:cubicBezTo>
                    <a:cubicBezTo>
                      <a:pt x="570" y="344"/>
                      <a:pt x="571" y="344"/>
                      <a:pt x="572" y="344"/>
                    </a:cubicBezTo>
                    <a:cubicBezTo>
                      <a:pt x="572" y="344"/>
                      <a:pt x="573" y="344"/>
                      <a:pt x="573" y="345"/>
                    </a:cubicBezTo>
                    <a:cubicBezTo>
                      <a:pt x="572" y="350"/>
                      <a:pt x="571" y="354"/>
                      <a:pt x="569" y="359"/>
                    </a:cubicBezTo>
                    <a:cubicBezTo>
                      <a:pt x="569" y="360"/>
                      <a:pt x="569" y="360"/>
                      <a:pt x="568" y="360"/>
                    </a:cubicBezTo>
                    <a:close/>
                    <a:moveTo>
                      <a:pt x="8" y="350"/>
                    </a:moveTo>
                    <a:cubicBezTo>
                      <a:pt x="7" y="350"/>
                      <a:pt x="7" y="350"/>
                      <a:pt x="7" y="349"/>
                    </a:cubicBezTo>
                    <a:cubicBezTo>
                      <a:pt x="6" y="345"/>
                      <a:pt x="5" y="340"/>
                      <a:pt x="4" y="335"/>
                    </a:cubicBezTo>
                    <a:cubicBezTo>
                      <a:pt x="4" y="335"/>
                      <a:pt x="4" y="334"/>
                      <a:pt x="5" y="334"/>
                    </a:cubicBezTo>
                    <a:cubicBezTo>
                      <a:pt x="6" y="334"/>
                      <a:pt x="6" y="334"/>
                      <a:pt x="6" y="335"/>
                    </a:cubicBezTo>
                    <a:cubicBezTo>
                      <a:pt x="7" y="340"/>
                      <a:pt x="8" y="344"/>
                      <a:pt x="9" y="349"/>
                    </a:cubicBezTo>
                    <a:cubicBezTo>
                      <a:pt x="9" y="349"/>
                      <a:pt x="9" y="350"/>
                      <a:pt x="8" y="350"/>
                    </a:cubicBezTo>
                    <a:cubicBezTo>
                      <a:pt x="8" y="350"/>
                      <a:pt x="8" y="350"/>
                      <a:pt x="8" y="350"/>
                    </a:cubicBezTo>
                    <a:close/>
                    <a:moveTo>
                      <a:pt x="573" y="337"/>
                    </a:moveTo>
                    <a:cubicBezTo>
                      <a:pt x="573" y="337"/>
                      <a:pt x="573" y="337"/>
                      <a:pt x="573" y="337"/>
                    </a:cubicBezTo>
                    <a:cubicBezTo>
                      <a:pt x="572" y="337"/>
                      <a:pt x="572" y="336"/>
                      <a:pt x="572" y="335"/>
                    </a:cubicBezTo>
                    <a:cubicBezTo>
                      <a:pt x="573" y="331"/>
                      <a:pt x="574" y="326"/>
                      <a:pt x="574" y="321"/>
                    </a:cubicBezTo>
                    <a:cubicBezTo>
                      <a:pt x="574" y="321"/>
                      <a:pt x="575" y="320"/>
                      <a:pt x="575" y="320"/>
                    </a:cubicBezTo>
                    <a:cubicBezTo>
                      <a:pt x="576" y="320"/>
                      <a:pt x="577" y="321"/>
                      <a:pt x="576" y="322"/>
                    </a:cubicBezTo>
                    <a:cubicBezTo>
                      <a:pt x="576" y="326"/>
                      <a:pt x="575" y="331"/>
                      <a:pt x="574" y="336"/>
                    </a:cubicBezTo>
                    <a:cubicBezTo>
                      <a:pt x="574" y="336"/>
                      <a:pt x="574" y="337"/>
                      <a:pt x="573" y="337"/>
                    </a:cubicBezTo>
                    <a:close/>
                    <a:moveTo>
                      <a:pt x="4" y="327"/>
                    </a:moveTo>
                    <a:cubicBezTo>
                      <a:pt x="3" y="327"/>
                      <a:pt x="3" y="326"/>
                      <a:pt x="3" y="326"/>
                    </a:cubicBezTo>
                    <a:cubicBezTo>
                      <a:pt x="2" y="321"/>
                      <a:pt x="1" y="316"/>
                      <a:pt x="1" y="312"/>
                    </a:cubicBezTo>
                    <a:cubicBezTo>
                      <a:pt x="1" y="311"/>
                      <a:pt x="1" y="310"/>
                      <a:pt x="2" y="310"/>
                    </a:cubicBezTo>
                    <a:cubicBezTo>
                      <a:pt x="3" y="310"/>
                      <a:pt x="3" y="311"/>
                      <a:pt x="3" y="311"/>
                    </a:cubicBezTo>
                    <a:cubicBezTo>
                      <a:pt x="4" y="316"/>
                      <a:pt x="4" y="321"/>
                      <a:pt x="5" y="326"/>
                    </a:cubicBezTo>
                    <a:cubicBezTo>
                      <a:pt x="5" y="326"/>
                      <a:pt x="5" y="327"/>
                      <a:pt x="4" y="327"/>
                    </a:cubicBezTo>
                    <a:cubicBezTo>
                      <a:pt x="4" y="327"/>
                      <a:pt x="4" y="327"/>
                      <a:pt x="4" y="327"/>
                    </a:cubicBezTo>
                    <a:close/>
                    <a:moveTo>
                      <a:pt x="576" y="313"/>
                    </a:moveTo>
                    <a:cubicBezTo>
                      <a:pt x="576" y="313"/>
                      <a:pt x="576" y="313"/>
                      <a:pt x="576" y="313"/>
                    </a:cubicBezTo>
                    <a:cubicBezTo>
                      <a:pt x="575" y="313"/>
                      <a:pt x="575" y="313"/>
                      <a:pt x="575" y="312"/>
                    </a:cubicBezTo>
                    <a:cubicBezTo>
                      <a:pt x="575" y="307"/>
                      <a:pt x="576" y="302"/>
                      <a:pt x="576" y="298"/>
                    </a:cubicBezTo>
                    <a:cubicBezTo>
                      <a:pt x="576" y="297"/>
                      <a:pt x="576" y="297"/>
                      <a:pt x="577" y="297"/>
                    </a:cubicBezTo>
                    <a:cubicBezTo>
                      <a:pt x="578" y="297"/>
                      <a:pt x="578" y="297"/>
                      <a:pt x="578" y="298"/>
                    </a:cubicBezTo>
                    <a:cubicBezTo>
                      <a:pt x="578" y="303"/>
                      <a:pt x="578" y="307"/>
                      <a:pt x="577" y="312"/>
                    </a:cubicBezTo>
                    <a:cubicBezTo>
                      <a:pt x="577" y="313"/>
                      <a:pt x="577" y="313"/>
                      <a:pt x="576" y="313"/>
                    </a:cubicBezTo>
                    <a:close/>
                    <a:moveTo>
                      <a:pt x="2" y="303"/>
                    </a:moveTo>
                    <a:cubicBezTo>
                      <a:pt x="1" y="303"/>
                      <a:pt x="0" y="303"/>
                      <a:pt x="0" y="302"/>
                    </a:cubicBezTo>
                    <a:cubicBezTo>
                      <a:pt x="0" y="297"/>
                      <a:pt x="0" y="293"/>
                      <a:pt x="0" y="288"/>
                    </a:cubicBezTo>
                    <a:cubicBezTo>
                      <a:pt x="0" y="287"/>
                      <a:pt x="1" y="287"/>
                      <a:pt x="1" y="287"/>
                    </a:cubicBezTo>
                    <a:cubicBezTo>
                      <a:pt x="2" y="287"/>
                      <a:pt x="2" y="287"/>
                      <a:pt x="2" y="288"/>
                    </a:cubicBezTo>
                    <a:cubicBezTo>
                      <a:pt x="2" y="288"/>
                      <a:pt x="2" y="288"/>
                      <a:pt x="2" y="288"/>
                    </a:cubicBezTo>
                    <a:cubicBezTo>
                      <a:pt x="2" y="293"/>
                      <a:pt x="3" y="297"/>
                      <a:pt x="3" y="302"/>
                    </a:cubicBezTo>
                    <a:cubicBezTo>
                      <a:pt x="3" y="303"/>
                      <a:pt x="2" y="303"/>
                      <a:pt x="2" y="303"/>
                    </a:cubicBezTo>
                    <a:cubicBezTo>
                      <a:pt x="2" y="303"/>
                      <a:pt x="2" y="303"/>
                      <a:pt x="2" y="303"/>
                    </a:cubicBezTo>
                    <a:close/>
                    <a:moveTo>
                      <a:pt x="577" y="289"/>
                    </a:moveTo>
                    <a:cubicBezTo>
                      <a:pt x="577" y="289"/>
                      <a:pt x="576" y="289"/>
                      <a:pt x="576" y="288"/>
                    </a:cubicBezTo>
                    <a:cubicBezTo>
                      <a:pt x="576" y="288"/>
                      <a:pt x="576" y="288"/>
                      <a:pt x="576" y="288"/>
                    </a:cubicBezTo>
                    <a:cubicBezTo>
                      <a:pt x="576" y="283"/>
                      <a:pt x="576" y="279"/>
                      <a:pt x="576" y="274"/>
                    </a:cubicBezTo>
                    <a:cubicBezTo>
                      <a:pt x="576" y="273"/>
                      <a:pt x="576" y="273"/>
                      <a:pt x="577" y="273"/>
                    </a:cubicBezTo>
                    <a:cubicBezTo>
                      <a:pt x="577" y="273"/>
                      <a:pt x="578" y="273"/>
                      <a:pt x="578" y="274"/>
                    </a:cubicBezTo>
                    <a:cubicBezTo>
                      <a:pt x="578" y="279"/>
                      <a:pt x="578" y="283"/>
                      <a:pt x="578" y="288"/>
                    </a:cubicBezTo>
                    <a:cubicBezTo>
                      <a:pt x="578" y="288"/>
                      <a:pt x="578" y="288"/>
                      <a:pt x="578" y="288"/>
                    </a:cubicBezTo>
                    <a:cubicBezTo>
                      <a:pt x="578" y="289"/>
                      <a:pt x="578" y="289"/>
                      <a:pt x="577" y="289"/>
                    </a:cubicBezTo>
                    <a:close/>
                    <a:moveTo>
                      <a:pt x="1" y="280"/>
                    </a:moveTo>
                    <a:cubicBezTo>
                      <a:pt x="1" y="280"/>
                      <a:pt x="1" y="280"/>
                      <a:pt x="1" y="280"/>
                    </a:cubicBezTo>
                    <a:cubicBezTo>
                      <a:pt x="1" y="280"/>
                      <a:pt x="0" y="279"/>
                      <a:pt x="0" y="278"/>
                    </a:cubicBezTo>
                    <a:cubicBezTo>
                      <a:pt x="0" y="274"/>
                      <a:pt x="1" y="269"/>
                      <a:pt x="1" y="264"/>
                    </a:cubicBezTo>
                    <a:cubicBezTo>
                      <a:pt x="1" y="263"/>
                      <a:pt x="2" y="263"/>
                      <a:pt x="2" y="263"/>
                    </a:cubicBezTo>
                    <a:cubicBezTo>
                      <a:pt x="3" y="263"/>
                      <a:pt x="3" y="264"/>
                      <a:pt x="3" y="264"/>
                    </a:cubicBezTo>
                    <a:cubicBezTo>
                      <a:pt x="3" y="269"/>
                      <a:pt x="3" y="274"/>
                      <a:pt x="3" y="278"/>
                    </a:cubicBezTo>
                    <a:cubicBezTo>
                      <a:pt x="3" y="279"/>
                      <a:pt x="2" y="280"/>
                      <a:pt x="1" y="280"/>
                    </a:cubicBezTo>
                    <a:close/>
                    <a:moveTo>
                      <a:pt x="576" y="266"/>
                    </a:moveTo>
                    <a:cubicBezTo>
                      <a:pt x="576" y="266"/>
                      <a:pt x="575" y="265"/>
                      <a:pt x="575" y="265"/>
                    </a:cubicBezTo>
                    <a:cubicBezTo>
                      <a:pt x="575" y="260"/>
                      <a:pt x="574" y="255"/>
                      <a:pt x="574" y="251"/>
                    </a:cubicBezTo>
                    <a:cubicBezTo>
                      <a:pt x="574" y="250"/>
                      <a:pt x="574" y="249"/>
                      <a:pt x="575" y="249"/>
                    </a:cubicBezTo>
                    <a:cubicBezTo>
                      <a:pt x="575" y="249"/>
                      <a:pt x="576" y="250"/>
                      <a:pt x="576" y="250"/>
                    </a:cubicBezTo>
                    <a:cubicBezTo>
                      <a:pt x="577" y="255"/>
                      <a:pt x="577" y="260"/>
                      <a:pt x="577" y="264"/>
                    </a:cubicBezTo>
                    <a:cubicBezTo>
                      <a:pt x="578" y="265"/>
                      <a:pt x="577" y="266"/>
                      <a:pt x="576" y="266"/>
                    </a:cubicBezTo>
                    <a:cubicBezTo>
                      <a:pt x="576" y="266"/>
                      <a:pt x="576" y="266"/>
                      <a:pt x="576" y="266"/>
                    </a:cubicBezTo>
                    <a:close/>
                    <a:moveTo>
                      <a:pt x="3" y="256"/>
                    </a:moveTo>
                    <a:cubicBezTo>
                      <a:pt x="3" y="256"/>
                      <a:pt x="3" y="256"/>
                      <a:pt x="3" y="256"/>
                    </a:cubicBezTo>
                    <a:cubicBezTo>
                      <a:pt x="2" y="256"/>
                      <a:pt x="2" y="255"/>
                      <a:pt x="2" y="255"/>
                    </a:cubicBezTo>
                    <a:cubicBezTo>
                      <a:pt x="2" y="250"/>
                      <a:pt x="3" y="245"/>
                      <a:pt x="4" y="240"/>
                    </a:cubicBezTo>
                    <a:cubicBezTo>
                      <a:pt x="4" y="240"/>
                      <a:pt x="5" y="239"/>
                      <a:pt x="5" y="239"/>
                    </a:cubicBezTo>
                    <a:cubicBezTo>
                      <a:pt x="6" y="239"/>
                      <a:pt x="6" y="240"/>
                      <a:pt x="6" y="241"/>
                    </a:cubicBezTo>
                    <a:cubicBezTo>
                      <a:pt x="6" y="245"/>
                      <a:pt x="5" y="250"/>
                      <a:pt x="4" y="255"/>
                    </a:cubicBezTo>
                    <a:cubicBezTo>
                      <a:pt x="4" y="255"/>
                      <a:pt x="4" y="256"/>
                      <a:pt x="3" y="256"/>
                    </a:cubicBezTo>
                    <a:close/>
                    <a:moveTo>
                      <a:pt x="573" y="242"/>
                    </a:moveTo>
                    <a:cubicBezTo>
                      <a:pt x="573" y="242"/>
                      <a:pt x="572" y="242"/>
                      <a:pt x="572" y="241"/>
                    </a:cubicBezTo>
                    <a:cubicBezTo>
                      <a:pt x="571" y="237"/>
                      <a:pt x="571" y="232"/>
                      <a:pt x="570" y="227"/>
                    </a:cubicBezTo>
                    <a:cubicBezTo>
                      <a:pt x="569" y="227"/>
                      <a:pt x="570" y="226"/>
                      <a:pt x="570" y="226"/>
                    </a:cubicBezTo>
                    <a:cubicBezTo>
                      <a:pt x="571" y="226"/>
                      <a:pt x="572" y="226"/>
                      <a:pt x="572" y="227"/>
                    </a:cubicBezTo>
                    <a:cubicBezTo>
                      <a:pt x="573" y="231"/>
                      <a:pt x="574" y="236"/>
                      <a:pt x="575" y="241"/>
                    </a:cubicBezTo>
                    <a:cubicBezTo>
                      <a:pt x="575" y="241"/>
                      <a:pt x="574" y="242"/>
                      <a:pt x="574" y="242"/>
                    </a:cubicBezTo>
                    <a:cubicBezTo>
                      <a:pt x="574" y="242"/>
                      <a:pt x="573" y="242"/>
                      <a:pt x="573" y="242"/>
                    </a:cubicBezTo>
                    <a:close/>
                    <a:moveTo>
                      <a:pt x="7" y="232"/>
                    </a:moveTo>
                    <a:cubicBezTo>
                      <a:pt x="7" y="232"/>
                      <a:pt x="7" y="232"/>
                      <a:pt x="7" y="232"/>
                    </a:cubicBezTo>
                    <a:cubicBezTo>
                      <a:pt x="6" y="232"/>
                      <a:pt x="6" y="232"/>
                      <a:pt x="6" y="231"/>
                    </a:cubicBezTo>
                    <a:cubicBezTo>
                      <a:pt x="7" y="226"/>
                      <a:pt x="8" y="222"/>
                      <a:pt x="9" y="217"/>
                    </a:cubicBezTo>
                    <a:cubicBezTo>
                      <a:pt x="9" y="216"/>
                      <a:pt x="10" y="216"/>
                      <a:pt x="10" y="216"/>
                    </a:cubicBezTo>
                    <a:cubicBezTo>
                      <a:pt x="11" y="216"/>
                      <a:pt x="11" y="217"/>
                      <a:pt x="11" y="218"/>
                    </a:cubicBezTo>
                    <a:cubicBezTo>
                      <a:pt x="10" y="222"/>
                      <a:pt x="9" y="227"/>
                      <a:pt x="8" y="231"/>
                    </a:cubicBezTo>
                    <a:cubicBezTo>
                      <a:pt x="8" y="232"/>
                      <a:pt x="7" y="232"/>
                      <a:pt x="7" y="232"/>
                    </a:cubicBezTo>
                    <a:close/>
                    <a:moveTo>
                      <a:pt x="569" y="219"/>
                    </a:moveTo>
                    <a:cubicBezTo>
                      <a:pt x="568" y="219"/>
                      <a:pt x="568" y="219"/>
                      <a:pt x="567" y="218"/>
                    </a:cubicBezTo>
                    <a:cubicBezTo>
                      <a:pt x="566" y="214"/>
                      <a:pt x="565" y="209"/>
                      <a:pt x="564" y="204"/>
                    </a:cubicBezTo>
                    <a:cubicBezTo>
                      <a:pt x="563" y="204"/>
                      <a:pt x="564" y="203"/>
                      <a:pt x="564" y="203"/>
                    </a:cubicBezTo>
                    <a:cubicBezTo>
                      <a:pt x="565" y="203"/>
                      <a:pt x="566" y="203"/>
                      <a:pt x="566" y="204"/>
                    </a:cubicBezTo>
                    <a:cubicBezTo>
                      <a:pt x="567" y="208"/>
                      <a:pt x="569" y="213"/>
                      <a:pt x="570" y="217"/>
                    </a:cubicBezTo>
                    <a:cubicBezTo>
                      <a:pt x="570" y="218"/>
                      <a:pt x="569" y="219"/>
                      <a:pt x="569" y="219"/>
                    </a:cubicBezTo>
                    <a:cubicBezTo>
                      <a:pt x="569" y="219"/>
                      <a:pt x="569" y="219"/>
                      <a:pt x="569" y="219"/>
                    </a:cubicBezTo>
                    <a:close/>
                    <a:moveTo>
                      <a:pt x="13" y="209"/>
                    </a:moveTo>
                    <a:cubicBezTo>
                      <a:pt x="12" y="209"/>
                      <a:pt x="12" y="209"/>
                      <a:pt x="12" y="209"/>
                    </a:cubicBezTo>
                    <a:cubicBezTo>
                      <a:pt x="12" y="209"/>
                      <a:pt x="11" y="208"/>
                      <a:pt x="11" y="208"/>
                    </a:cubicBezTo>
                    <a:cubicBezTo>
                      <a:pt x="13" y="203"/>
                      <a:pt x="14" y="199"/>
                      <a:pt x="16" y="194"/>
                    </a:cubicBezTo>
                    <a:cubicBezTo>
                      <a:pt x="16" y="194"/>
                      <a:pt x="17" y="193"/>
                      <a:pt x="17" y="193"/>
                    </a:cubicBezTo>
                    <a:cubicBezTo>
                      <a:pt x="18" y="194"/>
                      <a:pt x="18" y="194"/>
                      <a:pt x="18" y="195"/>
                    </a:cubicBezTo>
                    <a:cubicBezTo>
                      <a:pt x="16" y="199"/>
                      <a:pt x="15" y="204"/>
                      <a:pt x="14" y="209"/>
                    </a:cubicBezTo>
                    <a:cubicBezTo>
                      <a:pt x="14" y="209"/>
                      <a:pt x="13" y="209"/>
                      <a:pt x="13" y="209"/>
                    </a:cubicBezTo>
                    <a:close/>
                    <a:moveTo>
                      <a:pt x="562" y="196"/>
                    </a:moveTo>
                    <a:cubicBezTo>
                      <a:pt x="561" y="196"/>
                      <a:pt x="561" y="196"/>
                      <a:pt x="561" y="195"/>
                    </a:cubicBezTo>
                    <a:cubicBezTo>
                      <a:pt x="559" y="191"/>
                      <a:pt x="557" y="187"/>
                      <a:pt x="556" y="182"/>
                    </a:cubicBezTo>
                    <a:cubicBezTo>
                      <a:pt x="555" y="181"/>
                      <a:pt x="556" y="181"/>
                      <a:pt x="556" y="181"/>
                    </a:cubicBezTo>
                    <a:cubicBezTo>
                      <a:pt x="557" y="180"/>
                      <a:pt x="558" y="181"/>
                      <a:pt x="558" y="181"/>
                    </a:cubicBezTo>
                    <a:cubicBezTo>
                      <a:pt x="560" y="186"/>
                      <a:pt x="561" y="190"/>
                      <a:pt x="563" y="195"/>
                    </a:cubicBezTo>
                    <a:cubicBezTo>
                      <a:pt x="563" y="195"/>
                      <a:pt x="563" y="196"/>
                      <a:pt x="562" y="196"/>
                    </a:cubicBezTo>
                    <a:cubicBezTo>
                      <a:pt x="562" y="196"/>
                      <a:pt x="562" y="196"/>
                      <a:pt x="562" y="196"/>
                    </a:cubicBezTo>
                    <a:close/>
                    <a:moveTo>
                      <a:pt x="20" y="187"/>
                    </a:moveTo>
                    <a:cubicBezTo>
                      <a:pt x="20" y="187"/>
                      <a:pt x="20" y="187"/>
                      <a:pt x="20" y="187"/>
                    </a:cubicBezTo>
                    <a:cubicBezTo>
                      <a:pt x="19" y="187"/>
                      <a:pt x="19" y="186"/>
                      <a:pt x="19" y="185"/>
                    </a:cubicBezTo>
                    <a:cubicBezTo>
                      <a:pt x="21" y="181"/>
                      <a:pt x="23" y="176"/>
                      <a:pt x="24" y="172"/>
                    </a:cubicBezTo>
                    <a:cubicBezTo>
                      <a:pt x="25" y="171"/>
                      <a:pt x="25" y="171"/>
                      <a:pt x="26" y="171"/>
                    </a:cubicBezTo>
                    <a:cubicBezTo>
                      <a:pt x="27" y="172"/>
                      <a:pt x="27" y="172"/>
                      <a:pt x="27" y="173"/>
                    </a:cubicBezTo>
                    <a:cubicBezTo>
                      <a:pt x="25" y="177"/>
                      <a:pt x="23" y="182"/>
                      <a:pt x="21" y="186"/>
                    </a:cubicBezTo>
                    <a:cubicBezTo>
                      <a:pt x="21" y="187"/>
                      <a:pt x="21" y="187"/>
                      <a:pt x="20" y="187"/>
                    </a:cubicBezTo>
                    <a:close/>
                    <a:moveTo>
                      <a:pt x="553" y="174"/>
                    </a:moveTo>
                    <a:cubicBezTo>
                      <a:pt x="553" y="174"/>
                      <a:pt x="552" y="174"/>
                      <a:pt x="552" y="173"/>
                    </a:cubicBezTo>
                    <a:cubicBezTo>
                      <a:pt x="550" y="169"/>
                      <a:pt x="548" y="165"/>
                      <a:pt x="546" y="161"/>
                    </a:cubicBezTo>
                    <a:cubicBezTo>
                      <a:pt x="546" y="160"/>
                      <a:pt x="546" y="159"/>
                      <a:pt x="546" y="159"/>
                    </a:cubicBezTo>
                    <a:cubicBezTo>
                      <a:pt x="547" y="159"/>
                      <a:pt x="548" y="159"/>
                      <a:pt x="548" y="159"/>
                    </a:cubicBezTo>
                    <a:cubicBezTo>
                      <a:pt x="550" y="164"/>
                      <a:pt x="552" y="168"/>
                      <a:pt x="554" y="172"/>
                    </a:cubicBezTo>
                    <a:cubicBezTo>
                      <a:pt x="554" y="173"/>
                      <a:pt x="554" y="174"/>
                      <a:pt x="553" y="174"/>
                    </a:cubicBezTo>
                    <a:cubicBezTo>
                      <a:pt x="553" y="174"/>
                      <a:pt x="553" y="174"/>
                      <a:pt x="553" y="174"/>
                    </a:cubicBezTo>
                    <a:close/>
                    <a:moveTo>
                      <a:pt x="30" y="165"/>
                    </a:moveTo>
                    <a:cubicBezTo>
                      <a:pt x="29" y="165"/>
                      <a:pt x="29" y="165"/>
                      <a:pt x="29" y="165"/>
                    </a:cubicBezTo>
                    <a:cubicBezTo>
                      <a:pt x="28" y="165"/>
                      <a:pt x="28" y="164"/>
                      <a:pt x="28" y="163"/>
                    </a:cubicBezTo>
                    <a:cubicBezTo>
                      <a:pt x="31" y="159"/>
                      <a:pt x="33" y="155"/>
                      <a:pt x="35" y="151"/>
                    </a:cubicBezTo>
                    <a:cubicBezTo>
                      <a:pt x="35" y="150"/>
                      <a:pt x="36" y="150"/>
                      <a:pt x="37" y="150"/>
                    </a:cubicBezTo>
                    <a:cubicBezTo>
                      <a:pt x="37" y="151"/>
                      <a:pt x="37" y="151"/>
                      <a:pt x="37" y="152"/>
                    </a:cubicBezTo>
                    <a:cubicBezTo>
                      <a:pt x="35" y="156"/>
                      <a:pt x="33" y="160"/>
                      <a:pt x="31" y="164"/>
                    </a:cubicBezTo>
                    <a:cubicBezTo>
                      <a:pt x="30" y="165"/>
                      <a:pt x="30" y="165"/>
                      <a:pt x="30" y="165"/>
                    </a:cubicBezTo>
                    <a:close/>
                    <a:moveTo>
                      <a:pt x="543" y="153"/>
                    </a:moveTo>
                    <a:cubicBezTo>
                      <a:pt x="542" y="153"/>
                      <a:pt x="542" y="153"/>
                      <a:pt x="541" y="152"/>
                    </a:cubicBezTo>
                    <a:cubicBezTo>
                      <a:pt x="539" y="148"/>
                      <a:pt x="537" y="144"/>
                      <a:pt x="534" y="140"/>
                    </a:cubicBezTo>
                    <a:cubicBezTo>
                      <a:pt x="534" y="139"/>
                      <a:pt x="534" y="139"/>
                      <a:pt x="535" y="138"/>
                    </a:cubicBezTo>
                    <a:cubicBezTo>
                      <a:pt x="535" y="138"/>
                      <a:pt x="536" y="138"/>
                      <a:pt x="536" y="139"/>
                    </a:cubicBezTo>
                    <a:cubicBezTo>
                      <a:pt x="539" y="143"/>
                      <a:pt x="541" y="147"/>
                      <a:pt x="544" y="151"/>
                    </a:cubicBezTo>
                    <a:cubicBezTo>
                      <a:pt x="544" y="152"/>
                      <a:pt x="544" y="152"/>
                      <a:pt x="543" y="153"/>
                    </a:cubicBezTo>
                    <a:cubicBezTo>
                      <a:pt x="543" y="153"/>
                      <a:pt x="543" y="153"/>
                      <a:pt x="543" y="153"/>
                    </a:cubicBezTo>
                    <a:close/>
                    <a:moveTo>
                      <a:pt x="41" y="144"/>
                    </a:moveTo>
                    <a:cubicBezTo>
                      <a:pt x="41" y="144"/>
                      <a:pt x="40" y="144"/>
                      <a:pt x="40" y="144"/>
                    </a:cubicBezTo>
                    <a:cubicBezTo>
                      <a:pt x="40" y="144"/>
                      <a:pt x="39" y="143"/>
                      <a:pt x="40" y="142"/>
                    </a:cubicBezTo>
                    <a:cubicBezTo>
                      <a:pt x="42" y="138"/>
                      <a:pt x="45" y="134"/>
                      <a:pt x="47" y="130"/>
                    </a:cubicBezTo>
                    <a:cubicBezTo>
                      <a:pt x="48" y="130"/>
                      <a:pt x="48" y="130"/>
                      <a:pt x="49" y="130"/>
                    </a:cubicBezTo>
                    <a:cubicBezTo>
                      <a:pt x="49" y="130"/>
                      <a:pt x="50" y="131"/>
                      <a:pt x="49" y="132"/>
                    </a:cubicBezTo>
                    <a:cubicBezTo>
                      <a:pt x="47" y="136"/>
                      <a:pt x="44" y="140"/>
                      <a:pt x="42" y="144"/>
                    </a:cubicBezTo>
                    <a:cubicBezTo>
                      <a:pt x="42" y="144"/>
                      <a:pt x="41" y="144"/>
                      <a:pt x="41" y="144"/>
                    </a:cubicBezTo>
                    <a:close/>
                    <a:moveTo>
                      <a:pt x="530" y="132"/>
                    </a:moveTo>
                    <a:cubicBezTo>
                      <a:pt x="530" y="132"/>
                      <a:pt x="530" y="132"/>
                      <a:pt x="529" y="132"/>
                    </a:cubicBezTo>
                    <a:cubicBezTo>
                      <a:pt x="527" y="128"/>
                      <a:pt x="524" y="124"/>
                      <a:pt x="521" y="120"/>
                    </a:cubicBezTo>
                    <a:cubicBezTo>
                      <a:pt x="521" y="120"/>
                      <a:pt x="521" y="119"/>
                      <a:pt x="521" y="119"/>
                    </a:cubicBezTo>
                    <a:cubicBezTo>
                      <a:pt x="522" y="118"/>
                      <a:pt x="523" y="118"/>
                      <a:pt x="523" y="119"/>
                    </a:cubicBezTo>
                    <a:cubicBezTo>
                      <a:pt x="526" y="123"/>
                      <a:pt x="529" y="127"/>
                      <a:pt x="531" y="131"/>
                    </a:cubicBezTo>
                    <a:cubicBezTo>
                      <a:pt x="532" y="131"/>
                      <a:pt x="531" y="132"/>
                      <a:pt x="531" y="132"/>
                    </a:cubicBezTo>
                    <a:cubicBezTo>
                      <a:pt x="531" y="132"/>
                      <a:pt x="530" y="132"/>
                      <a:pt x="530" y="132"/>
                    </a:cubicBezTo>
                    <a:close/>
                    <a:moveTo>
                      <a:pt x="54" y="124"/>
                    </a:moveTo>
                    <a:cubicBezTo>
                      <a:pt x="53" y="124"/>
                      <a:pt x="53" y="124"/>
                      <a:pt x="53" y="124"/>
                    </a:cubicBezTo>
                    <a:cubicBezTo>
                      <a:pt x="52" y="124"/>
                      <a:pt x="52" y="123"/>
                      <a:pt x="53" y="122"/>
                    </a:cubicBezTo>
                    <a:cubicBezTo>
                      <a:pt x="55" y="119"/>
                      <a:pt x="58" y="115"/>
                      <a:pt x="61" y="111"/>
                    </a:cubicBezTo>
                    <a:cubicBezTo>
                      <a:pt x="62" y="110"/>
                      <a:pt x="62" y="110"/>
                      <a:pt x="63" y="111"/>
                    </a:cubicBezTo>
                    <a:cubicBezTo>
                      <a:pt x="63" y="111"/>
                      <a:pt x="63" y="112"/>
                      <a:pt x="63" y="112"/>
                    </a:cubicBezTo>
                    <a:cubicBezTo>
                      <a:pt x="60" y="116"/>
                      <a:pt x="57" y="120"/>
                      <a:pt x="55" y="124"/>
                    </a:cubicBezTo>
                    <a:cubicBezTo>
                      <a:pt x="54" y="124"/>
                      <a:pt x="54" y="124"/>
                      <a:pt x="54" y="124"/>
                    </a:cubicBezTo>
                    <a:close/>
                    <a:moveTo>
                      <a:pt x="516" y="113"/>
                    </a:moveTo>
                    <a:cubicBezTo>
                      <a:pt x="516" y="113"/>
                      <a:pt x="516" y="113"/>
                      <a:pt x="515" y="113"/>
                    </a:cubicBezTo>
                    <a:cubicBezTo>
                      <a:pt x="513" y="109"/>
                      <a:pt x="510" y="105"/>
                      <a:pt x="506" y="102"/>
                    </a:cubicBezTo>
                    <a:cubicBezTo>
                      <a:pt x="506" y="101"/>
                      <a:pt x="506" y="100"/>
                      <a:pt x="507" y="100"/>
                    </a:cubicBezTo>
                    <a:cubicBezTo>
                      <a:pt x="507" y="100"/>
                      <a:pt x="508" y="100"/>
                      <a:pt x="508" y="100"/>
                    </a:cubicBezTo>
                    <a:cubicBezTo>
                      <a:pt x="511" y="104"/>
                      <a:pt x="514" y="107"/>
                      <a:pt x="517" y="111"/>
                    </a:cubicBezTo>
                    <a:cubicBezTo>
                      <a:pt x="518" y="112"/>
                      <a:pt x="518" y="112"/>
                      <a:pt x="517" y="113"/>
                    </a:cubicBezTo>
                    <a:cubicBezTo>
                      <a:pt x="517" y="113"/>
                      <a:pt x="517" y="113"/>
                      <a:pt x="516" y="113"/>
                    </a:cubicBezTo>
                    <a:close/>
                    <a:moveTo>
                      <a:pt x="68" y="106"/>
                    </a:moveTo>
                    <a:cubicBezTo>
                      <a:pt x="68" y="106"/>
                      <a:pt x="68" y="105"/>
                      <a:pt x="67" y="105"/>
                    </a:cubicBezTo>
                    <a:cubicBezTo>
                      <a:pt x="67" y="105"/>
                      <a:pt x="67" y="104"/>
                      <a:pt x="67" y="104"/>
                    </a:cubicBezTo>
                    <a:cubicBezTo>
                      <a:pt x="70" y="100"/>
                      <a:pt x="73" y="96"/>
                      <a:pt x="77" y="93"/>
                    </a:cubicBezTo>
                    <a:cubicBezTo>
                      <a:pt x="77" y="92"/>
                      <a:pt x="78" y="92"/>
                      <a:pt x="78" y="93"/>
                    </a:cubicBezTo>
                    <a:cubicBezTo>
                      <a:pt x="79" y="93"/>
                      <a:pt x="79" y="94"/>
                      <a:pt x="78" y="95"/>
                    </a:cubicBezTo>
                    <a:cubicBezTo>
                      <a:pt x="75" y="98"/>
                      <a:pt x="72" y="102"/>
                      <a:pt x="69" y="105"/>
                    </a:cubicBezTo>
                    <a:cubicBezTo>
                      <a:pt x="69" y="105"/>
                      <a:pt x="68" y="106"/>
                      <a:pt x="68" y="106"/>
                    </a:cubicBezTo>
                    <a:close/>
                    <a:moveTo>
                      <a:pt x="501" y="95"/>
                    </a:moveTo>
                    <a:cubicBezTo>
                      <a:pt x="501" y="95"/>
                      <a:pt x="500" y="95"/>
                      <a:pt x="500" y="95"/>
                    </a:cubicBezTo>
                    <a:cubicBezTo>
                      <a:pt x="497" y="91"/>
                      <a:pt x="494" y="88"/>
                      <a:pt x="490" y="84"/>
                    </a:cubicBezTo>
                    <a:cubicBezTo>
                      <a:pt x="490" y="84"/>
                      <a:pt x="490" y="83"/>
                      <a:pt x="490" y="83"/>
                    </a:cubicBezTo>
                    <a:cubicBezTo>
                      <a:pt x="491" y="82"/>
                      <a:pt x="491" y="82"/>
                      <a:pt x="492" y="83"/>
                    </a:cubicBezTo>
                    <a:cubicBezTo>
                      <a:pt x="495" y="86"/>
                      <a:pt x="499" y="90"/>
                      <a:pt x="502" y="93"/>
                    </a:cubicBezTo>
                    <a:cubicBezTo>
                      <a:pt x="502" y="93"/>
                      <a:pt x="502" y="94"/>
                      <a:pt x="502" y="95"/>
                    </a:cubicBezTo>
                    <a:cubicBezTo>
                      <a:pt x="502" y="95"/>
                      <a:pt x="501" y="95"/>
                      <a:pt x="501" y="95"/>
                    </a:cubicBezTo>
                    <a:close/>
                    <a:moveTo>
                      <a:pt x="84" y="88"/>
                    </a:moveTo>
                    <a:cubicBezTo>
                      <a:pt x="84" y="88"/>
                      <a:pt x="84" y="88"/>
                      <a:pt x="83" y="88"/>
                    </a:cubicBezTo>
                    <a:cubicBezTo>
                      <a:pt x="83" y="87"/>
                      <a:pt x="83" y="86"/>
                      <a:pt x="83" y="86"/>
                    </a:cubicBezTo>
                    <a:cubicBezTo>
                      <a:pt x="87" y="83"/>
                      <a:pt x="90" y="79"/>
                      <a:pt x="94" y="76"/>
                    </a:cubicBezTo>
                    <a:cubicBezTo>
                      <a:pt x="94" y="76"/>
                      <a:pt x="95" y="76"/>
                      <a:pt x="95" y="76"/>
                    </a:cubicBezTo>
                    <a:cubicBezTo>
                      <a:pt x="96" y="77"/>
                      <a:pt x="96" y="77"/>
                      <a:pt x="95" y="78"/>
                    </a:cubicBezTo>
                    <a:cubicBezTo>
                      <a:pt x="92" y="81"/>
                      <a:pt x="88" y="84"/>
                      <a:pt x="85" y="88"/>
                    </a:cubicBezTo>
                    <a:cubicBezTo>
                      <a:pt x="85" y="88"/>
                      <a:pt x="84" y="88"/>
                      <a:pt x="84" y="88"/>
                    </a:cubicBezTo>
                    <a:close/>
                    <a:moveTo>
                      <a:pt x="484" y="78"/>
                    </a:moveTo>
                    <a:cubicBezTo>
                      <a:pt x="484" y="78"/>
                      <a:pt x="484" y="78"/>
                      <a:pt x="483" y="78"/>
                    </a:cubicBezTo>
                    <a:cubicBezTo>
                      <a:pt x="480" y="75"/>
                      <a:pt x="476" y="72"/>
                      <a:pt x="473" y="69"/>
                    </a:cubicBezTo>
                    <a:cubicBezTo>
                      <a:pt x="472" y="68"/>
                      <a:pt x="472" y="67"/>
                      <a:pt x="473" y="67"/>
                    </a:cubicBezTo>
                    <a:cubicBezTo>
                      <a:pt x="473" y="66"/>
                      <a:pt x="474" y="66"/>
                      <a:pt x="474" y="67"/>
                    </a:cubicBezTo>
                    <a:cubicBezTo>
                      <a:pt x="478" y="70"/>
                      <a:pt x="481" y="73"/>
                      <a:pt x="485" y="76"/>
                    </a:cubicBezTo>
                    <a:cubicBezTo>
                      <a:pt x="485" y="77"/>
                      <a:pt x="485" y="77"/>
                      <a:pt x="485" y="78"/>
                    </a:cubicBezTo>
                    <a:cubicBezTo>
                      <a:pt x="485" y="78"/>
                      <a:pt x="484" y="78"/>
                      <a:pt x="484" y="78"/>
                    </a:cubicBezTo>
                    <a:close/>
                    <a:moveTo>
                      <a:pt x="102" y="72"/>
                    </a:moveTo>
                    <a:cubicBezTo>
                      <a:pt x="101" y="72"/>
                      <a:pt x="101" y="72"/>
                      <a:pt x="101" y="71"/>
                    </a:cubicBezTo>
                    <a:cubicBezTo>
                      <a:pt x="100" y="71"/>
                      <a:pt x="100" y="70"/>
                      <a:pt x="101" y="70"/>
                    </a:cubicBezTo>
                    <a:cubicBezTo>
                      <a:pt x="104" y="67"/>
                      <a:pt x="108" y="64"/>
                      <a:pt x="112" y="61"/>
                    </a:cubicBezTo>
                    <a:cubicBezTo>
                      <a:pt x="112" y="60"/>
                      <a:pt x="113" y="60"/>
                      <a:pt x="113" y="61"/>
                    </a:cubicBezTo>
                    <a:cubicBezTo>
                      <a:pt x="114" y="61"/>
                      <a:pt x="114" y="62"/>
                      <a:pt x="113" y="63"/>
                    </a:cubicBezTo>
                    <a:cubicBezTo>
                      <a:pt x="110" y="65"/>
                      <a:pt x="106" y="69"/>
                      <a:pt x="102" y="72"/>
                    </a:cubicBezTo>
                    <a:cubicBezTo>
                      <a:pt x="102" y="72"/>
                      <a:pt x="102" y="72"/>
                      <a:pt x="102" y="72"/>
                    </a:cubicBezTo>
                    <a:close/>
                    <a:moveTo>
                      <a:pt x="466" y="63"/>
                    </a:moveTo>
                    <a:cubicBezTo>
                      <a:pt x="466" y="63"/>
                      <a:pt x="466" y="63"/>
                      <a:pt x="465" y="63"/>
                    </a:cubicBezTo>
                    <a:cubicBezTo>
                      <a:pt x="462" y="60"/>
                      <a:pt x="458" y="57"/>
                      <a:pt x="454" y="54"/>
                    </a:cubicBezTo>
                    <a:cubicBezTo>
                      <a:pt x="453" y="54"/>
                      <a:pt x="453" y="53"/>
                      <a:pt x="454" y="53"/>
                    </a:cubicBezTo>
                    <a:cubicBezTo>
                      <a:pt x="454" y="52"/>
                      <a:pt x="455" y="52"/>
                      <a:pt x="455" y="52"/>
                    </a:cubicBezTo>
                    <a:cubicBezTo>
                      <a:pt x="459" y="55"/>
                      <a:pt x="463" y="58"/>
                      <a:pt x="467" y="61"/>
                    </a:cubicBezTo>
                    <a:cubicBezTo>
                      <a:pt x="467" y="61"/>
                      <a:pt x="467" y="62"/>
                      <a:pt x="467" y="63"/>
                    </a:cubicBezTo>
                    <a:cubicBezTo>
                      <a:pt x="467" y="63"/>
                      <a:pt x="466" y="63"/>
                      <a:pt x="466" y="63"/>
                    </a:cubicBezTo>
                    <a:close/>
                    <a:moveTo>
                      <a:pt x="120" y="57"/>
                    </a:moveTo>
                    <a:cubicBezTo>
                      <a:pt x="120" y="57"/>
                      <a:pt x="119" y="57"/>
                      <a:pt x="119" y="57"/>
                    </a:cubicBezTo>
                    <a:cubicBezTo>
                      <a:pt x="119" y="56"/>
                      <a:pt x="119" y="55"/>
                      <a:pt x="119" y="55"/>
                    </a:cubicBezTo>
                    <a:cubicBezTo>
                      <a:pt x="123" y="52"/>
                      <a:pt x="127" y="49"/>
                      <a:pt x="131" y="47"/>
                    </a:cubicBezTo>
                    <a:cubicBezTo>
                      <a:pt x="132" y="47"/>
                      <a:pt x="133" y="47"/>
                      <a:pt x="133" y="47"/>
                    </a:cubicBezTo>
                    <a:cubicBezTo>
                      <a:pt x="133" y="48"/>
                      <a:pt x="133" y="49"/>
                      <a:pt x="133" y="49"/>
                    </a:cubicBezTo>
                    <a:cubicBezTo>
                      <a:pt x="129" y="51"/>
                      <a:pt x="125" y="54"/>
                      <a:pt x="121" y="57"/>
                    </a:cubicBezTo>
                    <a:cubicBezTo>
                      <a:pt x="121" y="57"/>
                      <a:pt x="120" y="57"/>
                      <a:pt x="120" y="57"/>
                    </a:cubicBezTo>
                    <a:close/>
                    <a:moveTo>
                      <a:pt x="447" y="49"/>
                    </a:moveTo>
                    <a:cubicBezTo>
                      <a:pt x="446" y="49"/>
                      <a:pt x="446" y="49"/>
                      <a:pt x="446" y="49"/>
                    </a:cubicBezTo>
                    <a:cubicBezTo>
                      <a:pt x="442" y="46"/>
                      <a:pt x="438" y="44"/>
                      <a:pt x="434" y="42"/>
                    </a:cubicBezTo>
                    <a:cubicBezTo>
                      <a:pt x="433" y="41"/>
                      <a:pt x="433" y="41"/>
                      <a:pt x="434" y="40"/>
                    </a:cubicBezTo>
                    <a:cubicBezTo>
                      <a:pt x="434" y="39"/>
                      <a:pt x="435" y="39"/>
                      <a:pt x="435" y="40"/>
                    </a:cubicBezTo>
                    <a:cubicBezTo>
                      <a:pt x="439" y="42"/>
                      <a:pt x="443" y="44"/>
                      <a:pt x="447" y="47"/>
                    </a:cubicBezTo>
                    <a:cubicBezTo>
                      <a:pt x="448" y="47"/>
                      <a:pt x="448" y="48"/>
                      <a:pt x="448" y="49"/>
                    </a:cubicBezTo>
                    <a:cubicBezTo>
                      <a:pt x="447" y="49"/>
                      <a:pt x="447" y="49"/>
                      <a:pt x="447" y="49"/>
                    </a:cubicBezTo>
                    <a:close/>
                    <a:moveTo>
                      <a:pt x="140" y="44"/>
                    </a:moveTo>
                    <a:cubicBezTo>
                      <a:pt x="140" y="44"/>
                      <a:pt x="139" y="44"/>
                      <a:pt x="139" y="43"/>
                    </a:cubicBezTo>
                    <a:cubicBezTo>
                      <a:pt x="139" y="43"/>
                      <a:pt x="139" y="42"/>
                      <a:pt x="139" y="42"/>
                    </a:cubicBezTo>
                    <a:cubicBezTo>
                      <a:pt x="143" y="39"/>
                      <a:pt x="148" y="37"/>
                      <a:pt x="152" y="35"/>
                    </a:cubicBezTo>
                    <a:cubicBezTo>
                      <a:pt x="152" y="34"/>
                      <a:pt x="153" y="35"/>
                      <a:pt x="153" y="35"/>
                    </a:cubicBezTo>
                    <a:cubicBezTo>
                      <a:pt x="154" y="36"/>
                      <a:pt x="153" y="36"/>
                      <a:pt x="153" y="37"/>
                    </a:cubicBezTo>
                    <a:cubicBezTo>
                      <a:pt x="149" y="39"/>
                      <a:pt x="145" y="41"/>
                      <a:pt x="141" y="44"/>
                    </a:cubicBezTo>
                    <a:cubicBezTo>
                      <a:pt x="140" y="44"/>
                      <a:pt x="140" y="44"/>
                      <a:pt x="140" y="44"/>
                    </a:cubicBezTo>
                    <a:close/>
                    <a:moveTo>
                      <a:pt x="426" y="37"/>
                    </a:moveTo>
                    <a:cubicBezTo>
                      <a:pt x="426" y="37"/>
                      <a:pt x="426" y="37"/>
                      <a:pt x="426" y="37"/>
                    </a:cubicBezTo>
                    <a:cubicBezTo>
                      <a:pt x="422" y="35"/>
                      <a:pt x="417" y="33"/>
                      <a:pt x="413" y="30"/>
                    </a:cubicBezTo>
                    <a:cubicBezTo>
                      <a:pt x="413" y="30"/>
                      <a:pt x="412" y="30"/>
                      <a:pt x="413" y="29"/>
                    </a:cubicBezTo>
                    <a:cubicBezTo>
                      <a:pt x="413" y="28"/>
                      <a:pt x="414" y="28"/>
                      <a:pt x="414" y="28"/>
                    </a:cubicBezTo>
                    <a:cubicBezTo>
                      <a:pt x="418" y="30"/>
                      <a:pt x="423" y="33"/>
                      <a:pt x="427" y="35"/>
                    </a:cubicBezTo>
                    <a:cubicBezTo>
                      <a:pt x="427" y="35"/>
                      <a:pt x="428" y="36"/>
                      <a:pt x="427" y="36"/>
                    </a:cubicBezTo>
                    <a:cubicBezTo>
                      <a:pt x="427" y="37"/>
                      <a:pt x="427" y="37"/>
                      <a:pt x="426" y="37"/>
                    </a:cubicBezTo>
                    <a:close/>
                    <a:moveTo>
                      <a:pt x="161" y="33"/>
                    </a:moveTo>
                    <a:cubicBezTo>
                      <a:pt x="160" y="33"/>
                      <a:pt x="160" y="32"/>
                      <a:pt x="160" y="32"/>
                    </a:cubicBezTo>
                    <a:cubicBezTo>
                      <a:pt x="159" y="31"/>
                      <a:pt x="160" y="31"/>
                      <a:pt x="160" y="30"/>
                    </a:cubicBezTo>
                    <a:cubicBezTo>
                      <a:pt x="165" y="28"/>
                      <a:pt x="169" y="26"/>
                      <a:pt x="173" y="24"/>
                    </a:cubicBezTo>
                    <a:cubicBezTo>
                      <a:pt x="174" y="24"/>
                      <a:pt x="175" y="24"/>
                      <a:pt x="175" y="25"/>
                    </a:cubicBezTo>
                    <a:cubicBezTo>
                      <a:pt x="175" y="25"/>
                      <a:pt x="175" y="26"/>
                      <a:pt x="174" y="26"/>
                    </a:cubicBezTo>
                    <a:cubicBezTo>
                      <a:pt x="170" y="28"/>
                      <a:pt x="166" y="30"/>
                      <a:pt x="161" y="32"/>
                    </a:cubicBezTo>
                    <a:cubicBezTo>
                      <a:pt x="161" y="33"/>
                      <a:pt x="161" y="33"/>
                      <a:pt x="161" y="33"/>
                    </a:cubicBezTo>
                    <a:close/>
                    <a:moveTo>
                      <a:pt x="405" y="27"/>
                    </a:moveTo>
                    <a:cubicBezTo>
                      <a:pt x="405" y="27"/>
                      <a:pt x="405" y="27"/>
                      <a:pt x="405" y="27"/>
                    </a:cubicBezTo>
                    <a:cubicBezTo>
                      <a:pt x="400" y="25"/>
                      <a:pt x="396" y="23"/>
                      <a:pt x="391" y="21"/>
                    </a:cubicBezTo>
                    <a:cubicBezTo>
                      <a:pt x="391" y="21"/>
                      <a:pt x="391" y="20"/>
                      <a:pt x="391" y="20"/>
                    </a:cubicBezTo>
                    <a:cubicBezTo>
                      <a:pt x="391" y="19"/>
                      <a:pt x="392" y="19"/>
                      <a:pt x="392" y="19"/>
                    </a:cubicBezTo>
                    <a:cubicBezTo>
                      <a:pt x="397" y="21"/>
                      <a:pt x="401" y="22"/>
                      <a:pt x="406" y="24"/>
                    </a:cubicBezTo>
                    <a:cubicBezTo>
                      <a:pt x="406" y="25"/>
                      <a:pt x="406" y="25"/>
                      <a:pt x="406" y="26"/>
                    </a:cubicBezTo>
                    <a:cubicBezTo>
                      <a:pt x="406" y="26"/>
                      <a:pt x="406" y="27"/>
                      <a:pt x="405" y="27"/>
                    </a:cubicBezTo>
                    <a:close/>
                    <a:moveTo>
                      <a:pt x="183" y="23"/>
                    </a:moveTo>
                    <a:cubicBezTo>
                      <a:pt x="182" y="23"/>
                      <a:pt x="182" y="23"/>
                      <a:pt x="181" y="22"/>
                    </a:cubicBezTo>
                    <a:cubicBezTo>
                      <a:pt x="181" y="21"/>
                      <a:pt x="181" y="21"/>
                      <a:pt x="182" y="21"/>
                    </a:cubicBezTo>
                    <a:cubicBezTo>
                      <a:pt x="186" y="19"/>
                      <a:pt x="191" y="17"/>
                      <a:pt x="196" y="16"/>
                    </a:cubicBezTo>
                    <a:cubicBezTo>
                      <a:pt x="196" y="15"/>
                      <a:pt x="197" y="16"/>
                      <a:pt x="197" y="16"/>
                    </a:cubicBezTo>
                    <a:cubicBezTo>
                      <a:pt x="197" y="17"/>
                      <a:pt x="197" y="18"/>
                      <a:pt x="196" y="18"/>
                    </a:cubicBezTo>
                    <a:cubicBezTo>
                      <a:pt x="192" y="19"/>
                      <a:pt x="187" y="21"/>
                      <a:pt x="183" y="23"/>
                    </a:cubicBezTo>
                    <a:cubicBezTo>
                      <a:pt x="183" y="23"/>
                      <a:pt x="183" y="23"/>
                      <a:pt x="183" y="23"/>
                    </a:cubicBezTo>
                    <a:close/>
                    <a:moveTo>
                      <a:pt x="383" y="18"/>
                    </a:moveTo>
                    <a:cubicBezTo>
                      <a:pt x="383" y="18"/>
                      <a:pt x="383" y="18"/>
                      <a:pt x="383" y="18"/>
                    </a:cubicBezTo>
                    <a:cubicBezTo>
                      <a:pt x="378" y="16"/>
                      <a:pt x="374" y="15"/>
                      <a:pt x="369" y="14"/>
                    </a:cubicBezTo>
                    <a:cubicBezTo>
                      <a:pt x="368" y="14"/>
                      <a:pt x="368" y="13"/>
                      <a:pt x="368" y="12"/>
                    </a:cubicBezTo>
                    <a:cubicBezTo>
                      <a:pt x="368" y="12"/>
                      <a:pt x="369" y="11"/>
                      <a:pt x="370" y="11"/>
                    </a:cubicBezTo>
                    <a:cubicBezTo>
                      <a:pt x="374" y="13"/>
                      <a:pt x="379" y="14"/>
                      <a:pt x="383" y="16"/>
                    </a:cubicBezTo>
                    <a:cubicBezTo>
                      <a:pt x="384" y="16"/>
                      <a:pt x="384" y="17"/>
                      <a:pt x="384" y="17"/>
                    </a:cubicBezTo>
                    <a:cubicBezTo>
                      <a:pt x="384" y="18"/>
                      <a:pt x="383" y="18"/>
                      <a:pt x="383" y="18"/>
                    </a:cubicBezTo>
                    <a:close/>
                    <a:moveTo>
                      <a:pt x="205" y="15"/>
                    </a:moveTo>
                    <a:cubicBezTo>
                      <a:pt x="204" y="15"/>
                      <a:pt x="204" y="15"/>
                      <a:pt x="204" y="14"/>
                    </a:cubicBezTo>
                    <a:cubicBezTo>
                      <a:pt x="204" y="13"/>
                      <a:pt x="204" y="13"/>
                      <a:pt x="205" y="13"/>
                    </a:cubicBezTo>
                    <a:cubicBezTo>
                      <a:pt x="209" y="11"/>
                      <a:pt x="214" y="10"/>
                      <a:pt x="218" y="9"/>
                    </a:cubicBezTo>
                    <a:cubicBezTo>
                      <a:pt x="219" y="9"/>
                      <a:pt x="220" y="9"/>
                      <a:pt x="220" y="10"/>
                    </a:cubicBezTo>
                    <a:cubicBezTo>
                      <a:pt x="220" y="10"/>
                      <a:pt x="220" y="11"/>
                      <a:pt x="219" y="11"/>
                    </a:cubicBezTo>
                    <a:cubicBezTo>
                      <a:pt x="214" y="12"/>
                      <a:pt x="210" y="14"/>
                      <a:pt x="205" y="15"/>
                    </a:cubicBezTo>
                    <a:cubicBezTo>
                      <a:pt x="205" y="15"/>
                      <a:pt x="205" y="15"/>
                      <a:pt x="205" y="15"/>
                    </a:cubicBezTo>
                    <a:close/>
                    <a:moveTo>
                      <a:pt x="360" y="11"/>
                    </a:moveTo>
                    <a:cubicBezTo>
                      <a:pt x="360" y="11"/>
                      <a:pt x="360" y="11"/>
                      <a:pt x="360" y="11"/>
                    </a:cubicBezTo>
                    <a:cubicBezTo>
                      <a:pt x="355" y="10"/>
                      <a:pt x="351" y="9"/>
                      <a:pt x="346" y="8"/>
                    </a:cubicBezTo>
                    <a:cubicBezTo>
                      <a:pt x="345" y="8"/>
                      <a:pt x="345" y="7"/>
                      <a:pt x="345" y="7"/>
                    </a:cubicBezTo>
                    <a:cubicBezTo>
                      <a:pt x="345" y="6"/>
                      <a:pt x="346" y="6"/>
                      <a:pt x="347" y="6"/>
                    </a:cubicBezTo>
                    <a:cubicBezTo>
                      <a:pt x="351" y="7"/>
                      <a:pt x="356" y="8"/>
                      <a:pt x="361" y="9"/>
                    </a:cubicBezTo>
                    <a:cubicBezTo>
                      <a:pt x="361" y="9"/>
                      <a:pt x="362" y="10"/>
                      <a:pt x="361" y="10"/>
                    </a:cubicBezTo>
                    <a:cubicBezTo>
                      <a:pt x="361" y="11"/>
                      <a:pt x="361" y="11"/>
                      <a:pt x="360" y="11"/>
                    </a:cubicBezTo>
                    <a:close/>
                    <a:moveTo>
                      <a:pt x="228" y="9"/>
                    </a:moveTo>
                    <a:cubicBezTo>
                      <a:pt x="227" y="9"/>
                      <a:pt x="227" y="9"/>
                      <a:pt x="227" y="8"/>
                    </a:cubicBezTo>
                    <a:cubicBezTo>
                      <a:pt x="227" y="7"/>
                      <a:pt x="227" y="7"/>
                      <a:pt x="228" y="7"/>
                    </a:cubicBezTo>
                    <a:cubicBezTo>
                      <a:pt x="232" y="6"/>
                      <a:pt x="237" y="5"/>
                      <a:pt x="242" y="4"/>
                    </a:cubicBezTo>
                    <a:cubicBezTo>
                      <a:pt x="242" y="4"/>
                      <a:pt x="243" y="4"/>
                      <a:pt x="243" y="5"/>
                    </a:cubicBezTo>
                    <a:cubicBezTo>
                      <a:pt x="243" y="6"/>
                      <a:pt x="243" y="6"/>
                      <a:pt x="242" y="6"/>
                    </a:cubicBezTo>
                    <a:cubicBezTo>
                      <a:pt x="237" y="7"/>
                      <a:pt x="233" y="8"/>
                      <a:pt x="228" y="9"/>
                    </a:cubicBezTo>
                    <a:cubicBezTo>
                      <a:pt x="228" y="9"/>
                      <a:pt x="228" y="9"/>
                      <a:pt x="228" y="9"/>
                    </a:cubicBezTo>
                    <a:close/>
                    <a:moveTo>
                      <a:pt x="337" y="6"/>
                    </a:moveTo>
                    <a:cubicBezTo>
                      <a:pt x="337" y="6"/>
                      <a:pt x="337" y="6"/>
                      <a:pt x="337" y="6"/>
                    </a:cubicBezTo>
                    <a:cubicBezTo>
                      <a:pt x="332" y="6"/>
                      <a:pt x="327" y="5"/>
                      <a:pt x="323" y="4"/>
                    </a:cubicBezTo>
                    <a:cubicBezTo>
                      <a:pt x="322" y="4"/>
                      <a:pt x="322" y="4"/>
                      <a:pt x="322" y="3"/>
                    </a:cubicBezTo>
                    <a:cubicBezTo>
                      <a:pt x="322" y="2"/>
                      <a:pt x="322" y="2"/>
                      <a:pt x="323" y="2"/>
                    </a:cubicBezTo>
                    <a:cubicBezTo>
                      <a:pt x="328" y="3"/>
                      <a:pt x="333" y="3"/>
                      <a:pt x="337" y="4"/>
                    </a:cubicBezTo>
                    <a:cubicBezTo>
                      <a:pt x="338" y="4"/>
                      <a:pt x="338" y="5"/>
                      <a:pt x="338" y="5"/>
                    </a:cubicBezTo>
                    <a:cubicBezTo>
                      <a:pt x="338" y="6"/>
                      <a:pt x="338" y="6"/>
                      <a:pt x="337" y="6"/>
                    </a:cubicBezTo>
                    <a:close/>
                    <a:moveTo>
                      <a:pt x="251" y="5"/>
                    </a:moveTo>
                    <a:cubicBezTo>
                      <a:pt x="251" y="5"/>
                      <a:pt x="250" y="4"/>
                      <a:pt x="250" y="4"/>
                    </a:cubicBezTo>
                    <a:cubicBezTo>
                      <a:pt x="250" y="3"/>
                      <a:pt x="251" y="3"/>
                      <a:pt x="251" y="3"/>
                    </a:cubicBezTo>
                    <a:cubicBezTo>
                      <a:pt x="256" y="2"/>
                      <a:pt x="261" y="1"/>
                      <a:pt x="265" y="1"/>
                    </a:cubicBezTo>
                    <a:cubicBezTo>
                      <a:pt x="266" y="1"/>
                      <a:pt x="267" y="1"/>
                      <a:pt x="267" y="2"/>
                    </a:cubicBezTo>
                    <a:cubicBezTo>
                      <a:pt x="267" y="3"/>
                      <a:pt x="266" y="3"/>
                      <a:pt x="266" y="3"/>
                    </a:cubicBezTo>
                    <a:cubicBezTo>
                      <a:pt x="261" y="4"/>
                      <a:pt x="256" y="4"/>
                      <a:pt x="251" y="5"/>
                    </a:cubicBezTo>
                    <a:cubicBezTo>
                      <a:pt x="251" y="5"/>
                      <a:pt x="251" y="5"/>
                      <a:pt x="251" y="5"/>
                    </a:cubicBezTo>
                    <a:close/>
                    <a:moveTo>
                      <a:pt x="313" y="3"/>
                    </a:moveTo>
                    <a:cubicBezTo>
                      <a:pt x="313" y="3"/>
                      <a:pt x="313" y="3"/>
                      <a:pt x="313" y="3"/>
                    </a:cubicBezTo>
                    <a:cubicBezTo>
                      <a:pt x="309" y="3"/>
                      <a:pt x="304" y="3"/>
                      <a:pt x="299" y="3"/>
                    </a:cubicBezTo>
                    <a:cubicBezTo>
                      <a:pt x="299" y="3"/>
                      <a:pt x="298" y="2"/>
                      <a:pt x="298" y="1"/>
                    </a:cubicBezTo>
                    <a:cubicBezTo>
                      <a:pt x="298" y="1"/>
                      <a:pt x="299" y="0"/>
                      <a:pt x="299" y="0"/>
                    </a:cubicBezTo>
                    <a:cubicBezTo>
                      <a:pt x="304" y="0"/>
                      <a:pt x="309" y="1"/>
                      <a:pt x="314" y="1"/>
                    </a:cubicBezTo>
                    <a:cubicBezTo>
                      <a:pt x="314" y="1"/>
                      <a:pt x="315" y="2"/>
                      <a:pt x="315" y="2"/>
                    </a:cubicBezTo>
                    <a:cubicBezTo>
                      <a:pt x="315" y="3"/>
                      <a:pt x="314" y="3"/>
                      <a:pt x="313" y="3"/>
                    </a:cubicBezTo>
                    <a:close/>
                    <a:moveTo>
                      <a:pt x="275" y="3"/>
                    </a:moveTo>
                    <a:cubicBezTo>
                      <a:pt x="274" y="3"/>
                      <a:pt x="274" y="2"/>
                      <a:pt x="274" y="2"/>
                    </a:cubicBezTo>
                    <a:cubicBezTo>
                      <a:pt x="274" y="1"/>
                      <a:pt x="274" y="0"/>
                      <a:pt x="275" y="0"/>
                    </a:cubicBezTo>
                    <a:cubicBezTo>
                      <a:pt x="280" y="0"/>
                      <a:pt x="284" y="0"/>
                      <a:pt x="289" y="0"/>
                    </a:cubicBezTo>
                    <a:cubicBezTo>
                      <a:pt x="290" y="0"/>
                      <a:pt x="290" y="0"/>
                      <a:pt x="290" y="0"/>
                    </a:cubicBezTo>
                    <a:cubicBezTo>
                      <a:pt x="290" y="0"/>
                      <a:pt x="291" y="1"/>
                      <a:pt x="291" y="1"/>
                    </a:cubicBezTo>
                    <a:cubicBezTo>
                      <a:pt x="291" y="2"/>
                      <a:pt x="290" y="2"/>
                      <a:pt x="290" y="2"/>
                    </a:cubicBezTo>
                    <a:cubicBezTo>
                      <a:pt x="289" y="2"/>
                      <a:pt x="289" y="2"/>
                      <a:pt x="289" y="2"/>
                    </a:cubicBezTo>
                    <a:cubicBezTo>
                      <a:pt x="284" y="2"/>
                      <a:pt x="280" y="3"/>
                      <a:pt x="275" y="3"/>
                    </a:cubicBezTo>
                    <a:cubicBezTo>
                      <a:pt x="275" y="3"/>
                      <a:pt x="275" y="3"/>
                      <a:pt x="275" y="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6" name="Freeform 258"/>
              <p:cNvSpPr>
                <a:spLocks/>
              </p:cNvSpPr>
              <p:nvPr userDrawn="1"/>
            </p:nvSpPr>
            <p:spPr bwMode="auto">
              <a:xfrm>
                <a:off x="3311" y="1200"/>
                <a:ext cx="1034" cy="1138"/>
              </a:xfrm>
              <a:custGeom>
                <a:avLst/>
                <a:gdLst>
                  <a:gd name="T0" fmla="*/ 317 w 612"/>
                  <a:gd name="T1" fmla="*/ 646 h 673"/>
                  <a:gd name="T2" fmla="*/ 20 w 612"/>
                  <a:gd name="T3" fmla="*/ 415 h 673"/>
                  <a:gd name="T4" fmla="*/ 53 w 612"/>
                  <a:gd name="T5" fmla="*/ 182 h 673"/>
                  <a:gd name="T6" fmla="*/ 240 w 612"/>
                  <a:gd name="T7" fmla="*/ 42 h 673"/>
                  <a:gd name="T8" fmla="*/ 612 w 612"/>
                  <a:gd name="T9" fmla="*/ 263 h 673"/>
                  <a:gd name="T10" fmla="*/ 610 w 612"/>
                  <a:gd name="T11" fmla="*/ 266 h 673"/>
                  <a:gd name="T12" fmla="*/ 608 w 612"/>
                  <a:gd name="T13" fmla="*/ 264 h 673"/>
                  <a:gd name="T14" fmla="*/ 241 w 612"/>
                  <a:gd name="T15" fmla="*/ 46 h 673"/>
                  <a:gd name="T16" fmla="*/ 57 w 612"/>
                  <a:gd name="T17" fmla="*/ 185 h 673"/>
                  <a:gd name="T18" fmla="*/ 25 w 612"/>
                  <a:gd name="T19" fmla="*/ 414 h 673"/>
                  <a:gd name="T20" fmla="*/ 391 w 612"/>
                  <a:gd name="T21" fmla="*/ 632 h 673"/>
                  <a:gd name="T22" fmla="*/ 394 w 612"/>
                  <a:gd name="T23" fmla="*/ 633 h 673"/>
                  <a:gd name="T24" fmla="*/ 393 w 612"/>
                  <a:gd name="T25" fmla="*/ 636 h 673"/>
                  <a:gd name="T26" fmla="*/ 317 w 612"/>
                  <a:gd name="T27" fmla="*/ 64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2" h="673">
                    <a:moveTo>
                      <a:pt x="317" y="646"/>
                    </a:moveTo>
                    <a:cubicBezTo>
                      <a:pt x="181" y="646"/>
                      <a:pt x="56" y="553"/>
                      <a:pt x="20" y="415"/>
                    </a:cubicBezTo>
                    <a:cubicBezTo>
                      <a:pt x="0" y="336"/>
                      <a:pt x="12" y="253"/>
                      <a:pt x="53" y="182"/>
                    </a:cubicBezTo>
                    <a:cubicBezTo>
                      <a:pt x="95" y="112"/>
                      <a:pt x="161" y="62"/>
                      <a:pt x="240" y="42"/>
                    </a:cubicBezTo>
                    <a:cubicBezTo>
                      <a:pt x="403" y="0"/>
                      <a:pt x="570" y="99"/>
                      <a:pt x="612" y="263"/>
                    </a:cubicBezTo>
                    <a:cubicBezTo>
                      <a:pt x="612" y="264"/>
                      <a:pt x="612" y="266"/>
                      <a:pt x="610" y="266"/>
                    </a:cubicBezTo>
                    <a:cubicBezTo>
                      <a:pt x="609" y="266"/>
                      <a:pt x="608" y="265"/>
                      <a:pt x="608" y="264"/>
                    </a:cubicBezTo>
                    <a:cubicBezTo>
                      <a:pt x="566" y="103"/>
                      <a:pt x="402" y="5"/>
                      <a:pt x="241" y="46"/>
                    </a:cubicBezTo>
                    <a:cubicBezTo>
                      <a:pt x="163" y="66"/>
                      <a:pt x="98" y="115"/>
                      <a:pt x="57" y="185"/>
                    </a:cubicBezTo>
                    <a:cubicBezTo>
                      <a:pt x="16" y="254"/>
                      <a:pt x="5" y="336"/>
                      <a:pt x="25" y="414"/>
                    </a:cubicBezTo>
                    <a:cubicBezTo>
                      <a:pt x="66" y="575"/>
                      <a:pt x="231" y="673"/>
                      <a:pt x="391" y="632"/>
                    </a:cubicBezTo>
                    <a:cubicBezTo>
                      <a:pt x="393" y="631"/>
                      <a:pt x="394" y="632"/>
                      <a:pt x="394" y="633"/>
                    </a:cubicBezTo>
                    <a:cubicBezTo>
                      <a:pt x="395" y="635"/>
                      <a:pt x="394" y="636"/>
                      <a:pt x="393" y="636"/>
                    </a:cubicBezTo>
                    <a:cubicBezTo>
                      <a:pt x="367" y="643"/>
                      <a:pt x="342" y="646"/>
                      <a:pt x="317" y="64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7" name="Freeform 259"/>
              <p:cNvSpPr>
                <a:spLocks/>
              </p:cNvSpPr>
              <p:nvPr userDrawn="1"/>
            </p:nvSpPr>
            <p:spPr bwMode="auto">
              <a:xfrm>
                <a:off x="3433" y="1363"/>
                <a:ext cx="824" cy="821"/>
              </a:xfrm>
              <a:custGeom>
                <a:avLst/>
                <a:gdLst>
                  <a:gd name="T0" fmla="*/ 244 w 488"/>
                  <a:gd name="T1" fmla="*/ 486 h 486"/>
                  <a:gd name="T2" fmla="*/ 0 w 488"/>
                  <a:gd name="T3" fmla="*/ 243 h 486"/>
                  <a:gd name="T4" fmla="*/ 244 w 488"/>
                  <a:gd name="T5" fmla="*/ 0 h 486"/>
                  <a:gd name="T6" fmla="*/ 247 w 488"/>
                  <a:gd name="T7" fmla="*/ 2 h 486"/>
                  <a:gd name="T8" fmla="*/ 244 w 488"/>
                  <a:gd name="T9" fmla="*/ 5 h 486"/>
                  <a:gd name="T10" fmla="*/ 5 w 488"/>
                  <a:gd name="T11" fmla="*/ 243 h 486"/>
                  <a:gd name="T12" fmla="*/ 244 w 488"/>
                  <a:gd name="T13" fmla="*/ 481 h 486"/>
                  <a:gd name="T14" fmla="*/ 484 w 488"/>
                  <a:gd name="T15" fmla="*/ 243 h 486"/>
                  <a:gd name="T16" fmla="*/ 486 w 488"/>
                  <a:gd name="T17" fmla="*/ 241 h 486"/>
                  <a:gd name="T18" fmla="*/ 488 w 488"/>
                  <a:gd name="T19" fmla="*/ 243 h 486"/>
                  <a:gd name="T20" fmla="*/ 244 w 488"/>
                  <a:gd name="T21" fmla="*/ 486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8" h="486">
                    <a:moveTo>
                      <a:pt x="244" y="486"/>
                    </a:moveTo>
                    <a:cubicBezTo>
                      <a:pt x="110" y="486"/>
                      <a:pt x="0" y="377"/>
                      <a:pt x="0" y="243"/>
                    </a:cubicBezTo>
                    <a:cubicBezTo>
                      <a:pt x="0" y="109"/>
                      <a:pt x="110" y="0"/>
                      <a:pt x="244" y="0"/>
                    </a:cubicBezTo>
                    <a:cubicBezTo>
                      <a:pt x="246" y="0"/>
                      <a:pt x="247" y="1"/>
                      <a:pt x="247" y="2"/>
                    </a:cubicBezTo>
                    <a:cubicBezTo>
                      <a:pt x="247" y="4"/>
                      <a:pt x="246" y="5"/>
                      <a:pt x="244" y="5"/>
                    </a:cubicBezTo>
                    <a:cubicBezTo>
                      <a:pt x="112" y="5"/>
                      <a:pt x="5" y="112"/>
                      <a:pt x="5" y="243"/>
                    </a:cubicBezTo>
                    <a:cubicBezTo>
                      <a:pt x="5" y="374"/>
                      <a:pt x="112" y="481"/>
                      <a:pt x="244" y="481"/>
                    </a:cubicBezTo>
                    <a:cubicBezTo>
                      <a:pt x="376" y="481"/>
                      <a:pt x="484" y="374"/>
                      <a:pt x="484" y="243"/>
                    </a:cubicBezTo>
                    <a:cubicBezTo>
                      <a:pt x="484" y="242"/>
                      <a:pt x="485" y="241"/>
                      <a:pt x="486" y="241"/>
                    </a:cubicBezTo>
                    <a:cubicBezTo>
                      <a:pt x="487" y="241"/>
                      <a:pt x="488" y="242"/>
                      <a:pt x="488" y="243"/>
                    </a:cubicBezTo>
                    <a:cubicBezTo>
                      <a:pt x="488" y="377"/>
                      <a:pt x="379" y="486"/>
                      <a:pt x="244" y="4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8" name="Freeform 260"/>
              <p:cNvSpPr>
                <a:spLocks/>
              </p:cNvSpPr>
              <p:nvPr userDrawn="1"/>
            </p:nvSpPr>
            <p:spPr bwMode="auto">
              <a:xfrm>
                <a:off x="4279" y="1843"/>
                <a:ext cx="99" cy="27"/>
              </a:xfrm>
              <a:custGeom>
                <a:avLst/>
                <a:gdLst>
                  <a:gd name="T0" fmla="*/ 59 w 59"/>
                  <a:gd name="T1" fmla="*/ 12 h 16"/>
                  <a:gd name="T2" fmla="*/ 1 w 59"/>
                  <a:gd name="T3" fmla="*/ 0 h 16"/>
                  <a:gd name="T4" fmla="*/ 0 w 59"/>
                  <a:gd name="T5" fmla="*/ 5 h 16"/>
                  <a:gd name="T6" fmla="*/ 58 w 59"/>
                  <a:gd name="T7" fmla="*/ 16 h 16"/>
                  <a:gd name="T8" fmla="*/ 59 w 59"/>
                  <a:gd name="T9" fmla="*/ 12 h 16"/>
                </a:gdLst>
                <a:ahLst/>
                <a:cxnLst>
                  <a:cxn ang="0">
                    <a:pos x="T0" y="T1"/>
                  </a:cxn>
                  <a:cxn ang="0">
                    <a:pos x="T2" y="T3"/>
                  </a:cxn>
                  <a:cxn ang="0">
                    <a:pos x="T4" y="T5"/>
                  </a:cxn>
                  <a:cxn ang="0">
                    <a:pos x="T6" y="T7"/>
                  </a:cxn>
                  <a:cxn ang="0">
                    <a:pos x="T8" y="T9"/>
                  </a:cxn>
                </a:cxnLst>
                <a:rect l="0" t="0" r="r" b="b"/>
                <a:pathLst>
                  <a:path w="59" h="16">
                    <a:moveTo>
                      <a:pt x="59" y="12"/>
                    </a:moveTo>
                    <a:cubicBezTo>
                      <a:pt x="1" y="0"/>
                      <a:pt x="1" y="0"/>
                      <a:pt x="1" y="0"/>
                    </a:cubicBezTo>
                    <a:cubicBezTo>
                      <a:pt x="0" y="5"/>
                      <a:pt x="0" y="5"/>
                      <a:pt x="0" y="5"/>
                    </a:cubicBezTo>
                    <a:cubicBezTo>
                      <a:pt x="58" y="16"/>
                      <a:pt x="58" y="16"/>
                      <a:pt x="58" y="16"/>
                    </a:cubicBezTo>
                    <a:cubicBezTo>
                      <a:pt x="58" y="15"/>
                      <a:pt x="58" y="13"/>
                      <a:pt x="59" y="1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9" name="Freeform 261"/>
              <p:cNvSpPr>
                <a:spLocks/>
              </p:cNvSpPr>
              <p:nvPr userDrawn="1"/>
            </p:nvSpPr>
            <p:spPr bwMode="auto">
              <a:xfrm>
                <a:off x="4432" y="1873"/>
                <a:ext cx="467" cy="100"/>
              </a:xfrm>
              <a:custGeom>
                <a:avLst/>
                <a:gdLst>
                  <a:gd name="T0" fmla="*/ 0 w 276"/>
                  <a:gd name="T1" fmla="*/ 0 h 59"/>
                  <a:gd name="T2" fmla="*/ 0 w 276"/>
                  <a:gd name="T3" fmla="*/ 5 h 59"/>
                  <a:gd name="T4" fmla="*/ 275 w 276"/>
                  <a:gd name="T5" fmla="*/ 59 h 59"/>
                  <a:gd name="T6" fmla="*/ 276 w 276"/>
                  <a:gd name="T7" fmla="*/ 55 h 59"/>
                  <a:gd name="T8" fmla="*/ 0 w 276"/>
                  <a:gd name="T9" fmla="*/ 0 h 59"/>
                </a:gdLst>
                <a:ahLst/>
                <a:cxnLst>
                  <a:cxn ang="0">
                    <a:pos x="T0" y="T1"/>
                  </a:cxn>
                  <a:cxn ang="0">
                    <a:pos x="T2" y="T3"/>
                  </a:cxn>
                  <a:cxn ang="0">
                    <a:pos x="T4" y="T5"/>
                  </a:cxn>
                  <a:cxn ang="0">
                    <a:pos x="T6" y="T7"/>
                  </a:cxn>
                  <a:cxn ang="0">
                    <a:pos x="T8" y="T9"/>
                  </a:cxn>
                </a:cxnLst>
                <a:rect l="0" t="0" r="r" b="b"/>
                <a:pathLst>
                  <a:path w="276" h="59">
                    <a:moveTo>
                      <a:pt x="0" y="0"/>
                    </a:moveTo>
                    <a:cubicBezTo>
                      <a:pt x="0" y="2"/>
                      <a:pt x="0" y="3"/>
                      <a:pt x="0" y="5"/>
                    </a:cubicBezTo>
                    <a:cubicBezTo>
                      <a:pt x="275" y="59"/>
                      <a:pt x="275" y="59"/>
                      <a:pt x="275" y="59"/>
                    </a:cubicBezTo>
                    <a:cubicBezTo>
                      <a:pt x="276" y="55"/>
                      <a:pt x="276" y="55"/>
                      <a:pt x="276" y="55"/>
                    </a:cubicBez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0" name="Freeform 262"/>
              <p:cNvSpPr>
                <a:spLocks noEditPoints="1"/>
              </p:cNvSpPr>
              <p:nvPr userDrawn="1"/>
            </p:nvSpPr>
            <p:spPr bwMode="auto">
              <a:xfrm>
                <a:off x="3889" y="1770"/>
                <a:ext cx="555" cy="598"/>
              </a:xfrm>
              <a:custGeom>
                <a:avLst/>
                <a:gdLst>
                  <a:gd name="T0" fmla="*/ 3 w 329"/>
                  <a:gd name="T1" fmla="*/ 354 h 354"/>
                  <a:gd name="T2" fmla="*/ 0 w 329"/>
                  <a:gd name="T3" fmla="*/ 317 h 354"/>
                  <a:gd name="T4" fmla="*/ 2 w 329"/>
                  <a:gd name="T5" fmla="*/ 317 h 354"/>
                  <a:gd name="T6" fmla="*/ 208 w 329"/>
                  <a:gd name="T7" fmla="*/ 216 h 354"/>
                  <a:gd name="T8" fmla="*/ 292 w 329"/>
                  <a:gd name="T9" fmla="*/ 2 h 354"/>
                  <a:gd name="T10" fmla="*/ 292 w 329"/>
                  <a:gd name="T11" fmla="*/ 0 h 354"/>
                  <a:gd name="T12" fmla="*/ 329 w 329"/>
                  <a:gd name="T13" fmla="*/ 0 h 354"/>
                  <a:gd name="T14" fmla="*/ 329 w 329"/>
                  <a:gd name="T15" fmla="*/ 2 h 354"/>
                  <a:gd name="T16" fmla="*/ 235 w 329"/>
                  <a:gd name="T17" fmla="*/ 241 h 354"/>
                  <a:gd name="T18" fmla="*/ 5 w 329"/>
                  <a:gd name="T19" fmla="*/ 354 h 354"/>
                  <a:gd name="T20" fmla="*/ 3 w 329"/>
                  <a:gd name="T21" fmla="*/ 354 h 354"/>
                  <a:gd name="T22" fmla="*/ 4 w 329"/>
                  <a:gd name="T23" fmla="*/ 321 h 354"/>
                  <a:gd name="T24" fmla="*/ 6 w 329"/>
                  <a:gd name="T25" fmla="*/ 350 h 354"/>
                  <a:gd name="T26" fmla="*/ 232 w 329"/>
                  <a:gd name="T27" fmla="*/ 239 h 354"/>
                  <a:gd name="T28" fmla="*/ 326 w 329"/>
                  <a:gd name="T29" fmla="*/ 4 h 354"/>
                  <a:gd name="T30" fmla="*/ 296 w 329"/>
                  <a:gd name="T31" fmla="*/ 4 h 354"/>
                  <a:gd name="T32" fmla="*/ 211 w 329"/>
                  <a:gd name="T33" fmla="*/ 219 h 354"/>
                  <a:gd name="T34" fmla="*/ 4 w 329"/>
                  <a:gd name="T35" fmla="*/ 32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9" h="354">
                    <a:moveTo>
                      <a:pt x="3" y="354"/>
                    </a:moveTo>
                    <a:cubicBezTo>
                      <a:pt x="0" y="317"/>
                      <a:pt x="0" y="317"/>
                      <a:pt x="0" y="317"/>
                    </a:cubicBezTo>
                    <a:cubicBezTo>
                      <a:pt x="2" y="317"/>
                      <a:pt x="2" y="317"/>
                      <a:pt x="2" y="317"/>
                    </a:cubicBezTo>
                    <a:cubicBezTo>
                      <a:pt x="81" y="311"/>
                      <a:pt x="154" y="275"/>
                      <a:pt x="208" y="216"/>
                    </a:cubicBezTo>
                    <a:cubicBezTo>
                      <a:pt x="262" y="158"/>
                      <a:pt x="292" y="82"/>
                      <a:pt x="292" y="2"/>
                    </a:cubicBezTo>
                    <a:cubicBezTo>
                      <a:pt x="292" y="0"/>
                      <a:pt x="292" y="0"/>
                      <a:pt x="292" y="0"/>
                    </a:cubicBezTo>
                    <a:cubicBezTo>
                      <a:pt x="329" y="0"/>
                      <a:pt x="329" y="0"/>
                      <a:pt x="329" y="0"/>
                    </a:cubicBezTo>
                    <a:cubicBezTo>
                      <a:pt x="329" y="2"/>
                      <a:pt x="329" y="2"/>
                      <a:pt x="329" y="2"/>
                    </a:cubicBezTo>
                    <a:cubicBezTo>
                      <a:pt x="329" y="91"/>
                      <a:pt x="296" y="176"/>
                      <a:pt x="235" y="241"/>
                    </a:cubicBezTo>
                    <a:cubicBezTo>
                      <a:pt x="175" y="307"/>
                      <a:pt x="93" y="346"/>
                      <a:pt x="5" y="354"/>
                    </a:cubicBezTo>
                    <a:lnTo>
                      <a:pt x="3" y="354"/>
                    </a:lnTo>
                    <a:close/>
                    <a:moveTo>
                      <a:pt x="4" y="321"/>
                    </a:moveTo>
                    <a:cubicBezTo>
                      <a:pt x="6" y="350"/>
                      <a:pt x="6" y="350"/>
                      <a:pt x="6" y="350"/>
                    </a:cubicBezTo>
                    <a:cubicBezTo>
                      <a:pt x="93" y="342"/>
                      <a:pt x="173" y="303"/>
                      <a:pt x="232" y="239"/>
                    </a:cubicBezTo>
                    <a:cubicBezTo>
                      <a:pt x="292" y="175"/>
                      <a:pt x="325" y="91"/>
                      <a:pt x="326" y="4"/>
                    </a:cubicBezTo>
                    <a:cubicBezTo>
                      <a:pt x="296" y="4"/>
                      <a:pt x="296" y="4"/>
                      <a:pt x="296" y="4"/>
                    </a:cubicBezTo>
                    <a:cubicBezTo>
                      <a:pt x="295" y="84"/>
                      <a:pt x="265" y="160"/>
                      <a:pt x="211" y="219"/>
                    </a:cubicBezTo>
                    <a:cubicBezTo>
                      <a:pt x="156" y="277"/>
                      <a:pt x="83" y="313"/>
                      <a:pt x="4" y="3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1" name="Freeform 263"/>
              <p:cNvSpPr>
                <a:spLocks/>
              </p:cNvSpPr>
              <p:nvPr userDrawn="1"/>
            </p:nvSpPr>
            <p:spPr bwMode="auto">
              <a:xfrm>
                <a:off x="4215" y="2017"/>
                <a:ext cx="310" cy="294"/>
              </a:xfrm>
              <a:custGeom>
                <a:avLst/>
                <a:gdLst>
                  <a:gd name="T0" fmla="*/ 304 w 310"/>
                  <a:gd name="T1" fmla="*/ 294 h 294"/>
                  <a:gd name="T2" fmla="*/ 0 w 310"/>
                  <a:gd name="T3" fmla="*/ 5 h 294"/>
                  <a:gd name="T4" fmla="*/ 5 w 310"/>
                  <a:gd name="T5" fmla="*/ 0 h 294"/>
                  <a:gd name="T6" fmla="*/ 310 w 310"/>
                  <a:gd name="T7" fmla="*/ 289 h 294"/>
                  <a:gd name="T8" fmla="*/ 304 w 310"/>
                  <a:gd name="T9" fmla="*/ 294 h 294"/>
                </a:gdLst>
                <a:ahLst/>
                <a:cxnLst>
                  <a:cxn ang="0">
                    <a:pos x="T0" y="T1"/>
                  </a:cxn>
                  <a:cxn ang="0">
                    <a:pos x="T2" y="T3"/>
                  </a:cxn>
                  <a:cxn ang="0">
                    <a:pos x="T4" y="T5"/>
                  </a:cxn>
                  <a:cxn ang="0">
                    <a:pos x="T6" y="T7"/>
                  </a:cxn>
                  <a:cxn ang="0">
                    <a:pos x="T8" y="T9"/>
                  </a:cxn>
                </a:cxnLst>
                <a:rect l="0" t="0" r="r" b="b"/>
                <a:pathLst>
                  <a:path w="310" h="294">
                    <a:moveTo>
                      <a:pt x="304" y="294"/>
                    </a:moveTo>
                    <a:lnTo>
                      <a:pt x="0" y="5"/>
                    </a:lnTo>
                    <a:lnTo>
                      <a:pt x="5" y="0"/>
                    </a:lnTo>
                    <a:lnTo>
                      <a:pt x="310" y="289"/>
                    </a:lnTo>
                    <a:lnTo>
                      <a:pt x="304" y="29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2" name="Freeform 264"/>
              <p:cNvSpPr>
                <a:spLocks/>
              </p:cNvSpPr>
              <p:nvPr userDrawn="1"/>
            </p:nvSpPr>
            <p:spPr bwMode="auto">
              <a:xfrm>
                <a:off x="4299" y="1655"/>
                <a:ext cx="876" cy="101"/>
              </a:xfrm>
              <a:custGeom>
                <a:avLst/>
                <a:gdLst>
                  <a:gd name="T0" fmla="*/ 0 w 876"/>
                  <a:gd name="T1" fmla="*/ 101 h 101"/>
                  <a:gd name="T2" fmla="*/ 0 w 876"/>
                  <a:gd name="T3" fmla="*/ 93 h 101"/>
                  <a:gd name="T4" fmla="*/ 876 w 876"/>
                  <a:gd name="T5" fmla="*/ 0 h 101"/>
                  <a:gd name="T6" fmla="*/ 876 w 876"/>
                  <a:gd name="T7" fmla="*/ 7 h 101"/>
                  <a:gd name="T8" fmla="*/ 0 w 876"/>
                  <a:gd name="T9" fmla="*/ 101 h 101"/>
                </a:gdLst>
                <a:ahLst/>
                <a:cxnLst>
                  <a:cxn ang="0">
                    <a:pos x="T0" y="T1"/>
                  </a:cxn>
                  <a:cxn ang="0">
                    <a:pos x="T2" y="T3"/>
                  </a:cxn>
                  <a:cxn ang="0">
                    <a:pos x="T4" y="T5"/>
                  </a:cxn>
                  <a:cxn ang="0">
                    <a:pos x="T6" y="T7"/>
                  </a:cxn>
                  <a:cxn ang="0">
                    <a:pos x="T8" y="T9"/>
                  </a:cxn>
                </a:cxnLst>
                <a:rect l="0" t="0" r="r" b="b"/>
                <a:pathLst>
                  <a:path w="876" h="101">
                    <a:moveTo>
                      <a:pt x="0" y="101"/>
                    </a:moveTo>
                    <a:lnTo>
                      <a:pt x="0" y="93"/>
                    </a:lnTo>
                    <a:lnTo>
                      <a:pt x="876" y="0"/>
                    </a:lnTo>
                    <a:lnTo>
                      <a:pt x="876" y="7"/>
                    </a:lnTo>
                    <a:lnTo>
                      <a:pt x="0" y="10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3" name="Freeform 265"/>
              <p:cNvSpPr>
                <a:spLocks noEditPoints="1"/>
              </p:cNvSpPr>
              <p:nvPr userDrawn="1"/>
            </p:nvSpPr>
            <p:spPr bwMode="auto">
              <a:xfrm>
                <a:off x="4323" y="1501"/>
                <a:ext cx="99" cy="127"/>
              </a:xfrm>
              <a:custGeom>
                <a:avLst/>
                <a:gdLst>
                  <a:gd name="T0" fmla="*/ 23 w 59"/>
                  <a:gd name="T1" fmla="*/ 75 h 75"/>
                  <a:gd name="T2" fmla="*/ 23 w 59"/>
                  <a:gd name="T3" fmla="*/ 73 h 75"/>
                  <a:gd name="T4" fmla="*/ 1 w 59"/>
                  <a:gd name="T5" fmla="*/ 18 h 75"/>
                  <a:gd name="T6" fmla="*/ 0 w 59"/>
                  <a:gd name="T7" fmla="*/ 17 h 75"/>
                  <a:gd name="T8" fmla="*/ 33 w 59"/>
                  <a:gd name="T9" fmla="*/ 0 h 75"/>
                  <a:gd name="T10" fmla="*/ 34 w 59"/>
                  <a:gd name="T11" fmla="*/ 2 h 75"/>
                  <a:gd name="T12" fmla="*/ 58 w 59"/>
                  <a:gd name="T13" fmla="*/ 63 h 75"/>
                  <a:gd name="T14" fmla="*/ 59 w 59"/>
                  <a:gd name="T15" fmla="*/ 65 h 75"/>
                  <a:gd name="T16" fmla="*/ 23 w 59"/>
                  <a:gd name="T17" fmla="*/ 75 h 75"/>
                  <a:gd name="T18" fmla="*/ 5 w 59"/>
                  <a:gd name="T19" fmla="*/ 18 h 75"/>
                  <a:gd name="T20" fmla="*/ 26 w 59"/>
                  <a:gd name="T21" fmla="*/ 70 h 75"/>
                  <a:gd name="T22" fmla="*/ 54 w 59"/>
                  <a:gd name="T23" fmla="*/ 62 h 75"/>
                  <a:gd name="T24" fmla="*/ 32 w 59"/>
                  <a:gd name="T25" fmla="*/ 5 h 75"/>
                  <a:gd name="T26" fmla="*/ 5 w 59"/>
                  <a:gd name="T27" fmla="*/ 1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75">
                    <a:moveTo>
                      <a:pt x="23" y="75"/>
                    </a:moveTo>
                    <a:cubicBezTo>
                      <a:pt x="23" y="73"/>
                      <a:pt x="23" y="73"/>
                      <a:pt x="23" y="73"/>
                    </a:cubicBezTo>
                    <a:cubicBezTo>
                      <a:pt x="17" y="54"/>
                      <a:pt x="10" y="36"/>
                      <a:pt x="1" y="18"/>
                    </a:cubicBezTo>
                    <a:cubicBezTo>
                      <a:pt x="0" y="17"/>
                      <a:pt x="0" y="17"/>
                      <a:pt x="0" y="17"/>
                    </a:cubicBezTo>
                    <a:cubicBezTo>
                      <a:pt x="33" y="0"/>
                      <a:pt x="33" y="0"/>
                      <a:pt x="33" y="0"/>
                    </a:cubicBezTo>
                    <a:cubicBezTo>
                      <a:pt x="34" y="2"/>
                      <a:pt x="34" y="2"/>
                      <a:pt x="34" y="2"/>
                    </a:cubicBezTo>
                    <a:cubicBezTo>
                      <a:pt x="44" y="21"/>
                      <a:pt x="52" y="42"/>
                      <a:pt x="58" y="63"/>
                    </a:cubicBezTo>
                    <a:cubicBezTo>
                      <a:pt x="59" y="65"/>
                      <a:pt x="59" y="65"/>
                      <a:pt x="59" y="65"/>
                    </a:cubicBezTo>
                    <a:lnTo>
                      <a:pt x="23" y="75"/>
                    </a:lnTo>
                    <a:close/>
                    <a:moveTo>
                      <a:pt x="5" y="18"/>
                    </a:moveTo>
                    <a:cubicBezTo>
                      <a:pt x="14" y="35"/>
                      <a:pt x="20" y="53"/>
                      <a:pt x="26" y="70"/>
                    </a:cubicBezTo>
                    <a:cubicBezTo>
                      <a:pt x="54" y="62"/>
                      <a:pt x="54" y="62"/>
                      <a:pt x="54" y="62"/>
                    </a:cubicBezTo>
                    <a:cubicBezTo>
                      <a:pt x="49" y="42"/>
                      <a:pt x="41" y="23"/>
                      <a:pt x="32" y="5"/>
                    </a:cubicBezTo>
                    <a:lnTo>
                      <a:pt x="5"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4" name="Freeform 266"/>
              <p:cNvSpPr>
                <a:spLocks/>
              </p:cNvSpPr>
              <p:nvPr userDrawn="1"/>
            </p:nvSpPr>
            <p:spPr bwMode="auto">
              <a:xfrm>
                <a:off x="4208" y="1019"/>
                <a:ext cx="680" cy="489"/>
              </a:xfrm>
              <a:custGeom>
                <a:avLst/>
                <a:gdLst>
                  <a:gd name="T0" fmla="*/ 3 w 680"/>
                  <a:gd name="T1" fmla="*/ 489 h 489"/>
                  <a:gd name="T2" fmla="*/ 0 w 680"/>
                  <a:gd name="T3" fmla="*/ 482 h 489"/>
                  <a:gd name="T4" fmla="*/ 675 w 680"/>
                  <a:gd name="T5" fmla="*/ 0 h 489"/>
                  <a:gd name="T6" fmla="*/ 680 w 680"/>
                  <a:gd name="T7" fmla="*/ 7 h 489"/>
                  <a:gd name="T8" fmla="*/ 3 w 680"/>
                  <a:gd name="T9" fmla="*/ 489 h 489"/>
                </a:gdLst>
                <a:ahLst/>
                <a:cxnLst>
                  <a:cxn ang="0">
                    <a:pos x="T0" y="T1"/>
                  </a:cxn>
                  <a:cxn ang="0">
                    <a:pos x="T2" y="T3"/>
                  </a:cxn>
                  <a:cxn ang="0">
                    <a:pos x="T4" y="T5"/>
                  </a:cxn>
                  <a:cxn ang="0">
                    <a:pos x="T6" y="T7"/>
                  </a:cxn>
                  <a:cxn ang="0">
                    <a:pos x="T8" y="T9"/>
                  </a:cxn>
                </a:cxnLst>
                <a:rect l="0" t="0" r="r" b="b"/>
                <a:pathLst>
                  <a:path w="680" h="489">
                    <a:moveTo>
                      <a:pt x="3" y="489"/>
                    </a:moveTo>
                    <a:lnTo>
                      <a:pt x="0" y="482"/>
                    </a:lnTo>
                    <a:lnTo>
                      <a:pt x="675" y="0"/>
                    </a:lnTo>
                    <a:lnTo>
                      <a:pt x="680" y="7"/>
                    </a:lnTo>
                    <a:lnTo>
                      <a:pt x="3" y="48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5" name="Freeform 267"/>
              <p:cNvSpPr>
                <a:spLocks noEditPoints="1"/>
              </p:cNvSpPr>
              <p:nvPr userDrawn="1"/>
            </p:nvSpPr>
            <p:spPr bwMode="auto">
              <a:xfrm>
                <a:off x="3245" y="1770"/>
                <a:ext cx="343" cy="527"/>
              </a:xfrm>
              <a:custGeom>
                <a:avLst/>
                <a:gdLst>
                  <a:gd name="T0" fmla="*/ 185 w 203"/>
                  <a:gd name="T1" fmla="*/ 312 h 312"/>
                  <a:gd name="T2" fmla="*/ 183 w 203"/>
                  <a:gd name="T3" fmla="*/ 311 h 312"/>
                  <a:gd name="T4" fmla="*/ 0 w 203"/>
                  <a:gd name="T5" fmla="*/ 2 h 312"/>
                  <a:gd name="T6" fmla="*/ 0 w 203"/>
                  <a:gd name="T7" fmla="*/ 0 h 312"/>
                  <a:gd name="T8" fmla="*/ 37 w 203"/>
                  <a:gd name="T9" fmla="*/ 0 h 312"/>
                  <a:gd name="T10" fmla="*/ 37 w 203"/>
                  <a:gd name="T11" fmla="*/ 2 h 312"/>
                  <a:gd name="T12" fmla="*/ 201 w 203"/>
                  <a:gd name="T13" fmla="*/ 279 h 312"/>
                  <a:gd name="T14" fmla="*/ 203 w 203"/>
                  <a:gd name="T15" fmla="*/ 280 h 312"/>
                  <a:gd name="T16" fmla="*/ 185 w 203"/>
                  <a:gd name="T17" fmla="*/ 312 h 312"/>
                  <a:gd name="T18" fmla="*/ 4 w 203"/>
                  <a:gd name="T19" fmla="*/ 4 h 312"/>
                  <a:gd name="T20" fmla="*/ 183 w 203"/>
                  <a:gd name="T21" fmla="*/ 307 h 312"/>
                  <a:gd name="T22" fmla="*/ 198 w 203"/>
                  <a:gd name="T23" fmla="*/ 281 h 312"/>
                  <a:gd name="T24" fmla="*/ 34 w 203"/>
                  <a:gd name="T25" fmla="*/ 4 h 312"/>
                  <a:gd name="T26" fmla="*/ 4 w 203"/>
                  <a:gd name="T27" fmla="*/ 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3" h="312">
                    <a:moveTo>
                      <a:pt x="185" y="312"/>
                    </a:moveTo>
                    <a:cubicBezTo>
                      <a:pt x="183" y="311"/>
                      <a:pt x="183" y="311"/>
                      <a:pt x="183" y="311"/>
                    </a:cubicBezTo>
                    <a:cubicBezTo>
                      <a:pt x="70" y="249"/>
                      <a:pt x="0" y="130"/>
                      <a:pt x="0" y="2"/>
                    </a:cubicBezTo>
                    <a:cubicBezTo>
                      <a:pt x="0" y="0"/>
                      <a:pt x="0" y="0"/>
                      <a:pt x="0" y="0"/>
                    </a:cubicBezTo>
                    <a:cubicBezTo>
                      <a:pt x="37" y="0"/>
                      <a:pt x="37" y="0"/>
                      <a:pt x="37" y="0"/>
                    </a:cubicBezTo>
                    <a:cubicBezTo>
                      <a:pt x="37" y="2"/>
                      <a:pt x="37" y="2"/>
                      <a:pt x="37" y="2"/>
                    </a:cubicBezTo>
                    <a:cubicBezTo>
                      <a:pt x="37" y="117"/>
                      <a:pt x="100" y="223"/>
                      <a:pt x="201" y="279"/>
                    </a:cubicBezTo>
                    <a:cubicBezTo>
                      <a:pt x="203" y="280"/>
                      <a:pt x="203" y="280"/>
                      <a:pt x="203" y="280"/>
                    </a:cubicBezTo>
                    <a:lnTo>
                      <a:pt x="185" y="312"/>
                    </a:lnTo>
                    <a:close/>
                    <a:moveTo>
                      <a:pt x="4" y="4"/>
                    </a:moveTo>
                    <a:cubicBezTo>
                      <a:pt x="4" y="129"/>
                      <a:pt x="73" y="245"/>
                      <a:pt x="183" y="307"/>
                    </a:cubicBezTo>
                    <a:cubicBezTo>
                      <a:pt x="198" y="281"/>
                      <a:pt x="198" y="281"/>
                      <a:pt x="198" y="281"/>
                    </a:cubicBezTo>
                    <a:cubicBezTo>
                      <a:pt x="97" y="224"/>
                      <a:pt x="34" y="118"/>
                      <a:pt x="34" y="4"/>
                    </a:cubicBezTo>
                    <a:lnTo>
                      <a:pt x="4" y="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6" name="Freeform 268"/>
              <p:cNvSpPr>
                <a:spLocks/>
              </p:cNvSpPr>
              <p:nvPr userDrawn="1"/>
            </p:nvSpPr>
            <p:spPr bwMode="auto">
              <a:xfrm>
                <a:off x="3294" y="2115"/>
                <a:ext cx="335" cy="490"/>
              </a:xfrm>
              <a:custGeom>
                <a:avLst/>
                <a:gdLst>
                  <a:gd name="T0" fmla="*/ 7 w 335"/>
                  <a:gd name="T1" fmla="*/ 490 h 490"/>
                  <a:gd name="T2" fmla="*/ 0 w 335"/>
                  <a:gd name="T3" fmla="*/ 485 h 490"/>
                  <a:gd name="T4" fmla="*/ 328 w 335"/>
                  <a:gd name="T5" fmla="*/ 0 h 490"/>
                  <a:gd name="T6" fmla="*/ 335 w 335"/>
                  <a:gd name="T7" fmla="*/ 3 h 490"/>
                  <a:gd name="T8" fmla="*/ 7 w 335"/>
                  <a:gd name="T9" fmla="*/ 490 h 490"/>
                </a:gdLst>
                <a:ahLst/>
                <a:cxnLst>
                  <a:cxn ang="0">
                    <a:pos x="T0" y="T1"/>
                  </a:cxn>
                  <a:cxn ang="0">
                    <a:pos x="T2" y="T3"/>
                  </a:cxn>
                  <a:cxn ang="0">
                    <a:pos x="T4" y="T5"/>
                  </a:cxn>
                  <a:cxn ang="0">
                    <a:pos x="T6" y="T7"/>
                  </a:cxn>
                  <a:cxn ang="0">
                    <a:pos x="T8" y="T9"/>
                  </a:cxn>
                </a:cxnLst>
                <a:rect l="0" t="0" r="r" b="b"/>
                <a:pathLst>
                  <a:path w="335" h="490">
                    <a:moveTo>
                      <a:pt x="7" y="490"/>
                    </a:moveTo>
                    <a:lnTo>
                      <a:pt x="0" y="485"/>
                    </a:lnTo>
                    <a:lnTo>
                      <a:pt x="328" y="0"/>
                    </a:lnTo>
                    <a:lnTo>
                      <a:pt x="335" y="3"/>
                    </a:lnTo>
                    <a:lnTo>
                      <a:pt x="7" y="4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7" name="Freeform 269"/>
              <p:cNvSpPr>
                <a:spLocks/>
              </p:cNvSpPr>
              <p:nvPr userDrawn="1"/>
            </p:nvSpPr>
            <p:spPr bwMode="auto">
              <a:xfrm>
                <a:off x="2950" y="1506"/>
                <a:ext cx="462" cy="149"/>
              </a:xfrm>
              <a:custGeom>
                <a:avLst/>
                <a:gdLst>
                  <a:gd name="T0" fmla="*/ 461 w 462"/>
                  <a:gd name="T1" fmla="*/ 149 h 149"/>
                  <a:gd name="T2" fmla="*/ 0 w 462"/>
                  <a:gd name="T3" fmla="*/ 7 h 149"/>
                  <a:gd name="T4" fmla="*/ 1 w 462"/>
                  <a:gd name="T5" fmla="*/ 0 h 149"/>
                  <a:gd name="T6" fmla="*/ 462 w 462"/>
                  <a:gd name="T7" fmla="*/ 142 h 149"/>
                  <a:gd name="T8" fmla="*/ 461 w 462"/>
                  <a:gd name="T9" fmla="*/ 149 h 149"/>
                </a:gdLst>
                <a:ahLst/>
                <a:cxnLst>
                  <a:cxn ang="0">
                    <a:pos x="T0" y="T1"/>
                  </a:cxn>
                  <a:cxn ang="0">
                    <a:pos x="T2" y="T3"/>
                  </a:cxn>
                  <a:cxn ang="0">
                    <a:pos x="T4" y="T5"/>
                  </a:cxn>
                  <a:cxn ang="0">
                    <a:pos x="T6" y="T7"/>
                  </a:cxn>
                  <a:cxn ang="0">
                    <a:pos x="T8" y="T9"/>
                  </a:cxn>
                </a:cxnLst>
                <a:rect l="0" t="0" r="r" b="b"/>
                <a:pathLst>
                  <a:path w="462" h="149">
                    <a:moveTo>
                      <a:pt x="461" y="149"/>
                    </a:moveTo>
                    <a:lnTo>
                      <a:pt x="0" y="7"/>
                    </a:lnTo>
                    <a:lnTo>
                      <a:pt x="1" y="0"/>
                    </a:lnTo>
                    <a:lnTo>
                      <a:pt x="462" y="142"/>
                    </a:lnTo>
                    <a:lnTo>
                      <a:pt x="461" y="1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8" name="Freeform 270"/>
              <p:cNvSpPr>
                <a:spLocks/>
              </p:cNvSpPr>
              <p:nvPr userDrawn="1"/>
            </p:nvSpPr>
            <p:spPr bwMode="auto">
              <a:xfrm>
                <a:off x="2049" y="1878"/>
                <a:ext cx="1299" cy="178"/>
              </a:xfrm>
              <a:custGeom>
                <a:avLst/>
                <a:gdLst>
                  <a:gd name="T0" fmla="*/ 2 w 1299"/>
                  <a:gd name="T1" fmla="*/ 178 h 178"/>
                  <a:gd name="T2" fmla="*/ 0 w 1299"/>
                  <a:gd name="T3" fmla="*/ 169 h 178"/>
                  <a:gd name="T4" fmla="*/ 1297 w 1299"/>
                  <a:gd name="T5" fmla="*/ 0 h 178"/>
                  <a:gd name="T6" fmla="*/ 1299 w 1299"/>
                  <a:gd name="T7" fmla="*/ 9 h 178"/>
                  <a:gd name="T8" fmla="*/ 2 w 1299"/>
                  <a:gd name="T9" fmla="*/ 178 h 178"/>
                </a:gdLst>
                <a:ahLst/>
                <a:cxnLst>
                  <a:cxn ang="0">
                    <a:pos x="T0" y="T1"/>
                  </a:cxn>
                  <a:cxn ang="0">
                    <a:pos x="T2" y="T3"/>
                  </a:cxn>
                  <a:cxn ang="0">
                    <a:pos x="T4" y="T5"/>
                  </a:cxn>
                  <a:cxn ang="0">
                    <a:pos x="T6" y="T7"/>
                  </a:cxn>
                  <a:cxn ang="0">
                    <a:pos x="T8" y="T9"/>
                  </a:cxn>
                </a:cxnLst>
                <a:rect l="0" t="0" r="r" b="b"/>
                <a:pathLst>
                  <a:path w="1299" h="178">
                    <a:moveTo>
                      <a:pt x="2" y="178"/>
                    </a:moveTo>
                    <a:lnTo>
                      <a:pt x="0" y="169"/>
                    </a:lnTo>
                    <a:lnTo>
                      <a:pt x="1297" y="0"/>
                    </a:lnTo>
                    <a:lnTo>
                      <a:pt x="1299" y="9"/>
                    </a:lnTo>
                    <a:lnTo>
                      <a:pt x="2" y="17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9" name="Freeform 271"/>
              <p:cNvSpPr>
                <a:spLocks/>
              </p:cNvSpPr>
              <p:nvPr userDrawn="1"/>
            </p:nvSpPr>
            <p:spPr bwMode="auto">
              <a:xfrm>
                <a:off x="4253" y="1958"/>
                <a:ext cx="904" cy="400"/>
              </a:xfrm>
              <a:custGeom>
                <a:avLst/>
                <a:gdLst>
                  <a:gd name="T0" fmla="*/ 902 w 904"/>
                  <a:gd name="T1" fmla="*/ 400 h 400"/>
                  <a:gd name="T2" fmla="*/ 0 w 904"/>
                  <a:gd name="T3" fmla="*/ 6 h 400"/>
                  <a:gd name="T4" fmla="*/ 4 w 904"/>
                  <a:gd name="T5" fmla="*/ 0 h 400"/>
                  <a:gd name="T6" fmla="*/ 904 w 904"/>
                  <a:gd name="T7" fmla="*/ 392 h 400"/>
                  <a:gd name="T8" fmla="*/ 902 w 904"/>
                  <a:gd name="T9" fmla="*/ 400 h 400"/>
                </a:gdLst>
                <a:ahLst/>
                <a:cxnLst>
                  <a:cxn ang="0">
                    <a:pos x="T0" y="T1"/>
                  </a:cxn>
                  <a:cxn ang="0">
                    <a:pos x="T2" y="T3"/>
                  </a:cxn>
                  <a:cxn ang="0">
                    <a:pos x="T4" y="T5"/>
                  </a:cxn>
                  <a:cxn ang="0">
                    <a:pos x="T6" y="T7"/>
                  </a:cxn>
                  <a:cxn ang="0">
                    <a:pos x="T8" y="T9"/>
                  </a:cxn>
                </a:cxnLst>
                <a:rect l="0" t="0" r="r" b="b"/>
                <a:pathLst>
                  <a:path w="904" h="400">
                    <a:moveTo>
                      <a:pt x="902" y="400"/>
                    </a:moveTo>
                    <a:lnTo>
                      <a:pt x="0" y="6"/>
                    </a:lnTo>
                    <a:lnTo>
                      <a:pt x="4" y="0"/>
                    </a:lnTo>
                    <a:lnTo>
                      <a:pt x="904" y="392"/>
                    </a:lnTo>
                    <a:lnTo>
                      <a:pt x="902" y="4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0" name="Freeform 272"/>
              <p:cNvSpPr>
                <a:spLocks/>
              </p:cNvSpPr>
              <p:nvPr userDrawn="1"/>
            </p:nvSpPr>
            <p:spPr bwMode="auto">
              <a:xfrm>
                <a:off x="5157" y="2340"/>
                <a:ext cx="907" cy="18"/>
              </a:xfrm>
              <a:custGeom>
                <a:avLst/>
                <a:gdLst>
                  <a:gd name="T0" fmla="*/ 0 w 907"/>
                  <a:gd name="T1" fmla="*/ 18 h 18"/>
                  <a:gd name="T2" fmla="*/ 0 w 907"/>
                  <a:gd name="T3" fmla="*/ 10 h 18"/>
                  <a:gd name="T4" fmla="*/ 907 w 907"/>
                  <a:gd name="T5" fmla="*/ 0 h 18"/>
                  <a:gd name="T6" fmla="*/ 907 w 907"/>
                  <a:gd name="T7" fmla="*/ 8 h 18"/>
                  <a:gd name="T8" fmla="*/ 0 w 907"/>
                  <a:gd name="T9" fmla="*/ 18 h 18"/>
                </a:gdLst>
                <a:ahLst/>
                <a:cxnLst>
                  <a:cxn ang="0">
                    <a:pos x="T0" y="T1"/>
                  </a:cxn>
                  <a:cxn ang="0">
                    <a:pos x="T2" y="T3"/>
                  </a:cxn>
                  <a:cxn ang="0">
                    <a:pos x="T4" y="T5"/>
                  </a:cxn>
                  <a:cxn ang="0">
                    <a:pos x="T6" y="T7"/>
                  </a:cxn>
                  <a:cxn ang="0">
                    <a:pos x="T8" y="T9"/>
                  </a:cxn>
                </a:cxnLst>
                <a:rect l="0" t="0" r="r" b="b"/>
                <a:pathLst>
                  <a:path w="907" h="18">
                    <a:moveTo>
                      <a:pt x="0" y="18"/>
                    </a:moveTo>
                    <a:lnTo>
                      <a:pt x="0" y="10"/>
                    </a:lnTo>
                    <a:lnTo>
                      <a:pt x="907" y="0"/>
                    </a:lnTo>
                    <a:lnTo>
                      <a:pt x="907" y="8"/>
                    </a:ln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1" name="Freeform 273"/>
              <p:cNvSpPr>
                <a:spLocks/>
              </p:cNvSpPr>
              <p:nvPr userDrawn="1"/>
            </p:nvSpPr>
            <p:spPr bwMode="auto">
              <a:xfrm>
                <a:off x="5946" y="2088"/>
                <a:ext cx="152" cy="216"/>
              </a:xfrm>
              <a:custGeom>
                <a:avLst/>
                <a:gdLst>
                  <a:gd name="T0" fmla="*/ 145 w 152"/>
                  <a:gd name="T1" fmla="*/ 216 h 216"/>
                  <a:gd name="T2" fmla="*/ 0 w 152"/>
                  <a:gd name="T3" fmla="*/ 5 h 216"/>
                  <a:gd name="T4" fmla="*/ 6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6" y="0"/>
                    </a:lnTo>
                    <a:lnTo>
                      <a:pt x="152" y="211"/>
                    </a:lnTo>
                    <a:lnTo>
                      <a:pt x="145"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2" name="Freeform 274"/>
              <p:cNvSpPr>
                <a:spLocks/>
              </p:cNvSpPr>
              <p:nvPr userDrawn="1"/>
            </p:nvSpPr>
            <p:spPr bwMode="auto">
              <a:xfrm>
                <a:off x="6143" y="2088"/>
                <a:ext cx="152" cy="216"/>
              </a:xfrm>
              <a:custGeom>
                <a:avLst/>
                <a:gdLst>
                  <a:gd name="T0" fmla="*/ 7 w 152"/>
                  <a:gd name="T1" fmla="*/ 216 h 216"/>
                  <a:gd name="T2" fmla="*/ 0 w 152"/>
                  <a:gd name="T3" fmla="*/ 211 h 216"/>
                  <a:gd name="T4" fmla="*/ 145 w 152"/>
                  <a:gd name="T5" fmla="*/ 0 h 216"/>
                  <a:gd name="T6" fmla="*/ 152 w 152"/>
                  <a:gd name="T7" fmla="*/ 5 h 216"/>
                  <a:gd name="T8" fmla="*/ 7 w 152"/>
                  <a:gd name="T9" fmla="*/ 216 h 216"/>
                </a:gdLst>
                <a:ahLst/>
                <a:cxnLst>
                  <a:cxn ang="0">
                    <a:pos x="T0" y="T1"/>
                  </a:cxn>
                  <a:cxn ang="0">
                    <a:pos x="T2" y="T3"/>
                  </a:cxn>
                  <a:cxn ang="0">
                    <a:pos x="T4" y="T5"/>
                  </a:cxn>
                  <a:cxn ang="0">
                    <a:pos x="T6" y="T7"/>
                  </a:cxn>
                  <a:cxn ang="0">
                    <a:pos x="T8" y="T9"/>
                  </a:cxn>
                </a:cxnLst>
                <a:rect l="0" t="0" r="r" b="b"/>
                <a:pathLst>
                  <a:path w="152" h="216">
                    <a:moveTo>
                      <a:pt x="7" y="216"/>
                    </a:moveTo>
                    <a:lnTo>
                      <a:pt x="0" y="211"/>
                    </a:lnTo>
                    <a:lnTo>
                      <a:pt x="145" y="0"/>
                    </a:lnTo>
                    <a:lnTo>
                      <a:pt x="152" y="5"/>
                    </a:lnTo>
                    <a:lnTo>
                      <a:pt x="7"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3" name="Rectangle 275"/>
              <p:cNvSpPr>
                <a:spLocks noChangeArrowheads="1"/>
              </p:cNvSpPr>
              <p:nvPr userDrawn="1"/>
            </p:nvSpPr>
            <p:spPr bwMode="auto">
              <a:xfrm>
                <a:off x="6116" y="2040"/>
                <a:ext cx="9" cy="25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4" name="Freeform 276"/>
              <p:cNvSpPr>
                <a:spLocks/>
              </p:cNvSpPr>
              <p:nvPr userDrawn="1"/>
            </p:nvSpPr>
            <p:spPr bwMode="auto">
              <a:xfrm>
                <a:off x="5154" y="2350"/>
                <a:ext cx="99" cy="316"/>
              </a:xfrm>
              <a:custGeom>
                <a:avLst/>
                <a:gdLst>
                  <a:gd name="T0" fmla="*/ 91 w 99"/>
                  <a:gd name="T1" fmla="*/ 316 h 316"/>
                  <a:gd name="T2" fmla="*/ 0 w 99"/>
                  <a:gd name="T3" fmla="*/ 1 h 316"/>
                  <a:gd name="T4" fmla="*/ 6 w 99"/>
                  <a:gd name="T5" fmla="*/ 0 h 316"/>
                  <a:gd name="T6" fmla="*/ 99 w 99"/>
                  <a:gd name="T7" fmla="*/ 312 h 316"/>
                  <a:gd name="T8" fmla="*/ 91 w 99"/>
                  <a:gd name="T9" fmla="*/ 316 h 316"/>
                </a:gdLst>
                <a:ahLst/>
                <a:cxnLst>
                  <a:cxn ang="0">
                    <a:pos x="T0" y="T1"/>
                  </a:cxn>
                  <a:cxn ang="0">
                    <a:pos x="T2" y="T3"/>
                  </a:cxn>
                  <a:cxn ang="0">
                    <a:pos x="T4" y="T5"/>
                  </a:cxn>
                  <a:cxn ang="0">
                    <a:pos x="T6" y="T7"/>
                  </a:cxn>
                  <a:cxn ang="0">
                    <a:pos x="T8" y="T9"/>
                  </a:cxn>
                </a:cxnLst>
                <a:rect l="0" t="0" r="r" b="b"/>
                <a:pathLst>
                  <a:path w="99" h="316">
                    <a:moveTo>
                      <a:pt x="91" y="316"/>
                    </a:moveTo>
                    <a:lnTo>
                      <a:pt x="0" y="1"/>
                    </a:lnTo>
                    <a:lnTo>
                      <a:pt x="6" y="0"/>
                    </a:lnTo>
                    <a:lnTo>
                      <a:pt x="99" y="312"/>
                    </a:lnTo>
                    <a:lnTo>
                      <a:pt x="91" y="3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5" name="Freeform 277"/>
              <p:cNvSpPr>
                <a:spLocks/>
              </p:cNvSpPr>
              <p:nvPr userDrawn="1"/>
            </p:nvSpPr>
            <p:spPr bwMode="auto">
              <a:xfrm>
                <a:off x="5442" y="1166"/>
                <a:ext cx="411" cy="349"/>
              </a:xfrm>
              <a:custGeom>
                <a:avLst/>
                <a:gdLst>
                  <a:gd name="T0" fmla="*/ 404 w 411"/>
                  <a:gd name="T1" fmla="*/ 349 h 349"/>
                  <a:gd name="T2" fmla="*/ 0 w 411"/>
                  <a:gd name="T3" fmla="*/ 7 h 349"/>
                  <a:gd name="T4" fmla="*/ 5 w 411"/>
                  <a:gd name="T5" fmla="*/ 0 h 349"/>
                  <a:gd name="T6" fmla="*/ 411 w 411"/>
                  <a:gd name="T7" fmla="*/ 342 h 349"/>
                  <a:gd name="T8" fmla="*/ 404 w 411"/>
                  <a:gd name="T9" fmla="*/ 349 h 349"/>
                </a:gdLst>
                <a:ahLst/>
                <a:cxnLst>
                  <a:cxn ang="0">
                    <a:pos x="T0" y="T1"/>
                  </a:cxn>
                  <a:cxn ang="0">
                    <a:pos x="T2" y="T3"/>
                  </a:cxn>
                  <a:cxn ang="0">
                    <a:pos x="T4" y="T5"/>
                  </a:cxn>
                  <a:cxn ang="0">
                    <a:pos x="T6" y="T7"/>
                  </a:cxn>
                  <a:cxn ang="0">
                    <a:pos x="T8" y="T9"/>
                  </a:cxn>
                </a:cxnLst>
                <a:rect l="0" t="0" r="r" b="b"/>
                <a:pathLst>
                  <a:path w="411" h="349">
                    <a:moveTo>
                      <a:pt x="404" y="349"/>
                    </a:moveTo>
                    <a:lnTo>
                      <a:pt x="0" y="7"/>
                    </a:lnTo>
                    <a:lnTo>
                      <a:pt x="5" y="0"/>
                    </a:lnTo>
                    <a:lnTo>
                      <a:pt x="411" y="342"/>
                    </a:lnTo>
                    <a:lnTo>
                      <a:pt x="404" y="3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6" name="Rectangle 278"/>
              <p:cNvSpPr>
                <a:spLocks noChangeArrowheads="1"/>
              </p:cNvSpPr>
              <p:nvPr userDrawn="1"/>
            </p:nvSpPr>
            <p:spPr bwMode="auto">
              <a:xfrm>
                <a:off x="5441" y="644"/>
                <a:ext cx="8" cy="52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7" name="Freeform 279"/>
              <p:cNvSpPr>
                <a:spLocks/>
              </p:cNvSpPr>
              <p:nvPr userDrawn="1"/>
            </p:nvSpPr>
            <p:spPr bwMode="auto">
              <a:xfrm>
                <a:off x="5444" y="614"/>
                <a:ext cx="1248" cy="558"/>
              </a:xfrm>
              <a:custGeom>
                <a:avLst/>
                <a:gdLst>
                  <a:gd name="T0" fmla="*/ 2 w 1248"/>
                  <a:gd name="T1" fmla="*/ 558 h 558"/>
                  <a:gd name="T2" fmla="*/ 0 w 1248"/>
                  <a:gd name="T3" fmla="*/ 549 h 558"/>
                  <a:gd name="T4" fmla="*/ 1245 w 1248"/>
                  <a:gd name="T5" fmla="*/ 0 h 558"/>
                  <a:gd name="T6" fmla="*/ 1248 w 1248"/>
                  <a:gd name="T7" fmla="*/ 6 h 558"/>
                  <a:gd name="T8" fmla="*/ 2 w 1248"/>
                  <a:gd name="T9" fmla="*/ 558 h 558"/>
                </a:gdLst>
                <a:ahLst/>
                <a:cxnLst>
                  <a:cxn ang="0">
                    <a:pos x="T0" y="T1"/>
                  </a:cxn>
                  <a:cxn ang="0">
                    <a:pos x="T2" y="T3"/>
                  </a:cxn>
                  <a:cxn ang="0">
                    <a:pos x="T4" y="T5"/>
                  </a:cxn>
                  <a:cxn ang="0">
                    <a:pos x="T6" y="T7"/>
                  </a:cxn>
                  <a:cxn ang="0">
                    <a:pos x="T8" y="T9"/>
                  </a:cxn>
                </a:cxnLst>
                <a:rect l="0" t="0" r="r" b="b"/>
                <a:pathLst>
                  <a:path w="1248" h="558">
                    <a:moveTo>
                      <a:pt x="2" y="558"/>
                    </a:moveTo>
                    <a:lnTo>
                      <a:pt x="0" y="549"/>
                    </a:lnTo>
                    <a:lnTo>
                      <a:pt x="1245" y="0"/>
                    </a:lnTo>
                    <a:lnTo>
                      <a:pt x="1248" y="6"/>
                    </a:lnTo>
                    <a:lnTo>
                      <a:pt x="2" y="5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8" name="Freeform 280"/>
              <p:cNvSpPr>
                <a:spLocks/>
              </p:cNvSpPr>
              <p:nvPr userDrawn="1"/>
            </p:nvSpPr>
            <p:spPr bwMode="auto">
              <a:xfrm>
                <a:off x="5442" y="1161"/>
                <a:ext cx="699" cy="124"/>
              </a:xfrm>
              <a:custGeom>
                <a:avLst/>
                <a:gdLst>
                  <a:gd name="T0" fmla="*/ 698 w 699"/>
                  <a:gd name="T1" fmla="*/ 124 h 124"/>
                  <a:gd name="T2" fmla="*/ 0 w 699"/>
                  <a:gd name="T3" fmla="*/ 9 h 124"/>
                  <a:gd name="T4" fmla="*/ 2 w 699"/>
                  <a:gd name="T5" fmla="*/ 0 h 124"/>
                  <a:gd name="T6" fmla="*/ 699 w 699"/>
                  <a:gd name="T7" fmla="*/ 115 h 124"/>
                  <a:gd name="T8" fmla="*/ 698 w 699"/>
                  <a:gd name="T9" fmla="*/ 124 h 124"/>
                </a:gdLst>
                <a:ahLst/>
                <a:cxnLst>
                  <a:cxn ang="0">
                    <a:pos x="T0" y="T1"/>
                  </a:cxn>
                  <a:cxn ang="0">
                    <a:pos x="T2" y="T3"/>
                  </a:cxn>
                  <a:cxn ang="0">
                    <a:pos x="T4" y="T5"/>
                  </a:cxn>
                  <a:cxn ang="0">
                    <a:pos x="T6" y="T7"/>
                  </a:cxn>
                  <a:cxn ang="0">
                    <a:pos x="T8" y="T9"/>
                  </a:cxn>
                </a:cxnLst>
                <a:rect l="0" t="0" r="r" b="b"/>
                <a:pathLst>
                  <a:path w="699" h="124">
                    <a:moveTo>
                      <a:pt x="698" y="124"/>
                    </a:moveTo>
                    <a:lnTo>
                      <a:pt x="0" y="9"/>
                    </a:lnTo>
                    <a:lnTo>
                      <a:pt x="2" y="0"/>
                    </a:lnTo>
                    <a:lnTo>
                      <a:pt x="699" y="115"/>
                    </a:lnTo>
                    <a:lnTo>
                      <a:pt x="698" y="12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9" name="Freeform 281"/>
              <p:cNvSpPr>
                <a:spLocks/>
              </p:cNvSpPr>
              <p:nvPr userDrawn="1"/>
            </p:nvSpPr>
            <p:spPr bwMode="auto">
              <a:xfrm>
                <a:off x="6461" y="622"/>
                <a:ext cx="238" cy="360"/>
              </a:xfrm>
              <a:custGeom>
                <a:avLst/>
                <a:gdLst>
                  <a:gd name="T0" fmla="*/ 6 w 238"/>
                  <a:gd name="T1" fmla="*/ 360 h 360"/>
                  <a:gd name="T2" fmla="*/ 0 w 238"/>
                  <a:gd name="T3" fmla="*/ 355 h 360"/>
                  <a:gd name="T4" fmla="*/ 231 w 238"/>
                  <a:gd name="T5" fmla="*/ 0 h 360"/>
                  <a:gd name="T6" fmla="*/ 238 w 238"/>
                  <a:gd name="T7" fmla="*/ 4 h 360"/>
                  <a:gd name="T8" fmla="*/ 6 w 238"/>
                  <a:gd name="T9" fmla="*/ 360 h 360"/>
                </a:gdLst>
                <a:ahLst/>
                <a:cxnLst>
                  <a:cxn ang="0">
                    <a:pos x="T0" y="T1"/>
                  </a:cxn>
                  <a:cxn ang="0">
                    <a:pos x="T2" y="T3"/>
                  </a:cxn>
                  <a:cxn ang="0">
                    <a:pos x="T4" y="T5"/>
                  </a:cxn>
                  <a:cxn ang="0">
                    <a:pos x="T6" y="T7"/>
                  </a:cxn>
                  <a:cxn ang="0">
                    <a:pos x="T8" y="T9"/>
                  </a:cxn>
                </a:cxnLst>
                <a:rect l="0" t="0" r="r" b="b"/>
                <a:pathLst>
                  <a:path w="238" h="360">
                    <a:moveTo>
                      <a:pt x="6" y="360"/>
                    </a:moveTo>
                    <a:lnTo>
                      <a:pt x="0" y="355"/>
                    </a:lnTo>
                    <a:lnTo>
                      <a:pt x="231" y="0"/>
                    </a:lnTo>
                    <a:lnTo>
                      <a:pt x="238" y="4"/>
                    </a:lnTo>
                    <a:lnTo>
                      <a:pt x="6" y="3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0" name="Freeform 282"/>
              <p:cNvSpPr>
                <a:spLocks/>
              </p:cNvSpPr>
              <p:nvPr userDrawn="1"/>
            </p:nvSpPr>
            <p:spPr bwMode="auto">
              <a:xfrm>
                <a:off x="6680" y="620"/>
                <a:ext cx="851" cy="568"/>
              </a:xfrm>
              <a:custGeom>
                <a:avLst/>
                <a:gdLst>
                  <a:gd name="T0" fmla="*/ 846 w 851"/>
                  <a:gd name="T1" fmla="*/ 568 h 568"/>
                  <a:gd name="T2" fmla="*/ 0 w 851"/>
                  <a:gd name="T3" fmla="*/ 7 h 568"/>
                  <a:gd name="T4" fmla="*/ 5 w 851"/>
                  <a:gd name="T5" fmla="*/ 0 h 568"/>
                  <a:gd name="T6" fmla="*/ 851 w 851"/>
                  <a:gd name="T7" fmla="*/ 562 h 568"/>
                  <a:gd name="T8" fmla="*/ 846 w 851"/>
                  <a:gd name="T9" fmla="*/ 568 h 568"/>
                </a:gdLst>
                <a:ahLst/>
                <a:cxnLst>
                  <a:cxn ang="0">
                    <a:pos x="T0" y="T1"/>
                  </a:cxn>
                  <a:cxn ang="0">
                    <a:pos x="T2" y="T3"/>
                  </a:cxn>
                  <a:cxn ang="0">
                    <a:pos x="T4" y="T5"/>
                  </a:cxn>
                  <a:cxn ang="0">
                    <a:pos x="T6" y="T7"/>
                  </a:cxn>
                  <a:cxn ang="0">
                    <a:pos x="T8" y="T9"/>
                  </a:cxn>
                </a:cxnLst>
                <a:rect l="0" t="0" r="r" b="b"/>
                <a:pathLst>
                  <a:path w="851" h="568">
                    <a:moveTo>
                      <a:pt x="846" y="568"/>
                    </a:moveTo>
                    <a:lnTo>
                      <a:pt x="0" y="7"/>
                    </a:lnTo>
                    <a:lnTo>
                      <a:pt x="5" y="0"/>
                    </a:lnTo>
                    <a:lnTo>
                      <a:pt x="851" y="562"/>
                    </a:lnTo>
                    <a:lnTo>
                      <a:pt x="846" y="5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1" name="Freeform 283"/>
              <p:cNvSpPr>
                <a:spLocks/>
              </p:cNvSpPr>
              <p:nvPr userDrawn="1"/>
            </p:nvSpPr>
            <p:spPr bwMode="auto">
              <a:xfrm>
                <a:off x="5373" y="1133"/>
                <a:ext cx="117"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7"/>
                      <a:pt x="6" y="0"/>
                    </a:cubicBezTo>
                    <a:cubicBezTo>
                      <a:pt x="9" y="1"/>
                      <a:pt x="9" y="1"/>
                      <a:pt x="9" y="1"/>
                    </a:cubicBezTo>
                    <a:cubicBezTo>
                      <a:pt x="5" y="8"/>
                      <a:pt x="3" y="15"/>
                      <a:pt x="3" y="22"/>
                    </a:cubicBezTo>
                    <a:cubicBezTo>
                      <a:pt x="4" y="32"/>
                      <a:pt x="8" y="42"/>
                      <a:pt x="15" y="49"/>
                    </a:cubicBezTo>
                    <a:cubicBezTo>
                      <a:pt x="23" y="56"/>
                      <a:pt x="32" y="60"/>
                      <a:pt x="43" y="59"/>
                    </a:cubicBezTo>
                    <a:cubicBezTo>
                      <a:pt x="52" y="59"/>
                      <a:pt x="60" y="56"/>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2" name="Freeform 284"/>
              <p:cNvSpPr>
                <a:spLocks/>
              </p:cNvSpPr>
              <p:nvPr userDrawn="1"/>
            </p:nvSpPr>
            <p:spPr bwMode="auto">
              <a:xfrm>
                <a:off x="5403" y="1097"/>
                <a:ext cx="98" cy="36"/>
              </a:xfrm>
              <a:custGeom>
                <a:avLst/>
                <a:gdLst>
                  <a:gd name="T0" fmla="*/ 56 w 58"/>
                  <a:gd name="T1" fmla="*/ 21 h 21"/>
                  <a:gd name="T2" fmla="*/ 23 w 58"/>
                  <a:gd name="T3" fmla="*/ 4 h 21"/>
                  <a:gd name="T4" fmla="*/ 1 w 58"/>
                  <a:gd name="T5" fmla="*/ 11 h 21"/>
                  <a:gd name="T6" fmla="*/ 0 w 58"/>
                  <a:gd name="T7" fmla="*/ 8 h 21"/>
                  <a:gd name="T8" fmla="*/ 22 w 58"/>
                  <a:gd name="T9" fmla="*/ 1 h 21"/>
                  <a:gd name="T10" fmla="*/ 58 w 58"/>
                  <a:gd name="T11" fmla="*/ 19 h 21"/>
                  <a:gd name="T12" fmla="*/ 56 w 58"/>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8" h="21">
                    <a:moveTo>
                      <a:pt x="56" y="21"/>
                    </a:moveTo>
                    <a:cubicBezTo>
                      <a:pt x="48" y="10"/>
                      <a:pt x="36" y="3"/>
                      <a:pt x="23" y="4"/>
                    </a:cubicBezTo>
                    <a:cubicBezTo>
                      <a:pt x="15" y="4"/>
                      <a:pt x="7" y="6"/>
                      <a:pt x="1" y="11"/>
                    </a:cubicBezTo>
                    <a:cubicBezTo>
                      <a:pt x="0" y="8"/>
                      <a:pt x="0" y="8"/>
                      <a:pt x="0" y="8"/>
                    </a:cubicBezTo>
                    <a:cubicBezTo>
                      <a:pt x="6" y="4"/>
                      <a:pt x="14" y="1"/>
                      <a:pt x="22" y="1"/>
                    </a:cubicBezTo>
                    <a:cubicBezTo>
                      <a:pt x="37" y="0"/>
                      <a:pt x="50" y="7"/>
                      <a:pt x="58" y="19"/>
                    </a:cubicBezTo>
                    <a:lnTo>
                      <a:pt x="56"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3" name="Freeform 285"/>
              <p:cNvSpPr>
                <a:spLocks/>
              </p:cNvSpPr>
              <p:nvPr userDrawn="1"/>
            </p:nvSpPr>
            <p:spPr bwMode="auto">
              <a:xfrm>
                <a:off x="5353" y="1073"/>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6"/>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4" name="Freeform 286"/>
              <p:cNvSpPr>
                <a:spLocks/>
              </p:cNvSpPr>
              <p:nvPr userDrawn="1"/>
            </p:nvSpPr>
            <p:spPr bwMode="auto">
              <a:xfrm>
                <a:off x="5410" y="1087"/>
                <a:ext cx="129" cy="176"/>
              </a:xfrm>
              <a:custGeom>
                <a:avLst/>
                <a:gdLst>
                  <a:gd name="T0" fmla="*/ 20 w 76"/>
                  <a:gd name="T1" fmla="*/ 104 h 104"/>
                  <a:gd name="T2" fmla="*/ 0 w 76"/>
                  <a:gd name="T3" fmla="*/ 100 h 104"/>
                  <a:gd name="T4" fmla="*/ 1 w 76"/>
                  <a:gd name="T5" fmla="*/ 96 h 104"/>
                  <a:gd name="T6" fmla="*/ 21 w 76"/>
                  <a:gd name="T7" fmla="*/ 99 h 104"/>
                  <a:gd name="T8" fmla="*/ 57 w 76"/>
                  <a:gd name="T9" fmla="*/ 83 h 104"/>
                  <a:gd name="T10" fmla="*/ 71 w 76"/>
                  <a:gd name="T11" fmla="*/ 47 h 104"/>
                  <a:gd name="T12" fmla="*/ 47 w 76"/>
                  <a:gd name="T13" fmla="*/ 4 h 104"/>
                  <a:gd name="T14" fmla="*/ 49 w 76"/>
                  <a:gd name="T15" fmla="*/ 0 h 104"/>
                  <a:gd name="T16" fmla="*/ 76 w 76"/>
                  <a:gd name="T17" fmla="*/ 46 h 104"/>
                  <a:gd name="T18" fmla="*/ 61 w 76"/>
                  <a:gd name="T19" fmla="*/ 86 h 104"/>
                  <a:gd name="T20" fmla="*/ 22 w 76"/>
                  <a:gd name="T21" fmla="*/ 104 h 104"/>
                  <a:gd name="T22" fmla="*/ 20 w 76"/>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104">
                    <a:moveTo>
                      <a:pt x="20" y="104"/>
                    </a:moveTo>
                    <a:cubicBezTo>
                      <a:pt x="13" y="104"/>
                      <a:pt x="6" y="103"/>
                      <a:pt x="0" y="100"/>
                    </a:cubicBezTo>
                    <a:cubicBezTo>
                      <a:pt x="1" y="96"/>
                      <a:pt x="1" y="96"/>
                      <a:pt x="1" y="96"/>
                    </a:cubicBezTo>
                    <a:cubicBezTo>
                      <a:pt x="8" y="98"/>
                      <a:pt x="15" y="99"/>
                      <a:pt x="21" y="99"/>
                    </a:cubicBezTo>
                    <a:cubicBezTo>
                      <a:pt x="35" y="99"/>
                      <a:pt x="48" y="93"/>
                      <a:pt x="57" y="83"/>
                    </a:cubicBezTo>
                    <a:cubicBezTo>
                      <a:pt x="67" y="73"/>
                      <a:pt x="71" y="60"/>
                      <a:pt x="71" y="47"/>
                    </a:cubicBezTo>
                    <a:cubicBezTo>
                      <a:pt x="71" y="29"/>
                      <a:pt x="61" y="13"/>
                      <a:pt x="47" y="4"/>
                    </a:cubicBezTo>
                    <a:cubicBezTo>
                      <a:pt x="49" y="0"/>
                      <a:pt x="49" y="0"/>
                      <a:pt x="49" y="0"/>
                    </a:cubicBezTo>
                    <a:cubicBezTo>
                      <a:pt x="65" y="10"/>
                      <a:pt x="75" y="27"/>
                      <a:pt x="76" y="46"/>
                    </a:cubicBezTo>
                    <a:cubicBezTo>
                      <a:pt x="76" y="61"/>
                      <a:pt x="71" y="76"/>
                      <a:pt x="61" y="86"/>
                    </a:cubicBezTo>
                    <a:cubicBezTo>
                      <a:pt x="50" y="97"/>
                      <a:pt x="37"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5" name="Freeform 287"/>
              <p:cNvSpPr>
                <a:spLocks/>
              </p:cNvSpPr>
              <p:nvPr userDrawn="1"/>
            </p:nvSpPr>
            <p:spPr bwMode="auto">
              <a:xfrm>
                <a:off x="2490" y="2022"/>
                <a:ext cx="1035" cy="622"/>
              </a:xfrm>
              <a:custGeom>
                <a:avLst/>
                <a:gdLst>
                  <a:gd name="T0" fmla="*/ 4 w 1035"/>
                  <a:gd name="T1" fmla="*/ 622 h 622"/>
                  <a:gd name="T2" fmla="*/ 0 w 1035"/>
                  <a:gd name="T3" fmla="*/ 615 h 622"/>
                  <a:gd name="T4" fmla="*/ 1032 w 1035"/>
                  <a:gd name="T5" fmla="*/ 0 h 622"/>
                  <a:gd name="T6" fmla="*/ 1035 w 1035"/>
                  <a:gd name="T7" fmla="*/ 7 h 622"/>
                  <a:gd name="T8" fmla="*/ 4 w 1035"/>
                  <a:gd name="T9" fmla="*/ 622 h 622"/>
                </a:gdLst>
                <a:ahLst/>
                <a:cxnLst>
                  <a:cxn ang="0">
                    <a:pos x="T0" y="T1"/>
                  </a:cxn>
                  <a:cxn ang="0">
                    <a:pos x="T2" y="T3"/>
                  </a:cxn>
                  <a:cxn ang="0">
                    <a:pos x="T4" y="T5"/>
                  </a:cxn>
                  <a:cxn ang="0">
                    <a:pos x="T6" y="T7"/>
                  </a:cxn>
                  <a:cxn ang="0">
                    <a:pos x="T8" y="T9"/>
                  </a:cxn>
                </a:cxnLst>
                <a:rect l="0" t="0" r="r" b="b"/>
                <a:pathLst>
                  <a:path w="1035" h="622">
                    <a:moveTo>
                      <a:pt x="4" y="622"/>
                    </a:moveTo>
                    <a:lnTo>
                      <a:pt x="0" y="615"/>
                    </a:lnTo>
                    <a:lnTo>
                      <a:pt x="1032" y="0"/>
                    </a:lnTo>
                    <a:lnTo>
                      <a:pt x="1035" y="7"/>
                    </a:lnTo>
                    <a:lnTo>
                      <a:pt x="4" y="62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6" name="Freeform 288"/>
              <p:cNvSpPr>
                <a:spLocks/>
              </p:cNvSpPr>
              <p:nvPr userDrawn="1"/>
            </p:nvSpPr>
            <p:spPr bwMode="auto">
              <a:xfrm>
                <a:off x="7048" y="1187"/>
                <a:ext cx="470" cy="260"/>
              </a:xfrm>
              <a:custGeom>
                <a:avLst/>
                <a:gdLst>
                  <a:gd name="T0" fmla="*/ 4 w 470"/>
                  <a:gd name="T1" fmla="*/ 260 h 260"/>
                  <a:gd name="T2" fmla="*/ 0 w 470"/>
                  <a:gd name="T3" fmla="*/ 253 h 260"/>
                  <a:gd name="T4" fmla="*/ 467 w 470"/>
                  <a:gd name="T5" fmla="*/ 0 h 260"/>
                  <a:gd name="T6" fmla="*/ 470 w 470"/>
                  <a:gd name="T7" fmla="*/ 7 h 260"/>
                  <a:gd name="T8" fmla="*/ 4 w 470"/>
                  <a:gd name="T9" fmla="*/ 260 h 260"/>
                </a:gdLst>
                <a:ahLst/>
                <a:cxnLst>
                  <a:cxn ang="0">
                    <a:pos x="T0" y="T1"/>
                  </a:cxn>
                  <a:cxn ang="0">
                    <a:pos x="T2" y="T3"/>
                  </a:cxn>
                  <a:cxn ang="0">
                    <a:pos x="T4" y="T5"/>
                  </a:cxn>
                  <a:cxn ang="0">
                    <a:pos x="T6" y="T7"/>
                  </a:cxn>
                  <a:cxn ang="0">
                    <a:pos x="T8" y="T9"/>
                  </a:cxn>
                </a:cxnLst>
                <a:rect l="0" t="0" r="r" b="b"/>
                <a:pathLst>
                  <a:path w="470" h="260">
                    <a:moveTo>
                      <a:pt x="4" y="260"/>
                    </a:moveTo>
                    <a:lnTo>
                      <a:pt x="0" y="253"/>
                    </a:lnTo>
                    <a:lnTo>
                      <a:pt x="467" y="0"/>
                    </a:lnTo>
                    <a:lnTo>
                      <a:pt x="470" y="7"/>
                    </a:lnTo>
                    <a:lnTo>
                      <a:pt x="4" y="2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7" name="Freeform 289"/>
              <p:cNvSpPr>
                <a:spLocks/>
              </p:cNvSpPr>
              <p:nvPr userDrawn="1"/>
            </p:nvSpPr>
            <p:spPr bwMode="auto">
              <a:xfrm>
                <a:off x="7342" y="1187"/>
                <a:ext cx="179" cy="1408"/>
              </a:xfrm>
              <a:custGeom>
                <a:avLst/>
                <a:gdLst>
                  <a:gd name="T0" fmla="*/ 9 w 179"/>
                  <a:gd name="T1" fmla="*/ 1408 h 1408"/>
                  <a:gd name="T2" fmla="*/ 0 w 179"/>
                  <a:gd name="T3" fmla="*/ 1406 h 1408"/>
                  <a:gd name="T4" fmla="*/ 171 w 179"/>
                  <a:gd name="T5" fmla="*/ 0 h 1408"/>
                  <a:gd name="T6" fmla="*/ 179 w 179"/>
                  <a:gd name="T7" fmla="*/ 0 h 1408"/>
                  <a:gd name="T8" fmla="*/ 9 w 179"/>
                  <a:gd name="T9" fmla="*/ 1408 h 1408"/>
                </a:gdLst>
                <a:ahLst/>
                <a:cxnLst>
                  <a:cxn ang="0">
                    <a:pos x="T0" y="T1"/>
                  </a:cxn>
                  <a:cxn ang="0">
                    <a:pos x="T2" y="T3"/>
                  </a:cxn>
                  <a:cxn ang="0">
                    <a:pos x="T4" y="T5"/>
                  </a:cxn>
                  <a:cxn ang="0">
                    <a:pos x="T6" y="T7"/>
                  </a:cxn>
                  <a:cxn ang="0">
                    <a:pos x="T8" y="T9"/>
                  </a:cxn>
                </a:cxnLst>
                <a:rect l="0" t="0" r="r" b="b"/>
                <a:pathLst>
                  <a:path w="179" h="1408">
                    <a:moveTo>
                      <a:pt x="9" y="1408"/>
                    </a:moveTo>
                    <a:lnTo>
                      <a:pt x="0" y="1406"/>
                    </a:lnTo>
                    <a:lnTo>
                      <a:pt x="171" y="0"/>
                    </a:lnTo>
                    <a:lnTo>
                      <a:pt x="179" y="0"/>
                    </a:lnTo>
                    <a:lnTo>
                      <a:pt x="9" y="140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8" name="Freeform 290"/>
              <p:cNvSpPr>
                <a:spLocks/>
              </p:cNvSpPr>
              <p:nvPr userDrawn="1"/>
            </p:nvSpPr>
            <p:spPr bwMode="auto">
              <a:xfrm>
                <a:off x="7487" y="938"/>
                <a:ext cx="33" cy="249"/>
              </a:xfrm>
              <a:custGeom>
                <a:avLst/>
                <a:gdLst>
                  <a:gd name="T0" fmla="*/ 26 w 33"/>
                  <a:gd name="T1" fmla="*/ 249 h 249"/>
                  <a:gd name="T2" fmla="*/ 0 w 33"/>
                  <a:gd name="T3" fmla="*/ 0 h 249"/>
                  <a:gd name="T4" fmla="*/ 9 w 33"/>
                  <a:gd name="T5" fmla="*/ 0 h 249"/>
                  <a:gd name="T6" fmla="*/ 33 w 33"/>
                  <a:gd name="T7" fmla="*/ 247 h 249"/>
                  <a:gd name="T8" fmla="*/ 26 w 33"/>
                  <a:gd name="T9" fmla="*/ 249 h 249"/>
                </a:gdLst>
                <a:ahLst/>
                <a:cxnLst>
                  <a:cxn ang="0">
                    <a:pos x="T0" y="T1"/>
                  </a:cxn>
                  <a:cxn ang="0">
                    <a:pos x="T2" y="T3"/>
                  </a:cxn>
                  <a:cxn ang="0">
                    <a:pos x="T4" y="T5"/>
                  </a:cxn>
                  <a:cxn ang="0">
                    <a:pos x="T6" y="T7"/>
                  </a:cxn>
                  <a:cxn ang="0">
                    <a:pos x="T8" y="T9"/>
                  </a:cxn>
                </a:cxnLst>
                <a:rect l="0" t="0" r="r" b="b"/>
                <a:pathLst>
                  <a:path w="33" h="249">
                    <a:moveTo>
                      <a:pt x="26" y="249"/>
                    </a:moveTo>
                    <a:lnTo>
                      <a:pt x="0" y="0"/>
                    </a:lnTo>
                    <a:lnTo>
                      <a:pt x="9" y="0"/>
                    </a:lnTo>
                    <a:lnTo>
                      <a:pt x="33" y="247"/>
                    </a:lnTo>
                    <a:lnTo>
                      <a:pt x="26" y="2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9" name="Freeform 291"/>
              <p:cNvSpPr>
                <a:spLocks/>
              </p:cNvSpPr>
              <p:nvPr userDrawn="1"/>
            </p:nvSpPr>
            <p:spPr bwMode="auto">
              <a:xfrm>
                <a:off x="7513" y="1172"/>
                <a:ext cx="147" cy="300"/>
              </a:xfrm>
              <a:custGeom>
                <a:avLst/>
                <a:gdLst>
                  <a:gd name="T0" fmla="*/ 140 w 147"/>
                  <a:gd name="T1" fmla="*/ 300 h 300"/>
                  <a:gd name="T2" fmla="*/ 0 w 147"/>
                  <a:gd name="T3" fmla="*/ 3 h 300"/>
                  <a:gd name="T4" fmla="*/ 7 w 147"/>
                  <a:gd name="T5" fmla="*/ 0 h 300"/>
                  <a:gd name="T6" fmla="*/ 147 w 147"/>
                  <a:gd name="T7" fmla="*/ 297 h 300"/>
                  <a:gd name="T8" fmla="*/ 140 w 147"/>
                  <a:gd name="T9" fmla="*/ 300 h 300"/>
                </a:gdLst>
                <a:ahLst/>
                <a:cxnLst>
                  <a:cxn ang="0">
                    <a:pos x="T0" y="T1"/>
                  </a:cxn>
                  <a:cxn ang="0">
                    <a:pos x="T2" y="T3"/>
                  </a:cxn>
                  <a:cxn ang="0">
                    <a:pos x="T4" y="T5"/>
                  </a:cxn>
                  <a:cxn ang="0">
                    <a:pos x="T6" y="T7"/>
                  </a:cxn>
                  <a:cxn ang="0">
                    <a:pos x="T8" y="T9"/>
                  </a:cxn>
                </a:cxnLst>
                <a:rect l="0" t="0" r="r" b="b"/>
                <a:pathLst>
                  <a:path w="147" h="300">
                    <a:moveTo>
                      <a:pt x="140" y="300"/>
                    </a:moveTo>
                    <a:lnTo>
                      <a:pt x="0" y="3"/>
                    </a:lnTo>
                    <a:lnTo>
                      <a:pt x="7" y="0"/>
                    </a:lnTo>
                    <a:lnTo>
                      <a:pt x="147" y="297"/>
                    </a:lnTo>
                    <a:lnTo>
                      <a:pt x="140" y="30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0" name="Freeform 292"/>
              <p:cNvSpPr>
                <a:spLocks/>
              </p:cNvSpPr>
              <p:nvPr userDrawn="1"/>
            </p:nvSpPr>
            <p:spPr bwMode="auto">
              <a:xfrm>
                <a:off x="6986" y="2160"/>
                <a:ext cx="365" cy="426"/>
              </a:xfrm>
              <a:custGeom>
                <a:avLst/>
                <a:gdLst>
                  <a:gd name="T0" fmla="*/ 360 w 365"/>
                  <a:gd name="T1" fmla="*/ 426 h 426"/>
                  <a:gd name="T2" fmla="*/ 0 w 365"/>
                  <a:gd name="T3" fmla="*/ 6 h 426"/>
                  <a:gd name="T4" fmla="*/ 7 w 365"/>
                  <a:gd name="T5" fmla="*/ 0 h 426"/>
                  <a:gd name="T6" fmla="*/ 365 w 365"/>
                  <a:gd name="T7" fmla="*/ 421 h 426"/>
                  <a:gd name="T8" fmla="*/ 360 w 365"/>
                  <a:gd name="T9" fmla="*/ 426 h 426"/>
                </a:gdLst>
                <a:ahLst/>
                <a:cxnLst>
                  <a:cxn ang="0">
                    <a:pos x="T0" y="T1"/>
                  </a:cxn>
                  <a:cxn ang="0">
                    <a:pos x="T2" y="T3"/>
                  </a:cxn>
                  <a:cxn ang="0">
                    <a:pos x="T4" y="T5"/>
                  </a:cxn>
                  <a:cxn ang="0">
                    <a:pos x="T6" y="T7"/>
                  </a:cxn>
                  <a:cxn ang="0">
                    <a:pos x="T8" y="T9"/>
                  </a:cxn>
                </a:cxnLst>
                <a:rect l="0" t="0" r="r" b="b"/>
                <a:pathLst>
                  <a:path w="365" h="426">
                    <a:moveTo>
                      <a:pt x="360" y="426"/>
                    </a:moveTo>
                    <a:lnTo>
                      <a:pt x="0" y="6"/>
                    </a:lnTo>
                    <a:lnTo>
                      <a:pt x="7" y="0"/>
                    </a:lnTo>
                    <a:lnTo>
                      <a:pt x="365" y="421"/>
                    </a:lnTo>
                    <a:lnTo>
                      <a:pt x="360" y="42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1" name="Rectangle 293"/>
              <p:cNvSpPr>
                <a:spLocks noChangeArrowheads="1"/>
              </p:cNvSpPr>
              <p:nvPr userDrawn="1"/>
            </p:nvSpPr>
            <p:spPr bwMode="auto">
              <a:xfrm>
                <a:off x="7104" y="2588"/>
                <a:ext cx="24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2" name="Freeform 294"/>
              <p:cNvSpPr>
                <a:spLocks/>
              </p:cNvSpPr>
              <p:nvPr userDrawn="1"/>
            </p:nvSpPr>
            <p:spPr bwMode="auto">
              <a:xfrm>
                <a:off x="7246" y="2586"/>
                <a:ext cx="110" cy="166"/>
              </a:xfrm>
              <a:custGeom>
                <a:avLst/>
                <a:gdLst>
                  <a:gd name="T0" fmla="*/ 7 w 110"/>
                  <a:gd name="T1" fmla="*/ 166 h 166"/>
                  <a:gd name="T2" fmla="*/ 0 w 110"/>
                  <a:gd name="T3" fmla="*/ 161 h 166"/>
                  <a:gd name="T4" fmla="*/ 103 w 110"/>
                  <a:gd name="T5" fmla="*/ 0 h 166"/>
                  <a:gd name="T6" fmla="*/ 110 w 110"/>
                  <a:gd name="T7" fmla="*/ 4 h 166"/>
                  <a:gd name="T8" fmla="*/ 7 w 110"/>
                  <a:gd name="T9" fmla="*/ 166 h 166"/>
                </a:gdLst>
                <a:ahLst/>
                <a:cxnLst>
                  <a:cxn ang="0">
                    <a:pos x="T0" y="T1"/>
                  </a:cxn>
                  <a:cxn ang="0">
                    <a:pos x="T2" y="T3"/>
                  </a:cxn>
                  <a:cxn ang="0">
                    <a:pos x="T4" y="T5"/>
                  </a:cxn>
                  <a:cxn ang="0">
                    <a:pos x="T6" y="T7"/>
                  </a:cxn>
                  <a:cxn ang="0">
                    <a:pos x="T8" y="T9"/>
                  </a:cxn>
                </a:cxnLst>
                <a:rect l="0" t="0" r="r" b="b"/>
                <a:pathLst>
                  <a:path w="110" h="166">
                    <a:moveTo>
                      <a:pt x="7" y="166"/>
                    </a:moveTo>
                    <a:lnTo>
                      <a:pt x="0" y="161"/>
                    </a:lnTo>
                    <a:lnTo>
                      <a:pt x="103" y="0"/>
                    </a:lnTo>
                    <a:lnTo>
                      <a:pt x="110" y="4"/>
                    </a:lnTo>
                    <a:lnTo>
                      <a:pt x="7" y="16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3" name="Freeform 295"/>
              <p:cNvSpPr>
                <a:spLocks/>
              </p:cNvSpPr>
              <p:nvPr userDrawn="1"/>
            </p:nvSpPr>
            <p:spPr bwMode="auto">
              <a:xfrm>
                <a:off x="7342" y="2593"/>
                <a:ext cx="343" cy="276"/>
              </a:xfrm>
              <a:custGeom>
                <a:avLst/>
                <a:gdLst>
                  <a:gd name="T0" fmla="*/ 338 w 343"/>
                  <a:gd name="T1" fmla="*/ 276 h 276"/>
                  <a:gd name="T2" fmla="*/ 0 w 343"/>
                  <a:gd name="T3" fmla="*/ 7 h 276"/>
                  <a:gd name="T4" fmla="*/ 5 w 343"/>
                  <a:gd name="T5" fmla="*/ 0 h 276"/>
                  <a:gd name="T6" fmla="*/ 343 w 343"/>
                  <a:gd name="T7" fmla="*/ 269 h 276"/>
                  <a:gd name="T8" fmla="*/ 338 w 343"/>
                  <a:gd name="T9" fmla="*/ 276 h 276"/>
                </a:gdLst>
                <a:ahLst/>
                <a:cxnLst>
                  <a:cxn ang="0">
                    <a:pos x="T0" y="T1"/>
                  </a:cxn>
                  <a:cxn ang="0">
                    <a:pos x="T2" y="T3"/>
                  </a:cxn>
                  <a:cxn ang="0">
                    <a:pos x="T4" y="T5"/>
                  </a:cxn>
                  <a:cxn ang="0">
                    <a:pos x="T6" y="T7"/>
                  </a:cxn>
                  <a:cxn ang="0">
                    <a:pos x="T8" y="T9"/>
                  </a:cxn>
                </a:cxnLst>
                <a:rect l="0" t="0" r="r" b="b"/>
                <a:pathLst>
                  <a:path w="343" h="276">
                    <a:moveTo>
                      <a:pt x="338" y="276"/>
                    </a:moveTo>
                    <a:lnTo>
                      <a:pt x="0" y="7"/>
                    </a:lnTo>
                    <a:lnTo>
                      <a:pt x="5" y="0"/>
                    </a:lnTo>
                    <a:lnTo>
                      <a:pt x="343" y="269"/>
                    </a:lnTo>
                    <a:lnTo>
                      <a:pt x="338" y="2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4" name="Freeform 296"/>
              <p:cNvSpPr>
                <a:spLocks/>
              </p:cNvSpPr>
              <p:nvPr userDrawn="1"/>
            </p:nvSpPr>
            <p:spPr bwMode="auto">
              <a:xfrm>
                <a:off x="5152" y="2348"/>
                <a:ext cx="849" cy="649"/>
              </a:xfrm>
              <a:custGeom>
                <a:avLst/>
                <a:gdLst>
                  <a:gd name="T0" fmla="*/ 844 w 849"/>
                  <a:gd name="T1" fmla="*/ 649 h 649"/>
                  <a:gd name="T2" fmla="*/ 0 w 849"/>
                  <a:gd name="T3" fmla="*/ 5 h 649"/>
                  <a:gd name="T4" fmla="*/ 5 w 849"/>
                  <a:gd name="T5" fmla="*/ 0 h 649"/>
                  <a:gd name="T6" fmla="*/ 849 w 849"/>
                  <a:gd name="T7" fmla="*/ 642 h 649"/>
                  <a:gd name="T8" fmla="*/ 844 w 849"/>
                  <a:gd name="T9" fmla="*/ 649 h 649"/>
                </a:gdLst>
                <a:ahLst/>
                <a:cxnLst>
                  <a:cxn ang="0">
                    <a:pos x="T0" y="T1"/>
                  </a:cxn>
                  <a:cxn ang="0">
                    <a:pos x="T2" y="T3"/>
                  </a:cxn>
                  <a:cxn ang="0">
                    <a:pos x="T4" y="T5"/>
                  </a:cxn>
                  <a:cxn ang="0">
                    <a:pos x="T6" y="T7"/>
                  </a:cxn>
                  <a:cxn ang="0">
                    <a:pos x="T8" y="T9"/>
                  </a:cxn>
                </a:cxnLst>
                <a:rect l="0" t="0" r="r" b="b"/>
                <a:pathLst>
                  <a:path w="849" h="649">
                    <a:moveTo>
                      <a:pt x="844" y="649"/>
                    </a:moveTo>
                    <a:lnTo>
                      <a:pt x="0" y="5"/>
                    </a:lnTo>
                    <a:lnTo>
                      <a:pt x="5" y="0"/>
                    </a:lnTo>
                    <a:lnTo>
                      <a:pt x="849" y="642"/>
                    </a:lnTo>
                    <a:lnTo>
                      <a:pt x="844" y="6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5" name="Freeform 297"/>
              <p:cNvSpPr>
                <a:spLocks/>
              </p:cNvSpPr>
              <p:nvPr userDrawn="1"/>
            </p:nvSpPr>
            <p:spPr bwMode="auto">
              <a:xfrm>
                <a:off x="5086" y="2284"/>
                <a:ext cx="62" cy="138"/>
              </a:xfrm>
              <a:custGeom>
                <a:avLst/>
                <a:gdLst>
                  <a:gd name="T0" fmla="*/ 37 w 37"/>
                  <a:gd name="T1" fmla="*/ 82 h 82"/>
                  <a:gd name="T2" fmla="*/ 12 w 37"/>
                  <a:gd name="T3" fmla="*/ 69 h 82"/>
                  <a:gd name="T4" fmla="*/ 1 w 37"/>
                  <a:gd name="T5" fmla="*/ 39 h 82"/>
                  <a:gd name="T6" fmla="*/ 14 w 37"/>
                  <a:gd name="T7" fmla="*/ 11 h 82"/>
                  <a:gd name="T8" fmla="*/ 34 w 37"/>
                  <a:gd name="T9" fmla="*/ 0 h 82"/>
                  <a:gd name="T10" fmla="*/ 35 w 37"/>
                  <a:gd name="T11" fmla="*/ 3 h 82"/>
                  <a:gd name="T12" fmla="*/ 16 w 37"/>
                  <a:gd name="T13" fmla="*/ 13 h 82"/>
                  <a:gd name="T14" fmla="*/ 4 w 37"/>
                  <a:gd name="T15" fmla="*/ 39 h 82"/>
                  <a:gd name="T16" fmla="*/ 14 w 37"/>
                  <a:gd name="T17" fmla="*/ 67 h 82"/>
                  <a:gd name="T18" fmla="*/ 37 w 37"/>
                  <a:gd name="T19" fmla="*/ 79 h 82"/>
                  <a:gd name="T20" fmla="*/ 37 w 37"/>
                  <a:gd name="T21"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2">
                    <a:moveTo>
                      <a:pt x="37" y="82"/>
                    </a:moveTo>
                    <a:cubicBezTo>
                      <a:pt x="27" y="80"/>
                      <a:pt x="18" y="76"/>
                      <a:pt x="12" y="69"/>
                    </a:cubicBezTo>
                    <a:cubicBezTo>
                      <a:pt x="4" y="61"/>
                      <a:pt x="0" y="50"/>
                      <a:pt x="1" y="39"/>
                    </a:cubicBezTo>
                    <a:cubicBezTo>
                      <a:pt x="1" y="28"/>
                      <a:pt x="6" y="18"/>
                      <a:pt x="14" y="11"/>
                    </a:cubicBezTo>
                    <a:cubicBezTo>
                      <a:pt x="20" y="5"/>
                      <a:pt x="27" y="2"/>
                      <a:pt x="34" y="0"/>
                    </a:cubicBezTo>
                    <a:cubicBezTo>
                      <a:pt x="35" y="3"/>
                      <a:pt x="35" y="3"/>
                      <a:pt x="35" y="3"/>
                    </a:cubicBezTo>
                    <a:cubicBezTo>
                      <a:pt x="28" y="4"/>
                      <a:pt x="21" y="8"/>
                      <a:pt x="16" y="13"/>
                    </a:cubicBezTo>
                    <a:cubicBezTo>
                      <a:pt x="8" y="20"/>
                      <a:pt x="4" y="29"/>
                      <a:pt x="4" y="39"/>
                    </a:cubicBezTo>
                    <a:cubicBezTo>
                      <a:pt x="3" y="50"/>
                      <a:pt x="7" y="59"/>
                      <a:pt x="14" y="67"/>
                    </a:cubicBezTo>
                    <a:cubicBezTo>
                      <a:pt x="20" y="73"/>
                      <a:pt x="28" y="78"/>
                      <a:pt x="37" y="79"/>
                    </a:cubicBezTo>
                    <a:lnTo>
                      <a:pt x="37" y="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6" name="Freeform 298"/>
              <p:cNvSpPr>
                <a:spLocks/>
              </p:cNvSpPr>
              <p:nvPr userDrawn="1"/>
            </p:nvSpPr>
            <p:spPr bwMode="auto">
              <a:xfrm>
                <a:off x="5172" y="2284"/>
                <a:ext cx="59" cy="86"/>
              </a:xfrm>
              <a:custGeom>
                <a:avLst/>
                <a:gdLst>
                  <a:gd name="T0" fmla="*/ 31 w 35"/>
                  <a:gd name="T1" fmla="*/ 51 h 51"/>
                  <a:gd name="T2" fmla="*/ 28 w 35"/>
                  <a:gd name="T3" fmla="*/ 51 h 51"/>
                  <a:gd name="T4" fmla="*/ 19 w 35"/>
                  <a:gd name="T5" fmla="*/ 15 h 51"/>
                  <a:gd name="T6" fmla="*/ 0 w 35"/>
                  <a:gd name="T7" fmla="*/ 3 h 51"/>
                  <a:gd name="T8" fmla="*/ 0 w 35"/>
                  <a:gd name="T9" fmla="*/ 0 h 51"/>
                  <a:gd name="T10" fmla="*/ 21 w 35"/>
                  <a:gd name="T11" fmla="*/ 13 h 51"/>
                  <a:gd name="T12" fmla="*/ 31 w 3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5" h="51">
                    <a:moveTo>
                      <a:pt x="31" y="51"/>
                    </a:moveTo>
                    <a:cubicBezTo>
                      <a:pt x="28" y="51"/>
                      <a:pt x="28" y="51"/>
                      <a:pt x="28" y="51"/>
                    </a:cubicBezTo>
                    <a:cubicBezTo>
                      <a:pt x="32" y="38"/>
                      <a:pt x="28" y="24"/>
                      <a:pt x="19" y="15"/>
                    </a:cubicBezTo>
                    <a:cubicBezTo>
                      <a:pt x="14" y="9"/>
                      <a:pt x="7" y="5"/>
                      <a:pt x="0" y="3"/>
                    </a:cubicBezTo>
                    <a:cubicBezTo>
                      <a:pt x="0" y="0"/>
                      <a:pt x="0" y="0"/>
                      <a:pt x="0" y="0"/>
                    </a:cubicBezTo>
                    <a:cubicBezTo>
                      <a:pt x="8" y="2"/>
                      <a:pt x="16" y="6"/>
                      <a:pt x="21" y="13"/>
                    </a:cubicBezTo>
                    <a:cubicBezTo>
                      <a:pt x="31" y="23"/>
                      <a:pt x="35" y="38"/>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7" name="Freeform 299"/>
              <p:cNvSpPr>
                <a:spLocks/>
              </p:cNvSpPr>
              <p:nvPr userDrawn="1"/>
            </p:nvSpPr>
            <p:spPr bwMode="auto">
              <a:xfrm>
                <a:off x="5115" y="2250"/>
                <a:ext cx="120" cy="54"/>
              </a:xfrm>
              <a:custGeom>
                <a:avLst/>
                <a:gdLst>
                  <a:gd name="T0" fmla="*/ 67 w 71"/>
                  <a:gd name="T1" fmla="*/ 32 h 32"/>
                  <a:gd name="T2" fmla="*/ 63 w 71"/>
                  <a:gd name="T3" fmla="*/ 26 h 32"/>
                  <a:gd name="T4" fmla="*/ 3 w 71"/>
                  <a:gd name="T5" fmla="*/ 15 h 32"/>
                  <a:gd name="T6" fmla="*/ 0 w 71"/>
                  <a:gd name="T7" fmla="*/ 11 h 32"/>
                  <a:gd name="T8" fmla="*/ 66 w 71"/>
                  <a:gd name="T9" fmla="*/ 23 h 32"/>
                  <a:gd name="T10" fmla="*/ 71 w 71"/>
                  <a:gd name="T11" fmla="*/ 29 h 32"/>
                  <a:gd name="T12" fmla="*/ 67 w 7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71" h="32">
                    <a:moveTo>
                      <a:pt x="67" y="32"/>
                    </a:moveTo>
                    <a:cubicBezTo>
                      <a:pt x="66" y="30"/>
                      <a:pt x="64" y="28"/>
                      <a:pt x="63" y="26"/>
                    </a:cubicBezTo>
                    <a:cubicBezTo>
                      <a:pt x="47" y="10"/>
                      <a:pt x="23" y="5"/>
                      <a:pt x="3" y="15"/>
                    </a:cubicBezTo>
                    <a:cubicBezTo>
                      <a:pt x="0" y="11"/>
                      <a:pt x="0" y="11"/>
                      <a:pt x="0" y="11"/>
                    </a:cubicBezTo>
                    <a:cubicBezTo>
                      <a:pt x="22" y="0"/>
                      <a:pt x="49" y="5"/>
                      <a:pt x="66" y="23"/>
                    </a:cubicBezTo>
                    <a:cubicBezTo>
                      <a:pt x="68" y="25"/>
                      <a:pt x="70" y="27"/>
                      <a:pt x="71" y="29"/>
                    </a:cubicBezTo>
                    <a:lnTo>
                      <a:pt x="67" y="3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8" name="Freeform 300"/>
              <p:cNvSpPr>
                <a:spLocks/>
              </p:cNvSpPr>
              <p:nvPr userDrawn="1"/>
            </p:nvSpPr>
            <p:spPr bwMode="auto">
              <a:xfrm>
                <a:off x="5069" y="2336"/>
                <a:ext cx="188" cy="113"/>
              </a:xfrm>
              <a:custGeom>
                <a:avLst/>
                <a:gdLst>
                  <a:gd name="T0" fmla="*/ 52 w 111"/>
                  <a:gd name="T1" fmla="*/ 66 h 67"/>
                  <a:gd name="T2" fmla="*/ 11 w 111"/>
                  <a:gd name="T3" fmla="*/ 48 h 67"/>
                  <a:gd name="T4" fmla="*/ 0 w 111"/>
                  <a:gd name="T5" fmla="*/ 29 h 67"/>
                  <a:gd name="T6" fmla="*/ 4 w 111"/>
                  <a:gd name="T7" fmla="*/ 28 h 67"/>
                  <a:gd name="T8" fmla="*/ 15 w 111"/>
                  <a:gd name="T9" fmla="*/ 45 h 67"/>
                  <a:gd name="T10" fmla="*/ 87 w 111"/>
                  <a:gd name="T11" fmla="*/ 47 h 67"/>
                  <a:gd name="T12" fmla="*/ 103 w 111"/>
                  <a:gd name="T13" fmla="*/ 1 h 67"/>
                  <a:gd name="T14" fmla="*/ 107 w 111"/>
                  <a:gd name="T15" fmla="*/ 0 h 67"/>
                  <a:gd name="T16" fmla="*/ 90 w 111"/>
                  <a:gd name="T17" fmla="*/ 51 h 67"/>
                  <a:gd name="T18" fmla="*/ 52 w 111"/>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67">
                    <a:moveTo>
                      <a:pt x="52" y="66"/>
                    </a:moveTo>
                    <a:cubicBezTo>
                      <a:pt x="37" y="66"/>
                      <a:pt x="22" y="60"/>
                      <a:pt x="11" y="48"/>
                    </a:cubicBezTo>
                    <a:cubicBezTo>
                      <a:pt x="6" y="43"/>
                      <a:pt x="2" y="36"/>
                      <a:pt x="0" y="29"/>
                    </a:cubicBezTo>
                    <a:cubicBezTo>
                      <a:pt x="4" y="28"/>
                      <a:pt x="4" y="28"/>
                      <a:pt x="4" y="28"/>
                    </a:cubicBezTo>
                    <a:cubicBezTo>
                      <a:pt x="7" y="34"/>
                      <a:pt x="10" y="40"/>
                      <a:pt x="15" y="45"/>
                    </a:cubicBezTo>
                    <a:cubicBezTo>
                      <a:pt x="34" y="65"/>
                      <a:pt x="67" y="67"/>
                      <a:pt x="87" y="47"/>
                    </a:cubicBezTo>
                    <a:cubicBezTo>
                      <a:pt x="100" y="36"/>
                      <a:pt x="106" y="18"/>
                      <a:pt x="103" y="1"/>
                    </a:cubicBezTo>
                    <a:cubicBezTo>
                      <a:pt x="107" y="0"/>
                      <a:pt x="107" y="0"/>
                      <a:pt x="107" y="0"/>
                    </a:cubicBezTo>
                    <a:cubicBezTo>
                      <a:pt x="111" y="19"/>
                      <a:pt x="104" y="38"/>
                      <a:pt x="90" y="51"/>
                    </a:cubicBezTo>
                    <a:cubicBezTo>
                      <a:pt x="80" y="61"/>
                      <a:pt x="66" y="66"/>
                      <a:pt x="52" y="6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9" name="Freeform 301"/>
              <p:cNvSpPr>
                <a:spLocks/>
              </p:cNvSpPr>
              <p:nvPr userDrawn="1"/>
            </p:nvSpPr>
            <p:spPr bwMode="auto">
              <a:xfrm>
                <a:off x="5996" y="2713"/>
                <a:ext cx="424" cy="284"/>
              </a:xfrm>
              <a:custGeom>
                <a:avLst/>
                <a:gdLst>
                  <a:gd name="T0" fmla="*/ 4 w 424"/>
                  <a:gd name="T1" fmla="*/ 284 h 284"/>
                  <a:gd name="T2" fmla="*/ 0 w 424"/>
                  <a:gd name="T3" fmla="*/ 277 h 284"/>
                  <a:gd name="T4" fmla="*/ 421 w 424"/>
                  <a:gd name="T5" fmla="*/ 0 h 284"/>
                  <a:gd name="T6" fmla="*/ 424 w 424"/>
                  <a:gd name="T7" fmla="*/ 7 h 284"/>
                  <a:gd name="T8" fmla="*/ 4 w 424"/>
                  <a:gd name="T9" fmla="*/ 284 h 284"/>
                </a:gdLst>
                <a:ahLst/>
                <a:cxnLst>
                  <a:cxn ang="0">
                    <a:pos x="T0" y="T1"/>
                  </a:cxn>
                  <a:cxn ang="0">
                    <a:pos x="T2" y="T3"/>
                  </a:cxn>
                  <a:cxn ang="0">
                    <a:pos x="T4" y="T5"/>
                  </a:cxn>
                  <a:cxn ang="0">
                    <a:pos x="T6" y="T7"/>
                  </a:cxn>
                  <a:cxn ang="0">
                    <a:pos x="T8" y="T9"/>
                  </a:cxn>
                </a:cxnLst>
                <a:rect l="0" t="0" r="r" b="b"/>
                <a:pathLst>
                  <a:path w="424" h="284">
                    <a:moveTo>
                      <a:pt x="4" y="284"/>
                    </a:moveTo>
                    <a:lnTo>
                      <a:pt x="0" y="277"/>
                    </a:lnTo>
                    <a:lnTo>
                      <a:pt x="421" y="0"/>
                    </a:lnTo>
                    <a:lnTo>
                      <a:pt x="424" y="7"/>
                    </a:lnTo>
                    <a:lnTo>
                      <a:pt x="4"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0" name="Freeform 302"/>
              <p:cNvSpPr>
                <a:spLocks/>
              </p:cNvSpPr>
              <p:nvPr userDrawn="1"/>
            </p:nvSpPr>
            <p:spPr bwMode="auto">
              <a:xfrm>
                <a:off x="7351" y="2174"/>
                <a:ext cx="739" cy="417"/>
              </a:xfrm>
              <a:custGeom>
                <a:avLst/>
                <a:gdLst>
                  <a:gd name="T0" fmla="*/ 3 w 739"/>
                  <a:gd name="T1" fmla="*/ 417 h 417"/>
                  <a:gd name="T2" fmla="*/ 0 w 739"/>
                  <a:gd name="T3" fmla="*/ 411 h 417"/>
                  <a:gd name="T4" fmla="*/ 736 w 739"/>
                  <a:gd name="T5" fmla="*/ 0 h 417"/>
                  <a:gd name="T6" fmla="*/ 739 w 739"/>
                  <a:gd name="T7" fmla="*/ 7 h 417"/>
                  <a:gd name="T8" fmla="*/ 3 w 739"/>
                  <a:gd name="T9" fmla="*/ 417 h 417"/>
                </a:gdLst>
                <a:ahLst/>
                <a:cxnLst>
                  <a:cxn ang="0">
                    <a:pos x="T0" y="T1"/>
                  </a:cxn>
                  <a:cxn ang="0">
                    <a:pos x="T2" y="T3"/>
                  </a:cxn>
                  <a:cxn ang="0">
                    <a:pos x="T4" y="T5"/>
                  </a:cxn>
                  <a:cxn ang="0">
                    <a:pos x="T6" y="T7"/>
                  </a:cxn>
                  <a:cxn ang="0">
                    <a:pos x="T8" y="T9"/>
                  </a:cxn>
                </a:cxnLst>
                <a:rect l="0" t="0" r="r" b="b"/>
                <a:pathLst>
                  <a:path w="739" h="417">
                    <a:moveTo>
                      <a:pt x="3" y="417"/>
                    </a:moveTo>
                    <a:lnTo>
                      <a:pt x="0" y="411"/>
                    </a:lnTo>
                    <a:lnTo>
                      <a:pt x="736" y="0"/>
                    </a:lnTo>
                    <a:lnTo>
                      <a:pt x="739" y="7"/>
                    </a:lnTo>
                    <a:lnTo>
                      <a:pt x="3" y="4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1" name="Freeform 303"/>
              <p:cNvSpPr>
                <a:spLocks/>
              </p:cNvSpPr>
              <p:nvPr userDrawn="1"/>
            </p:nvSpPr>
            <p:spPr bwMode="auto">
              <a:xfrm>
                <a:off x="7295" y="2566"/>
                <a:ext cx="125" cy="100"/>
              </a:xfrm>
              <a:custGeom>
                <a:avLst/>
                <a:gdLst>
                  <a:gd name="T0" fmla="*/ 32 w 74"/>
                  <a:gd name="T1" fmla="*/ 57 h 59"/>
                  <a:gd name="T2" fmla="*/ 20 w 74"/>
                  <a:gd name="T3" fmla="*/ 56 h 59"/>
                  <a:gd name="T4" fmla="*/ 0 w 74"/>
                  <a:gd name="T5" fmla="*/ 43 h 59"/>
                  <a:gd name="T6" fmla="*/ 3 w 74"/>
                  <a:gd name="T7" fmla="*/ 41 h 59"/>
                  <a:gd name="T8" fmla="*/ 21 w 74"/>
                  <a:gd name="T9" fmla="*/ 53 h 59"/>
                  <a:gd name="T10" fmla="*/ 69 w 74"/>
                  <a:gd name="T11" fmla="*/ 28 h 59"/>
                  <a:gd name="T12" fmla="*/ 67 w 74"/>
                  <a:gd name="T13" fmla="*/ 2 h 59"/>
                  <a:gd name="T14" fmla="*/ 70 w 74"/>
                  <a:gd name="T15" fmla="*/ 0 h 59"/>
                  <a:gd name="T16" fmla="*/ 71 w 74"/>
                  <a:gd name="T17" fmla="*/ 28 h 59"/>
                  <a:gd name="T18" fmla="*/ 32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2" y="57"/>
                    </a:moveTo>
                    <a:cubicBezTo>
                      <a:pt x="28" y="57"/>
                      <a:pt x="24" y="57"/>
                      <a:pt x="20" y="56"/>
                    </a:cubicBezTo>
                    <a:cubicBezTo>
                      <a:pt x="12" y="53"/>
                      <a:pt x="6" y="49"/>
                      <a:pt x="0" y="43"/>
                    </a:cubicBezTo>
                    <a:cubicBezTo>
                      <a:pt x="3" y="41"/>
                      <a:pt x="3" y="41"/>
                      <a:pt x="3" y="41"/>
                    </a:cubicBezTo>
                    <a:cubicBezTo>
                      <a:pt x="7" y="47"/>
                      <a:pt x="14" y="51"/>
                      <a:pt x="21" y="53"/>
                    </a:cubicBezTo>
                    <a:cubicBezTo>
                      <a:pt x="41" y="59"/>
                      <a:pt x="62" y="48"/>
                      <a:pt x="69" y="28"/>
                    </a:cubicBezTo>
                    <a:cubicBezTo>
                      <a:pt x="71" y="19"/>
                      <a:pt x="71" y="10"/>
                      <a:pt x="67" y="2"/>
                    </a:cubicBezTo>
                    <a:cubicBezTo>
                      <a:pt x="70" y="0"/>
                      <a:pt x="70" y="0"/>
                      <a:pt x="70" y="0"/>
                    </a:cubicBezTo>
                    <a:cubicBezTo>
                      <a:pt x="74" y="9"/>
                      <a:pt x="74" y="19"/>
                      <a:pt x="71" y="28"/>
                    </a:cubicBezTo>
                    <a:cubicBezTo>
                      <a:pt x="66" y="46"/>
                      <a:pt x="49"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2" name="Freeform 304"/>
              <p:cNvSpPr>
                <a:spLocks/>
              </p:cNvSpPr>
              <p:nvPr userDrawn="1"/>
            </p:nvSpPr>
            <p:spPr bwMode="auto">
              <a:xfrm>
                <a:off x="7278" y="2526"/>
                <a:ext cx="54" cy="87"/>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7" y="14"/>
                      <a:pt x="18"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3" name="Freeform 305"/>
              <p:cNvSpPr>
                <a:spLocks/>
              </p:cNvSpPr>
              <p:nvPr userDrawn="1"/>
            </p:nvSpPr>
            <p:spPr bwMode="auto">
              <a:xfrm>
                <a:off x="7246" y="2551"/>
                <a:ext cx="54" cy="120"/>
              </a:xfrm>
              <a:custGeom>
                <a:avLst/>
                <a:gdLst>
                  <a:gd name="T0" fmla="*/ 30 w 32"/>
                  <a:gd name="T1" fmla="*/ 71 h 71"/>
                  <a:gd name="T2" fmla="*/ 8 w 32"/>
                  <a:gd name="T3" fmla="*/ 8 h 71"/>
                  <a:gd name="T4" fmla="*/ 11 w 32"/>
                  <a:gd name="T5" fmla="*/ 0 h 71"/>
                  <a:gd name="T6" fmla="*/ 15 w 32"/>
                  <a:gd name="T7" fmla="*/ 3 h 71"/>
                  <a:gd name="T8" fmla="*/ 12 w 32"/>
                  <a:gd name="T9" fmla="*/ 10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8"/>
                      <a:pt x="0" y="32"/>
                      <a:pt x="8" y="8"/>
                    </a:cubicBezTo>
                    <a:cubicBezTo>
                      <a:pt x="8" y="6"/>
                      <a:pt x="9" y="3"/>
                      <a:pt x="11" y="0"/>
                    </a:cubicBezTo>
                    <a:cubicBezTo>
                      <a:pt x="15" y="3"/>
                      <a:pt x="15" y="3"/>
                      <a:pt x="15" y="3"/>
                    </a:cubicBezTo>
                    <a:cubicBezTo>
                      <a:pt x="14" y="5"/>
                      <a:pt x="13" y="7"/>
                      <a:pt x="12" y="10"/>
                    </a:cubicBezTo>
                    <a:cubicBezTo>
                      <a:pt x="6"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4" name="Freeform 306"/>
              <p:cNvSpPr>
                <a:spLocks/>
              </p:cNvSpPr>
              <p:nvPr userDrawn="1"/>
            </p:nvSpPr>
            <p:spPr bwMode="auto">
              <a:xfrm>
                <a:off x="7288" y="2493"/>
                <a:ext cx="159" cy="161"/>
              </a:xfrm>
              <a:custGeom>
                <a:avLst/>
                <a:gdLst>
                  <a:gd name="T0" fmla="*/ 79 w 94"/>
                  <a:gd name="T1" fmla="*/ 95 h 95"/>
                  <a:gd name="T2" fmla="*/ 75 w 94"/>
                  <a:gd name="T3" fmla="*/ 92 h 95"/>
                  <a:gd name="T4" fmla="*/ 85 w 94"/>
                  <a:gd name="T5" fmla="*/ 74 h 95"/>
                  <a:gd name="T6" fmla="*/ 81 w 94"/>
                  <a:gd name="T7" fmla="*/ 35 h 95"/>
                  <a:gd name="T8" fmla="*/ 51 w 94"/>
                  <a:gd name="T9" fmla="*/ 10 h 95"/>
                  <a:gd name="T10" fmla="*/ 3 w 94"/>
                  <a:gd name="T11" fmla="*/ 20 h 95"/>
                  <a:gd name="T12" fmla="*/ 0 w 94"/>
                  <a:gd name="T13" fmla="*/ 16 h 95"/>
                  <a:gd name="T14" fmla="*/ 53 w 94"/>
                  <a:gd name="T15" fmla="*/ 5 h 95"/>
                  <a:gd name="T16" fmla="*/ 86 w 94"/>
                  <a:gd name="T17" fmla="*/ 33 h 95"/>
                  <a:gd name="T18" fmla="*/ 89 w 94"/>
                  <a:gd name="T19" fmla="*/ 75 h 95"/>
                  <a:gd name="T20" fmla="*/ 79 w 94"/>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95">
                    <a:moveTo>
                      <a:pt x="79" y="95"/>
                    </a:moveTo>
                    <a:cubicBezTo>
                      <a:pt x="75" y="92"/>
                      <a:pt x="75" y="92"/>
                      <a:pt x="75" y="92"/>
                    </a:cubicBezTo>
                    <a:cubicBezTo>
                      <a:pt x="79" y="87"/>
                      <a:pt x="83" y="81"/>
                      <a:pt x="85" y="74"/>
                    </a:cubicBezTo>
                    <a:cubicBezTo>
                      <a:pt x="89" y="61"/>
                      <a:pt x="88" y="47"/>
                      <a:pt x="81" y="35"/>
                    </a:cubicBezTo>
                    <a:cubicBezTo>
                      <a:pt x="75" y="23"/>
                      <a:pt x="64" y="14"/>
                      <a:pt x="51" y="10"/>
                    </a:cubicBezTo>
                    <a:cubicBezTo>
                      <a:pt x="35" y="5"/>
                      <a:pt x="17" y="8"/>
                      <a:pt x="3" y="20"/>
                    </a:cubicBezTo>
                    <a:cubicBezTo>
                      <a:pt x="0" y="16"/>
                      <a:pt x="0" y="16"/>
                      <a:pt x="0" y="16"/>
                    </a:cubicBezTo>
                    <a:cubicBezTo>
                      <a:pt x="15" y="4"/>
                      <a:pt x="34" y="0"/>
                      <a:pt x="53" y="5"/>
                    </a:cubicBezTo>
                    <a:cubicBezTo>
                      <a:pt x="67" y="10"/>
                      <a:pt x="79" y="20"/>
                      <a:pt x="86" y="33"/>
                    </a:cubicBezTo>
                    <a:cubicBezTo>
                      <a:pt x="92" y="46"/>
                      <a:pt x="94" y="61"/>
                      <a:pt x="89" y="75"/>
                    </a:cubicBezTo>
                    <a:cubicBezTo>
                      <a:pt x="87" y="83"/>
                      <a:pt x="84" y="89"/>
                      <a:pt x="79"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5" name="Freeform 307"/>
              <p:cNvSpPr>
                <a:spLocks/>
              </p:cNvSpPr>
              <p:nvPr userDrawn="1"/>
            </p:nvSpPr>
            <p:spPr bwMode="auto">
              <a:xfrm>
                <a:off x="7455" y="1177"/>
                <a:ext cx="134" cy="82"/>
              </a:xfrm>
              <a:custGeom>
                <a:avLst/>
                <a:gdLst>
                  <a:gd name="T0" fmla="*/ 36 w 79"/>
                  <a:gd name="T1" fmla="*/ 49 h 49"/>
                  <a:gd name="T2" fmla="*/ 16 w 79"/>
                  <a:gd name="T3" fmla="*/ 43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2 w 79"/>
                  <a:gd name="T19" fmla="*/ 27 h 49"/>
                  <a:gd name="T20" fmla="*/ 48 w 79"/>
                  <a:gd name="T21" fmla="*/ 47 h 49"/>
                  <a:gd name="T22" fmla="*/ 36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6" y="49"/>
                    </a:moveTo>
                    <a:cubicBezTo>
                      <a:pt x="29" y="49"/>
                      <a:pt x="22" y="47"/>
                      <a:pt x="16" y="43"/>
                    </a:cubicBezTo>
                    <a:cubicBezTo>
                      <a:pt x="9" y="40"/>
                      <a:pt x="4" y="34"/>
                      <a:pt x="0" y="27"/>
                    </a:cubicBezTo>
                    <a:cubicBezTo>
                      <a:pt x="3" y="26"/>
                      <a:pt x="3" y="26"/>
                      <a:pt x="3" y="26"/>
                    </a:cubicBezTo>
                    <a:cubicBezTo>
                      <a:pt x="6" y="32"/>
                      <a:pt x="11" y="37"/>
                      <a:pt x="18" y="41"/>
                    </a:cubicBezTo>
                    <a:cubicBezTo>
                      <a:pt x="27" y="46"/>
                      <a:pt x="37" y="47"/>
                      <a:pt x="47" y="44"/>
                    </a:cubicBezTo>
                    <a:cubicBezTo>
                      <a:pt x="57" y="41"/>
                      <a:pt x="65" y="35"/>
                      <a:pt x="70" y="26"/>
                    </a:cubicBezTo>
                    <a:cubicBezTo>
                      <a:pt x="74" y="18"/>
                      <a:pt x="76" y="9"/>
                      <a:pt x="74" y="0"/>
                    </a:cubicBezTo>
                    <a:cubicBezTo>
                      <a:pt x="77" y="0"/>
                      <a:pt x="77" y="0"/>
                      <a:pt x="77" y="0"/>
                    </a:cubicBezTo>
                    <a:cubicBezTo>
                      <a:pt x="79" y="9"/>
                      <a:pt x="77" y="19"/>
                      <a:pt x="72" y="27"/>
                    </a:cubicBezTo>
                    <a:cubicBezTo>
                      <a:pt x="67" y="37"/>
                      <a:pt x="58" y="44"/>
                      <a:pt x="48" y="47"/>
                    </a:cubicBezTo>
                    <a:cubicBezTo>
                      <a:pt x="44" y="48"/>
                      <a:pt x="40" y="49"/>
                      <a:pt x="36"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6" name="Freeform 308"/>
              <p:cNvSpPr>
                <a:spLocks/>
              </p:cNvSpPr>
              <p:nvPr userDrawn="1"/>
            </p:nvSpPr>
            <p:spPr bwMode="auto">
              <a:xfrm>
                <a:off x="7445" y="1119"/>
                <a:ext cx="68" cy="76"/>
              </a:xfrm>
              <a:custGeom>
                <a:avLst/>
                <a:gdLst>
                  <a:gd name="T0" fmla="*/ 1 w 40"/>
                  <a:gd name="T1" fmla="*/ 45 h 45"/>
                  <a:gd name="T2" fmla="*/ 6 w 40"/>
                  <a:gd name="T3" fmla="*/ 21 h 45"/>
                  <a:gd name="T4" fmla="*/ 40 w 40"/>
                  <a:gd name="T5" fmla="*/ 0 h 45"/>
                  <a:gd name="T6" fmla="*/ 40 w 40"/>
                  <a:gd name="T7" fmla="*/ 3 h 45"/>
                  <a:gd name="T8" fmla="*/ 9 w 40"/>
                  <a:gd name="T9" fmla="*/ 23 h 45"/>
                  <a:gd name="T10" fmla="*/ 4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3" y="9"/>
                      <a:pt x="26" y="1"/>
                      <a:pt x="40" y="0"/>
                    </a:cubicBezTo>
                    <a:cubicBezTo>
                      <a:pt x="40" y="3"/>
                      <a:pt x="40" y="3"/>
                      <a:pt x="40" y="3"/>
                    </a:cubicBezTo>
                    <a:cubicBezTo>
                      <a:pt x="27" y="4"/>
                      <a:pt x="15" y="11"/>
                      <a:pt x="9" y="23"/>
                    </a:cubicBezTo>
                    <a:cubicBezTo>
                      <a:pt x="5" y="29"/>
                      <a:pt x="3" y="37"/>
                      <a:pt x="4"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7" name="Freeform 309"/>
              <p:cNvSpPr>
                <a:spLocks/>
              </p:cNvSpPr>
              <p:nvPr userDrawn="1"/>
            </p:nvSpPr>
            <p:spPr bwMode="auto">
              <a:xfrm>
                <a:off x="7415" y="1131"/>
                <a:ext cx="40" cy="123"/>
              </a:xfrm>
              <a:custGeom>
                <a:avLst/>
                <a:gdLst>
                  <a:gd name="T0" fmla="*/ 20 w 24"/>
                  <a:gd name="T1" fmla="*/ 73 h 73"/>
                  <a:gd name="T2" fmla="*/ 11 w 24"/>
                  <a:gd name="T3" fmla="*/ 7 h 73"/>
                  <a:gd name="T4" fmla="*/ 16 w 24"/>
                  <a:gd name="T5" fmla="*/ 0 h 73"/>
                  <a:gd name="T6" fmla="*/ 20 w 24"/>
                  <a:gd name="T7" fmla="*/ 3 h 73"/>
                  <a:gd name="T8" fmla="*/ 16 w 24"/>
                  <a:gd name="T9" fmla="*/ 9 h 73"/>
                  <a:gd name="T10" fmla="*/ 24 w 24"/>
                  <a:gd name="T11" fmla="*/ 70 h 73"/>
                  <a:gd name="T12" fmla="*/ 20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0" y="73"/>
                    </a:moveTo>
                    <a:cubicBezTo>
                      <a:pt x="3" y="56"/>
                      <a:pt x="0" y="28"/>
                      <a:pt x="11" y="7"/>
                    </a:cubicBezTo>
                    <a:cubicBezTo>
                      <a:pt x="13" y="5"/>
                      <a:pt x="14" y="2"/>
                      <a:pt x="16" y="0"/>
                    </a:cubicBezTo>
                    <a:cubicBezTo>
                      <a:pt x="20" y="3"/>
                      <a:pt x="20" y="3"/>
                      <a:pt x="20" y="3"/>
                    </a:cubicBezTo>
                    <a:cubicBezTo>
                      <a:pt x="18" y="5"/>
                      <a:pt x="17" y="7"/>
                      <a:pt x="16" y="9"/>
                    </a:cubicBezTo>
                    <a:cubicBezTo>
                      <a:pt x="5" y="29"/>
                      <a:pt x="8" y="54"/>
                      <a:pt x="24" y="70"/>
                    </a:cubicBezTo>
                    <a:lnTo>
                      <a:pt x="20"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8" name="Freeform 310"/>
              <p:cNvSpPr>
                <a:spLocks/>
              </p:cNvSpPr>
              <p:nvPr userDrawn="1"/>
            </p:nvSpPr>
            <p:spPr bwMode="auto">
              <a:xfrm>
                <a:off x="7472" y="1090"/>
                <a:ext cx="152" cy="173"/>
              </a:xfrm>
              <a:custGeom>
                <a:avLst/>
                <a:gdLst>
                  <a:gd name="T0" fmla="*/ 61 w 90"/>
                  <a:gd name="T1" fmla="*/ 102 h 102"/>
                  <a:gd name="T2" fmla="*/ 58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1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1" y="102"/>
                    </a:moveTo>
                    <a:cubicBezTo>
                      <a:pt x="58" y="98"/>
                      <a:pt x="58" y="98"/>
                      <a:pt x="58" y="98"/>
                    </a:cubicBezTo>
                    <a:cubicBezTo>
                      <a:pt x="63" y="94"/>
                      <a:pt x="68" y="89"/>
                      <a:pt x="71" y="83"/>
                    </a:cubicBezTo>
                    <a:cubicBezTo>
                      <a:pt x="85" y="58"/>
                      <a:pt x="76" y="27"/>
                      <a:pt x="51" y="13"/>
                    </a:cubicBezTo>
                    <a:cubicBezTo>
                      <a:pt x="36" y="5"/>
                      <a:pt x="18" y="5"/>
                      <a:pt x="2" y="13"/>
                    </a:cubicBezTo>
                    <a:cubicBezTo>
                      <a:pt x="0" y="9"/>
                      <a:pt x="0" y="9"/>
                      <a:pt x="0" y="9"/>
                    </a:cubicBezTo>
                    <a:cubicBezTo>
                      <a:pt x="17" y="0"/>
                      <a:pt x="37" y="0"/>
                      <a:pt x="53" y="9"/>
                    </a:cubicBezTo>
                    <a:cubicBezTo>
                      <a:pt x="80" y="24"/>
                      <a:pt x="90" y="58"/>
                      <a:pt x="75" y="85"/>
                    </a:cubicBezTo>
                    <a:cubicBezTo>
                      <a:pt x="72" y="92"/>
                      <a:pt x="67" y="97"/>
                      <a:pt x="61"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9" name="Freeform 311"/>
              <p:cNvSpPr>
                <a:spLocks/>
              </p:cNvSpPr>
              <p:nvPr userDrawn="1"/>
            </p:nvSpPr>
            <p:spPr bwMode="auto">
              <a:xfrm>
                <a:off x="3044" y="871"/>
                <a:ext cx="549" cy="590"/>
              </a:xfrm>
              <a:custGeom>
                <a:avLst/>
                <a:gdLst>
                  <a:gd name="T0" fmla="*/ 542 w 549"/>
                  <a:gd name="T1" fmla="*/ 590 h 590"/>
                  <a:gd name="T2" fmla="*/ 0 w 549"/>
                  <a:gd name="T3" fmla="*/ 5 h 590"/>
                  <a:gd name="T4" fmla="*/ 7 w 549"/>
                  <a:gd name="T5" fmla="*/ 0 h 590"/>
                  <a:gd name="T6" fmla="*/ 549 w 549"/>
                  <a:gd name="T7" fmla="*/ 585 h 590"/>
                  <a:gd name="T8" fmla="*/ 542 w 549"/>
                  <a:gd name="T9" fmla="*/ 590 h 590"/>
                </a:gdLst>
                <a:ahLst/>
                <a:cxnLst>
                  <a:cxn ang="0">
                    <a:pos x="T0" y="T1"/>
                  </a:cxn>
                  <a:cxn ang="0">
                    <a:pos x="T2" y="T3"/>
                  </a:cxn>
                  <a:cxn ang="0">
                    <a:pos x="T4" y="T5"/>
                  </a:cxn>
                  <a:cxn ang="0">
                    <a:pos x="T6" y="T7"/>
                  </a:cxn>
                  <a:cxn ang="0">
                    <a:pos x="T8" y="T9"/>
                  </a:cxn>
                </a:cxnLst>
                <a:rect l="0" t="0" r="r" b="b"/>
                <a:pathLst>
                  <a:path w="549" h="590">
                    <a:moveTo>
                      <a:pt x="542" y="590"/>
                    </a:moveTo>
                    <a:lnTo>
                      <a:pt x="0" y="5"/>
                    </a:lnTo>
                    <a:lnTo>
                      <a:pt x="7" y="0"/>
                    </a:lnTo>
                    <a:lnTo>
                      <a:pt x="549" y="585"/>
                    </a:lnTo>
                    <a:lnTo>
                      <a:pt x="542" y="59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0" name="Freeform 312"/>
              <p:cNvSpPr>
                <a:spLocks/>
              </p:cNvSpPr>
              <p:nvPr userDrawn="1"/>
            </p:nvSpPr>
            <p:spPr bwMode="auto">
              <a:xfrm>
                <a:off x="2544" y="1053"/>
                <a:ext cx="912" cy="507"/>
              </a:xfrm>
              <a:custGeom>
                <a:avLst/>
                <a:gdLst>
                  <a:gd name="T0" fmla="*/ 907 w 912"/>
                  <a:gd name="T1" fmla="*/ 507 h 507"/>
                  <a:gd name="T2" fmla="*/ 0 w 912"/>
                  <a:gd name="T3" fmla="*/ 9 h 507"/>
                  <a:gd name="T4" fmla="*/ 4 w 912"/>
                  <a:gd name="T5" fmla="*/ 0 h 507"/>
                  <a:gd name="T6" fmla="*/ 912 w 912"/>
                  <a:gd name="T7" fmla="*/ 501 h 507"/>
                  <a:gd name="T8" fmla="*/ 907 w 912"/>
                  <a:gd name="T9" fmla="*/ 507 h 507"/>
                </a:gdLst>
                <a:ahLst/>
                <a:cxnLst>
                  <a:cxn ang="0">
                    <a:pos x="T0" y="T1"/>
                  </a:cxn>
                  <a:cxn ang="0">
                    <a:pos x="T2" y="T3"/>
                  </a:cxn>
                  <a:cxn ang="0">
                    <a:pos x="T4" y="T5"/>
                  </a:cxn>
                  <a:cxn ang="0">
                    <a:pos x="T6" y="T7"/>
                  </a:cxn>
                  <a:cxn ang="0">
                    <a:pos x="T8" y="T9"/>
                  </a:cxn>
                </a:cxnLst>
                <a:rect l="0" t="0" r="r" b="b"/>
                <a:pathLst>
                  <a:path w="912" h="507">
                    <a:moveTo>
                      <a:pt x="907" y="507"/>
                    </a:moveTo>
                    <a:lnTo>
                      <a:pt x="0" y="9"/>
                    </a:lnTo>
                    <a:lnTo>
                      <a:pt x="4" y="0"/>
                    </a:lnTo>
                    <a:lnTo>
                      <a:pt x="912" y="501"/>
                    </a:lnTo>
                    <a:lnTo>
                      <a:pt x="907" y="50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1" name="Freeform 313"/>
              <p:cNvSpPr>
                <a:spLocks/>
              </p:cNvSpPr>
              <p:nvPr userDrawn="1"/>
            </p:nvSpPr>
            <p:spPr bwMode="auto">
              <a:xfrm>
                <a:off x="2087" y="1016"/>
                <a:ext cx="459" cy="42"/>
              </a:xfrm>
              <a:custGeom>
                <a:avLst/>
                <a:gdLst>
                  <a:gd name="T0" fmla="*/ 459 w 459"/>
                  <a:gd name="T1" fmla="*/ 42 h 42"/>
                  <a:gd name="T2" fmla="*/ 0 w 459"/>
                  <a:gd name="T3" fmla="*/ 8 h 42"/>
                  <a:gd name="T4" fmla="*/ 1 w 459"/>
                  <a:gd name="T5" fmla="*/ 0 h 42"/>
                  <a:gd name="T6" fmla="*/ 459 w 459"/>
                  <a:gd name="T7" fmla="*/ 34 h 42"/>
                  <a:gd name="T8" fmla="*/ 459 w 459"/>
                  <a:gd name="T9" fmla="*/ 42 h 42"/>
                </a:gdLst>
                <a:ahLst/>
                <a:cxnLst>
                  <a:cxn ang="0">
                    <a:pos x="T0" y="T1"/>
                  </a:cxn>
                  <a:cxn ang="0">
                    <a:pos x="T2" y="T3"/>
                  </a:cxn>
                  <a:cxn ang="0">
                    <a:pos x="T4" y="T5"/>
                  </a:cxn>
                  <a:cxn ang="0">
                    <a:pos x="T6" y="T7"/>
                  </a:cxn>
                  <a:cxn ang="0">
                    <a:pos x="T8" y="T9"/>
                  </a:cxn>
                </a:cxnLst>
                <a:rect l="0" t="0" r="r" b="b"/>
                <a:pathLst>
                  <a:path w="459" h="42">
                    <a:moveTo>
                      <a:pt x="459" y="42"/>
                    </a:moveTo>
                    <a:lnTo>
                      <a:pt x="0" y="8"/>
                    </a:lnTo>
                    <a:lnTo>
                      <a:pt x="1" y="0"/>
                    </a:lnTo>
                    <a:lnTo>
                      <a:pt x="459" y="34"/>
                    </a:lnTo>
                    <a:lnTo>
                      <a:pt x="459" y="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2" name="Freeform 314"/>
              <p:cNvSpPr>
                <a:spLocks/>
              </p:cNvSpPr>
              <p:nvPr userDrawn="1"/>
            </p:nvSpPr>
            <p:spPr bwMode="auto">
              <a:xfrm>
                <a:off x="567" y="2635"/>
                <a:ext cx="1922" cy="286"/>
              </a:xfrm>
              <a:custGeom>
                <a:avLst/>
                <a:gdLst>
                  <a:gd name="T0" fmla="*/ 0 w 1922"/>
                  <a:gd name="T1" fmla="*/ 286 h 286"/>
                  <a:gd name="T2" fmla="*/ 0 w 1922"/>
                  <a:gd name="T3" fmla="*/ 278 h 286"/>
                  <a:gd name="T4" fmla="*/ 1920 w 1922"/>
                  <a:gd name="T5" fmla="*/ 0 h 286"/>
                  <a:gd name="T6" fmla="*/ 1922 w 1922"/>
                  <a:gd name="T7" fmla="*/ 9 h 286"/>
                  <a:gd name="T8" fmla="*/ 0 w 1922"/>
                  <a:gd name="T9" fmla="*/ 286 h 286"/>
                </a:gdLst>
                <a:ahLst/>
                <a:cxnLst>
                  <a:cxn ang="0">
                    <a:pos x="T0" y="T1"/>
                  </a:cxn>
                  <a:cxn ang="0">
                    <a:pos x="T2" y="T3"/>
                  </a:cxn>
                  <a:cxn ang="0">
                    <a:pos x="T4" y="T5"/>
                  </a:cxn>
                  <a:cxn ang="0">
                    <a:pos x="T6" y="T7"/>
                  </a:cxn>
                  <a:cxn ang="0">
                    <a:pos x="T8" y="T9"/>
                  </a:cxn>
                </a:cxnLst>
                <a:rect l="0" t="0" r="r" b="b"/>
                <a:pathLst>
                  <a:path w="1922" h="286">
                    <a:moveTo>
                      <a:pt x="0" y="286"/>
                    </a:moveTo>
                    <a:lnTo>
                      <a:pt x="0" y="278"/>
                    </a:lnTo>
                    <a:lnTo>
                      <a:pt x="1920" y="0"/>
                    </a:lnTo>
                    <a:lnTo>
                      <a:pt x="1922" y="9"/>
                    </a:lnTo>
                    <a:lnTo>
                      <a:pt x="0" y="2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3" name="Freeform 315"/>
              <p:cNvSpPr>
                <a:spLocks/>
              </p:cNvSpPr>
              <p:nvPr userDrawn="1"/>
            </p:nvSpPr>
            <p:spPr bwMode="auto">
              <a:xfrm>
                <a:off x="2489" y="2453"/>
                <a:ext cx="13" cy="182"/>
              </a:xfrm>
              <a:custGeom>
                <a:avLst/>
                <a:gdLst>
                  <a:gd name="T0" fmla="*/ 6 w 13"/>
                  <a:gd name="T1" fmla="*/ 182 h 182"/>
                  <a:gd name="T2" fmla="*/ 0 w 13"/>
                  <a:gd name="T3" fmla="*/ 182 h 182"/>
                  <a:gd name="T4" fmla="*/ 5 w 13"/>
                  <a:gd name="T5" fmla="*/ 0 h 182"/>
                  <a:gd name="T6" fmla="*/ 13 w 13"/>
                  <a:gd name="T7" fmla="*/ 0 h 182"/>
                  <a:gd name="T8" fmla="*/ 6 w 13"/>
                  <a:gd name="T9" fmla="*/ 182 h 182"/>
                </a:gdLst>
                <a:ahLst/>
                <a:cxnLst>
                  <a:cxn ang="0">
                    <a:pos x="T0" y="T1"/>
                  </a:cxn>
                  <a:cxn ang="0">
                    <a:pos x="T2" y="T3"/>
                  </a:cxn>
                  <a:cxn ang="0">
                    <a:pos x="T4" y="T5"/>
                  </a:cxn>
                  <a:cxn ang="0">
                    <a:pos x="T6" y="T7"/>
                  </a:cxn>
                  <a:cxn ang="0">
                    <a:pos x="T8" y="T9"/>
                  </a:cxn>
                </a:cxnLst>
                <a:rect l="0" t="0" r="r" b="b"/>
                <a:pathLst>
                  <a:path w="13" h="182">
                    <a:moveTo>
                      <a:pt x="6" y="182"/>
                    </a:moveTo>
                    <a:lnTo>
                      <a:pt x="0" y="182"/>
                    </a:lnTo>
                    <a:lnTo>
                      <a:pt x="5" y="0"/>
                    </a:lnTo>
                    <a:lnTo>
                      <a:pt x="13" y="0"/>
                    </a:lnTo>
                    <a:lnTo>
                      <a:pt x="6"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4" name="Freeform 316"/>
              <p:cNvSpPr>
                <a:spLocks/>
              </p:cNvSpPr>
              <p:nvPr userDrawn="1"/>
            </p:nvSpPr>
            <p:spPr bwMode="auto">
              <a:xfrm>
                <a:off x="2284" y="2458"/>
                <a:ext cx="215" cy="184"/>
              </a:xfrm>
              <a:custGeom>
                <a:avLst/>
                <a:gdLst>
                  <a:gd name="T0" fmla="*/ 210 w 215"/>
                  <a:gd name="T1" fmla="*/ 184 h 184"/>
                  <a:gd name="T2" fmla="*/ 0 w 215"/>
                  <a:gd name="T3" fmla="*/ 7 h 184"/>
                  <a:gd name="T4" fmla="*/ 7 w 215"/>
                  <a:gd name="T5" fmla="*/ 0 h 184"/>
                  <a:gd name="T6" fmla="*/ 215 w 215"/>
                  <a:gd name="T7" fmla="*/ 179 h 184"/>
                  <a:gd name="T8" fmla="*/ 210 w 215"/>
                  <a:gd name="T9" fmla="*/ 184 h 184"/>
                </a:gdLst>
                <a:ahLst/>
                <a:cxnLst>
                  <a:cxn ang="0">
                    <a:pos x="T0" y="T1"/>
                  </a:cxn>
                  <a:cxn ang="0">
                    <a:pos x="T2" y="T3"/>
                  </a:cxn>
                  <a:cxn ang="0">
                    <a:pos x="T4" y="T5"/>
                  </a:cxn>
                  <a:cxn ang="0">
                    <a:pos x="T6" y="T7"/>
                  </a:cxn>
                  <a:cxn ang="0">
                    <a:pos x="T8" y="T9"/>
                  </a:cxn>
                </a:cxnLst>
                <a:rect l="0" t="0" r="r" b="b"/>
                <a:pathLst>
                  <a:path w="215" h="184">
                    <a:moveTo>
                      <a:pt x="210" y="184"/>
                    </a:moveTo>
                    <a:lnTo>
                      <a:pt x="0" y="7"/>
                    </a:lnTo>
                    <a:lnTo>
                      <a:pt x="7" y="0"/>
                    </a:lnTo>
                    <a:lnTo>
                      <a:pt x="215" y="179"/>
                    </a:lnTo>
                    <a:lnTo>
                      <a:pt x="210" y="1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5" name="Freeform 317"/>
              <p:cNvSpPr>
                <a:spLocks/>
              </p:cNvSpPr>
              <p:nvPr userDrawn="1"/>
            </p:nvSpPr>
            <p:spPr bwMode="auto">
              <a:xfrm>
                <a:off x="2421" y="2644"/>
                <a:ext cx="137" cy="71"/>
              </a:xfrm>
              <a:custGeom>
                <a:avLst/>
                <a:gdLst>
                  <a:gd name="T0" fmla="*/ 42 w 81"/>
                  <a:gd name="T1" fmla="*/ 40 h 42"/>
                  <a:gd name="T2" fmla="*/ 7 w 81"/>
                  <a:gd name="T3" fmla="*/ 22 h 42"/>
                  <a:gd name="T4" fmla="*/ 0 w 81"/>
                  <a:gd name="T5" fmla="*/ 0 h 42"/>
                  <a:gd name="T6" fmla="*/ 3 w 81"/>
                  <a:gd name="T7" fmla="*/ 0 h 42"/>
                  <a:gd name="T8" fmla="*/ 10 w 81"/>
                  <a:gd name="T9" fmla="*/ 20 h 42"/>
                  <a:gd name="T10" fmla="*/ 63 w 81"/>
                  <a:gd name="T11" fmla="*/ 30 h 42"/>
                  <a:gd name="T12" fmla="*/ 78 w 81"/>
                  <a:gd name="T13" fmla="*/ 9 h 42"/>
                  <a:gd name="T14" fmla="*/ 81 w 81"/>
                  <a:gd name="T15" fmla="*/ 10 h 42"/>
                  <a:gd name="T16" fmla="*/ 65 w 81"/>
                  <a:gd name="T17" fmla="*/ 33 h 42"/>
                  <a:gd name="T18" fmla="*/ 42 w 81"/>
                  <a:gd name="T19" fmla="*/ 4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42">
                    <a:moveTo>
                      <a:pt x="42" y="40"/>
                    </a:moveTo>
                    <a:cubicBezTo>
                      <a:pt x="28" y="40"/>
                      <a:pt x="15" y="33"/>
                      <a:pt x="7" y="22"/>
                    </a:cubicBezTo>
                    <a:cubicBezTo>
                      <a:pt x="3" y="15"/>
                      <a:pt x="0" y="8"/>
                      <a:pt x="0" y="0"/>
                    </a:cubicBezTo>
                    <a:cubicBezTo>
                      <a:pt x="3" y="0"/>
                      <a:pt x="3" y="0"/>
                      <a:pt x="3" y="0"/>
                    </a:cubicBezTo>
                    <a:cubicBezTo>
                      <a:pt x="3" y="7"/>
                      <a:pt x="6" y="14"/>
                      <a:pt x="10" y="20"/>
                    </a:cubicBezTo>
                    <a:cubicBezTo>
                      <a:pt x="22" y="38"/>
                      <a:pt x="45" y="42"/>
                      <a:pt x="63" y="30"/>
                    </a:cubicBezTo>
                    <a:cubicBezTo>
                      <a:pt x="70" y="25"/>
                      <a:pt x="76" y="18"/>
                      <a:pt x="78" y="9"/>
                    </a:cubicBezTo>
                    <a:cubicBezTo>
                      <a:pt x="81" y="10"/>
                      <a:pt x="81" y="10"/>
                      <a:pt x="81" y="10"/>
                    </a:cubicBezTo>
                    <a:cubicBezTo>
                      <a:pt x="78" y="19"/>
                      <a:pt x="73" y="27"/>
                      <a:pt x="65" y="33"/>
                    </a:cubicBezTo>
                    <a:cubicBezTo>
                      <a:pt x="58" y="38"/>
                      <a:pt x="50" y="40"/>
                      <a:pt x="42" y="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6" name="Freeform 318"/>
              <p:cNvSpPr>
                <a:spLocks/>
              </p:cNvSpPr>
              <p:nvPr userDrawn="1"/>
            </p:nvSpPr>
            <p:spPr bwMode="auto">
              <a:xfrm>
                <a:off x="2426" y="2568"/>
                <a:ext cx="93" cy="49"/>
              </a:xfrm>
              <a:custGeom>
                <a:avLst/>
                <a:gdLst>
                  <a:gd name="T0" fmla="*/ 3 w 55"/>
                  <a:gd name="T1" fmla="*/ 29 h 29"/>
                  <a:gd name="T2" fmla="*/ 0 w 55"/>
                  <a:gd name="T3" fmla="*/ 28 h 29"/>
                  <a:gd name="T4" fmla="*/ 15 w 55"/>
                  <a:gd name="T5" fmla="*/ 9 h 29"/>
                  <a:gd name="T6" fmla="*/ 55 w 55"/>
                  <a:gd name="T7" fmla="*/ 6 h 29"/>
                  <a:gd name="T8" fmla="*/ 54 w 55"/>
                  <a:gd name="T9" fmla="*/ 8 h 29"/>
                  <a:gd name="T10" fmla="*/ 17 w 55"/>
                  <a:gd name="T11" fmla="*/ 12 h 29"/>
                  <a:gd name="T12" fmla="*/ 3 w 55"/>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55" h="29">
                    <a:moveTo>
                      <a:pt x="3" y="29"/>
                    </a:moveTo>
                    <a:cubicBezTo>
                      <a:pt x="0" y="28"/>
                      <a:pt x="0" y="28"/>
                      <a:pt x="0" y="28"/>
                    </a:cubicBezTo>
                    <a:cubicBezTo>
                      <a:pt x="3" y="21"/>
                      <a:pt x="8" y="14"/>
                      <a:pt x="15" y="9"/>
                    </a:cubicBezTo>
                    <a:cubicBezTo>
                      <a:pt x="27" y="1"/>
                      <a:pt x="42" y="0"/>
                      <a:pt x="55" y="6"/>
                    </a:cubicBezTo>
                    <a:cubicBezTo>
                      <a:pt x="54" y="8"/>
                      <a:pt x="54" y="8"/>
                      <a:pt x="54" y="8"/>
                    </a:cubicBezTo>
                    <a:cubicBezTo>
                      <a:pt x="42" y="3"/>
                      <a:pt x="28" y="4"/>
                      <a:pt x="17" y="12"/>
                    </a:cubicBezTo>
                    <a:cubicBezTo>
                      <a:pt x="11" y="16"/>
                      <a:pt x="6" y="22"/>
                      <a:pt x="3" y="2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7" name="Freeform 319"/>
              <p:cNvSpPr>
                <a:spLocks/>
              </p:cNvSpPr>
              <p:nvPr userDrawn="1"/>
            </p:nvSpPr>
            <p:spPr bwMode="auto">
              <a:xfrm>
                <a:off x="2389" y="2556"/>
                <a:ext cx="66" cy="113"/>
              </a:xfrm>
              <a:custGeom>
                <a:avLst/>
                <a:gdLst>
                  <a:gd name="T0" fmla="*/ 7 w 39"/>
                  <a:gd name="T1" fmla="*/ 67 h 67"/>
                  <a:gd name="T2" fmla="*/ 29 w 39"/>
                  <a:gd name="T3" fmla="*/ 4 h 67"/>
                  <a:gd name="T4" fmla="*/ 37 w 39"/>
                  <a:gd name="T5" fmla="*/ 0 h 67"/>
                  <a:gd name="T6" fmla="*/ 39 w 39"/>
                  <a:gd name="T7" fmla="*/ 4 h 67"/>
                  <a:gd name="T8" fmla="*/ 32 w 39"/>
                  <a:gd name="T9" fmla="*/ 8 h 67"/>
                  <a:gd name="T10" fmla="*/ 12 w 39"/>
                  <a:gd name="T11" fmla="*/ 66 h 67"/>
                  <a:gd name="T12" fmla="*/ 7 w 39"/>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9" h="67">
                    <a:moveTo>
                      <a:pt x="7" y="67"/>
                    </a:moveTo>
                    <a:cubicBezTo>
                      <a:pt x="0" y="44"/>
                      <a:pt x="9" y="18"/>
                      <a:pt x="29" y="4"/>
                    </a:cubicBezTo>
                    <a:cubicBezTo>
                      <a:pt x="32" y="2"/>
                      <a:pt x="34" y="1"/>
                      <a:pt x="37" y="0"/>
                    </a:cubicBezTo>
                    <a:cubicBezTo>
                      <a:pt x="39" y="4"/>
                      <a:pt x="39" y="4"/>
                      <a:pt x="39" y="4"/>
                    </a:cubicBezTo>
                    <a:cubicBezTo>
                      <a:pt x="36" y="5"/>
                      <a:pt x="34" y="7"/>
                      <a:pt x="32" y="8"/>
                    </a:cubicBezTo>
                    <a:cubicBezTo>
                      <a:pt x="14" y="21"/>
                      <a:pt x="5" y="44"/>
                      <a:pt x="12" y="66"/>
                    </a:cubicBezTo>
                    <a:lnTo>
                      <a:pt x="7"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8" name="Freeform 320"/>
              <p:cNvSpPr>
                <a:spLocks/>
              </p:cNvSpPr>
              <p:nvPr userDrawn="1"/>
            </p:nvSpPr>
            <p:spPr bwMode="auto">
              <a:xfrm>
                <a:off x="2490" y="2546"/>
                <a:ext cx="108" cy="187"/>
              </a:xfrm>
              <a:custGeom>
                <a:avLst/>
                <a:gdLst>
                  <a:gd name="T0" fmla="*/ 12 w 64"/>
                  <a:gd name="T1" fmla="*/ 111 h 111"/>
                  <a:gd name="T2" fmla="*/ 11 w 64"/>
                  <a:gd name="T3" fmla="*/ 107 h 111"/>
                  <a:gd name="T4" fmla="*/ 29 w 64"/>
                  <a:gd name="T5" fmla="*/ 99 h 111"/>
                  <a:gd name="T6" fmla="*/ 43 w 64"/>
                  <a:gd name="T7" fmla="*/ 28 h 111"/>
                  <a:gd name="T8" fmla="*/ 0 w 64"/>
                  <a:gd name="T9" fmla="*/ 5 h 111"/>
                  <a:gd name="T10" fmla="*/ 0 w 64"/>
                  <a:gd name="T11" fmla="*/ 0 h 111"/>
                  <a:gd name="T12" fmla="*/ 47 w 64"/>
                  <a:gd name="T13" fmla="*/ 25 h 111"/>
                  <a:gd name="T14" fmla="*/ 32 w 64"/>
                  <a:gd name="T15" fmla="*/ 103 h 111"/>
                  <a:gd name="T16" fmla="*/ 12 w 64"/>
                  <a:gd name="T17" fmla="*/ 11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11">
                    <a:moveTo>
                      <a:pt x="12" y="111"/>
                    </a:moveTo>
                    <a:cubicBezTo>
                      <a:pt x="11" y="107"/>
                      <a:pt x="11" y="107"/>
                      <a:pt x="11" y="107"/>
                    </a:cubicBezTo>
                    <a:cubicBezTo>
                      <a:pt x="17" y="105"/>
                      <a:pt x="24" y="103"/>
                      <a:pt x="29" y="99"/>
                    </a:cubicBezTo>
                    <a:cubicBezTo>
                      <a:pt x="53" y="83"/>
                      <a:pt x="59" y="51"/>
                      <a:pt x="43" y="28"/>
                    </a:cubicBezTo>
                    <a:cubicBezTo>
                      <a:pt x="33" y="13"/>
                      <a:pt x="17" y="5"/>
                      <a:pt x="0" y="5"/>
                    </a:cubicBezTo>
                    <a:cubicBezTo>
                      <a:pt x="0" y="0"/>
                      <a:pt x="0" y="0"/>
                      <a:pt x="0" y="0"/>
                    </a:cubicBezTo>
                    <a:cubicBezTo>
                      <a:pt x="19" y="0"/>
                      <a:pt x="36" y="9"/>
                      <a:pt x="47" y="25"/>
                    </a:cubicBezTo>
                    <a:cubicBezTo>
                      <a:pt x="64" y="51"/>
                      <a:pt x="58" y="85"/>
                      <a:pt x="32" y="103"/>
                    </a:cubicBezTo>
                    <a:cubicBezTo>
                      <a:pt x="26" y="107"/>
                      <a:pt x="19" y="110"/>
                      <a:pt x="12" y="11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9" name="Freeform 321"/>
              <p:cNvSpPr>
                <a:spLocks/>
              </p:cNvSpPr>
              <p:nvPr userDrawn="1"/>
            </p:nvSpPr>
            <p:spPr bwMode="auto">
              <a:xfrm>
                <a:off x="2299" y="1055"/>
                <a:ext cx="245" cy="213"/>
              </a:xfrm>
              <a:custGeom>
                <a:avLst/>
                <a:gdLst>
                  <a:gd name="T0" fmla="*/ 5 w 245"/>
                  <a:gd name="T1" fmla="*/ 213 h 213"/>
                  <a:gd name="T2" fmla="*/ 0 w 245"/>
                  <a:gd name="T3" fmla="*/ 206 h 213"/>
                  <a:gd name="T4" fmla="*/ 240 w 245"/>
                  <a:gd name="T5" fmla="*/ 0 h 213"/>
                  <a:gd name="T6" fmla="*/ 245 w 245"/>
                  <a:gd name="T7" fmla="*/ 5 h 213"/>
                  <a:gd name="T8" fmla="*/ 5 w 245"/>
                  <a:gd name="T9" fmla="*/ 213 h 213"/>
                </a:gdLst>
                <a:ahLst/>
                <a:cxnLst>
                  <a:cxn ang="0">
                    <a:pos x="T0" y="T1"/>
                  </a:cxn>
                  <a:cxn ang="0">
                    <a:pos x="T2" y="T3"/>
                  </a:cxn>
                  <a:cxn ang="0">
                    <a:pos x="T4" y="T5"/>
                  </a:cxn>
                  <a:cxn ang="0">
                    <a:pos x="T6" y="T7"/>
                  </a:cxn>
                  <a:cxn ang="0">
                    <a:pos x="T8" y="T9"/>
                  </a:cxn>
                </a:cxnLst>
                <a:rect l="0" t="0" r="r" b="b"/>
                <a:pathLst>
                  <a:path w="245" h="213">
                    <a:moveTo>
                      <a:pt x="5" y="213"/>
                    </a:moveTo>
                    <a:lnTo>
                      <a:pt x="0" y="206"/>
                    </a:lnTo>
                    <a:lnTo>
                      <a:pt x="240" y="0"/>
                    </a:lnTo>
                    <a:lnTo>
                      <a:pt x="245" y="5"/>
                    </a:lnTo>
                    <a:lnTo>
                      <a:pt x="5" y="21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0" name="Freeform 322"/>
              <p:cNvSpPr>
                <a:spLocks/>
              </p:cNvSpPr>
              <p:nvPr userDrawn="1"/>
            </p:nvSpPr>
            <p:spPr bwMode="auto">
              <a:xfrm>
                <a:off x="2460" y="894"/>
                <a:ext cx="88" cy="163"/>
              </a:xfrm>
              <a:custGeom>
                <a:avLst/>
                <a:gdLst>
                  <a:gd name="T0" fmla="*/ 81 w 88"/>
                  <a:gd name="T1" fmla="*/ 163 h 163"/>
                  <a:gd name="T2" fmla="*/ 0 w 88"/>
                  <a:gd name="T3" fmla="*/ 5 h 163"/>
                  <a:gd name="T4" fmla="*/ 7 w 88"/>
                  <a:gd name="T5" fmla="*/ 0 h 163"/>
                  <a:gd name="T6" fmla="*/ 88 w 88"/>
                  <a:gd name="T7" fmla="*/ 159 h 163"/>
                  <a:gd name="T8" fmla="*/ 81 w 88"/>
                  <a:gd name="T9" fmla="*/ 163 h 163"/>
                </a:gdLst>
                <a:ahLst/>
                <a:cxnLst>
                  <a:cxn ang="0">
                    <a:pos x="T0" y="T1"/>
                  </a:cxn>
                  <a:cxn ang="0">
                    <a:pos x="T2" y="T3"/>
                  </a:cxn>
                  <a:cxn ang="0">
                    <a:pos x="T4" y="T5"/>
                  </a:cxn>
                  <a:cxn ang="0">
                    <a:pos x="T6" y="T7"/>
                  </a:cxn>
                  <a:cxn ang="0">
                    <a:pos x="T8" y="T9"/>
                  </a:cxn>
                </a:cxnLst>
                <a:rect l="0" t="0" r="r" b="b"/>
                <a:pathLst>
                  <a:path w="88" h="163">
                    <a:moveTo>
                      <a:pt x="81" y="163"/>
                    </a:moveTo>
                    <a:lnTo>
                      <a:pt x="0" y="5"/>
                    </a:lnTo>
                    <a:lnTo>
                      <a:pt x="7" y="0"/>
                    </a:lnTo>
                    <a:lnTo>
                      <a:pt x="88" y="159"/>
                    </a:lnTo>
                    <a:lnTo>
                      <a:pt x="81" y="16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1" name="Freeform 323"/>
              <p:cNvSpPr>
                <a:spLocks/>
              </p:cNvSpPr>
              <p:nvPr userDrawn="1"/>
            </p:nvSpPr>
            <p:spPr bwMode="auto">
              <a:xfrm>
                <a:off x="2502" y="1026"/>
                <a:ext cx="115" cy="107"/>
              </a:xfrm>
              <a:custGeom>
                <a:avLst/>
                <a:gdLst>
                  <a:gd name="T0" fmla="*/ 26 w 68"/>
                  <a:gd name="T1" fmla="*/ 63 h 63"/>
                  <a:gd name="T2" fmla="*/ 21 w 68"/>
                  <a:gd name="T3" fmla="*/ 63 h 63"/>
                  <a:gd name="T4" fmla="*/ 0 w 68"/>
                  <a:gd name="T5" fmla="*/ 54 h 63"/>
                  <a:gd name="T6" fmla="*/ 2 w 68"/>
                  <a:gd name="T7" fmla="*/ 52 h 63"/>
                  <a:gd name="T8" fmla="*/ 21 w 68"/>
                  <a:gd name="T9" fmla="*/ 60 h 63"/>
                  <a:gd name="T10" fmla="*/ 50 w 68"/>
                  <a:gd name="T11" fmla="*/ 52 h 63"/>
                  <a:gd name="T12" fmla="*/ 64 w 68"/>
                  <a:gd name="T13" fmla="*/ 27 h 63"/>
                  <a:gd name="T14" fmla="*/ 59 w 68"/>
                  <a:gd name="T15" fmla="*/ 1 h 63"/>
                  <a:gd name="T16" fmla="*/ 61 w 68"/>
                  <a:gd name="T17" fmla="*/ 0 h 63"/>
                  <a:gd name="T18" fmla="*/ 67 w 68"/>
                  <a:gd name="T19" fmla="*/ 27 h 63"/>
                  <a:gd name="T20" fmla="*/ 52 w 68"/>
                  <a:gd name="T21" fmla="*/ 55 h 63"/>
                  <a:gd name="T22" fmla="*/ 26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26" y="63"/>
                    </a:moveTo>
                    <a:cubicBezTo>
                      <a:pt x="25" y="63"/>
                      <a:pt x="23" y="63"/>
                      <a:pt x="21" y="63"/>
                    </a:cubicBezTo>
                    <a:cubicBezTo>
                      <a:pt x="13" y="62"/>
                      <a:pt x="6" y="59"/>
                      <a:pt x="0" y="54"/>
                    </a:cubicBezTo>
                    <a:cubicBezTo>
                      <a:pt x="2" y="52"/>
                      <a:pt x="2" y="52"/>
                      <a:pt x="2" y="52"/>
                    </a:cubicBezTo>
                    <a:cubicBezTo>
                      <a:pt x="7" y="56"/>
                      <a:pt x="14" y="59"/>
                      <a:pt x="21" y="60"/>
                    </a:cubicBezTo>
                    <a:cubicBezTo>
                      <a:pt x="32" y="61"/>
                      <a:pt x="42" y="59"/>
                      <a:pt x="50" y="52"/>
                    </a:cubicBezTo>
                    <a:cubicBezTo>
                      <a:pt x="58" y="46"/>
                      <a:pt x="63" y="37"/>
                      <a:pt x="64" y="27"/>
                    </a:cubicBezTo>
                    <a:cubicBezTo>
                      <a:pt x="65" y="18"/>
                      <a:pt x="63" y="9"/>
                      <a:pt x="59" y="1"/>
                    </a:cubicBezTo>
                    <a:cubicBezTo>
                      <a:pt x="61" y="0"/>
                      <a:pt x="61" y="0"/>
                      <a:pt x="61" y="0"/>
                    </a:cubicBezTo>
                    <a:cubicBezTo>
                      <a:pt x="66" y="8"/>
                      <a:pt x="68" y="18"/>
                      <a:pt x="67" y="27"/>
                    </a:cubicBezTo>
                    <a:cubicBezTo>
                      <a:pt x="66" y="38"/>
                      <a:pt x="60" y="48"/>
                      <a:pt x="52" y="55"/>
                    </a:cubicBezTo>
                    <a:cubicBezTo>
                      <a:pt x="44" y="60"/>
                      <a:pt x="35" y="63"/>
                      <a:pt x="26"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2" name="Freeform 324"/>
              <p:cNvSpPr>
                <a:spLocks/>
              </p:cNvSpPr>
              <p:nvPr userDrawn="1"/>
            </p:nvSpPr>
            <p:spPr bwMode="auto">
              <a:xfrm>
                <a:off x="2475" y="1001"/>
                <a:ext cx="44" cy="94"/>
              </a:xfrm>
              <a:custGeom>
                <a:avLst/>
                <a:gdLst>
                  <a:gd name="T0" fmla="*/ 5 w 26"/>
                  <a:gd name="T1" fmla="*/ 56 h 56"/>
                  <a:gd name="T2" fmla="*/ 1 w 26"/>
                  <a:gd name="T3" fmla="*/ 32 h 56"/>
                  <a:gd name="T4" fmla="*/ 25 w 26"/>
                  <a:gd name="T5" fmla="*/ 0 h 56"/>
                  <a:gd name="T6" fmla="*/ 26 w 26"/>
                  <a:gd name="T7" fmla="*/ 2 h 56"/>
                  <a:gd name="T8" fmla="*/ 4 w 26"/>
                  <a:gd name="T9" fmla="*/ 32 h 56"/>
                  <a:gd name="T10" fmla="*/ 8 w 26"/>
                  <a:gd name="T11" fmla="*/ 54 h 56"/>
                  <a:gd name="T12" fmla="*/ 5 w 26"/>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26" h="56">
                    <a:moveTo>
                      <a:pt x="5" y="56"/>
                    </a:moveTo>
                    <a:cubicBezTo>
                      <a:pt x="2" y="48"/>
                      <a:pt x="0" y="40"/>
                      <a:pt x="1" y="32"/>
                    </a:cubicBezTo>
                    <a:cubicBezTo>
                      <a:pt x="3" y="18"/>
                      <a:pt x="12" y="6"/>
                      <a:pt x="25" y="0"/>
                    </a:cubicBezTo>
                    <a:cubicBezTo>
                      <a:pt x="26" y="2"/>
                      <a:pt x="26" y="2"/>
                      <a:pt x="26" y="2"/>
                    </a:cubicBezTo>
                    <a:cubicBezTo>
                      <a:pt x="14" y="8"/>
                      <a:pt x="6" y="19"/>
                      <a:pt x="4" y="32"/>
                    </a:cubicBezTo>
                    <a:cubicBezTo>
                      <a:pt x="3" y="40"/>
                      <a:pt x="5" y="47"/>
                      <a:pt x="8" y="54"/>
                    </a:cubicBezTo>
                    <a:lnTo>
                      <a:pt x="5" y="5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3" name="Freeform 325"/>
              <p:cNvSpPr>
                <a:spLocks/>
              </p:cNvSpPr>
              <p:nvPr userDrawn="1"/>
            </p:nvSpPr>
            <p:spPr bwMode="auto">
              <a:xfrm>
                <a:off x="2448" y="1036"/>
                <a:ext cx="64" cy="114"/>
              </a:xfrm>
              <a:custGeom>
                <a:avLst/>
                <a:gdLst>
                  <a:gd name="T0" fmla="*/ 36 w 38"/>
                  <a:gd name="T1" fmla="*/ 67 h 67"/>
                  <a:gd name="T2" fmla="*/ 3 w 38"/>
                  <a:gd name="T3" fmla="*/ 9 h 67"/>
                  <a:gd name="T4" fmla="*/ 5 w 38"/>
                  <a:gd name="T5" fmla="*/ 0 h 67"/>
                  <a:gd name="T6" fmla="*/ 9 w 38"/>
                  <a:gd name="T7" fmla="*/ 2 h 67"/>
                  <a:gd name="T8" fmla="*/ 8 w 38"/>
                  <a:gd name="T9" fmla="*/ 9 h 67"/>
                  <a:gd name="T10" fmla="*/ 38 w 38"/>
                  <a:gd name="T11" fmla="*/ 62 h 67"/>
                  <a:gd name="T12" fmla="*/ 36 w 38"/>
                  <a:gd name="T13" fmla="*/ 67 h 67"/>
                </a:gdLst>
                <a:ahLst/>
                <a:cxnLst>
                  <a:cxn ang="0">
                    <a:pos x="T0" y="T1"/>
                  </a:cxn>
                  <a:cxn ang="0">
                    <a:pos x="T2" y="T3"/>
                  </a:cxn>
                  <a:cxn ang="0">
                    <a:pos x="T4" y="T5"/>
                  </a:cxn>
                  <a:cxn ang="0">
                    <a:pos x="T6" y="T7"/>
                  </a:cxn>
                  <a:cxn ang="0">
                    <a:pos x="T8" y="T9"/>
                  </a:cxn>
                  <a:cxn ang="0">
                    <a:pos x="T10" y="T11"/>
                  </a:cxn>
                  <a:cxn ang="0">
                    <a:pos x="T12" y="T13"/>
                  </a:cxn>
                </a:cxnLst>
                <a:rect l="0" t="0" r="r" b="b"/>
                <a:pathLst>
                  <a:path w="38" h="67">
                    <a:moveTo>
                      <a:pt x="36" y="67"/>
                    </a:moveTo>
                    <a:cubicBezTo>
                      <a:pt x="13" y="57"/>
                      <a:pt x="0" y="33"/>
                      <a:pt x="3" y="9"/>
                    </a:cubicBezTo>
                    <a:cubicBezTo>
                      <a:pt x="3" y="6"/>
                      <a:pt x="4" y="3"/>
                      <a:pt x="5" y="0"/>
                    </a:cubicBezTo>
                    <a:cubicBezTo>
                      <a:pt x="9" y="2"/>
                      <a:pt x="9" y="2"/>
                      <a:pt x="9" y="2"/>
                    </a:cubicBezTo>
                    <a:cubicBezTo>
                      <a:pt x="9" y="4"/>
                      <a:pt x="8" y="7"/>
                      <a:pt x="8" y="9"/>
                    </a:cubicBezTo>
                    <a:cubicBezTo>
                      <a:pt x="5" y="31"/>
                      <a:pt x="17" y="53"/>
                      <a:pt x="38" y="62"/>
                    </a:cubicBezTo>
                    <a:lnTo>
                      <a:pt x="36" y="6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4" name="Freeform 326"/>
              <p:cNvSpPr>
                <a:spLocks/>
              </p:cNvSpPr>
              <p:nvPr userDrawn="1"/>
            </p:nvSpPr>
            <p:spPr bwMode="auto">
              <a:xfrm>
                <a:off x="2475" y="965"/>
                <a:ext cx="172" cy="146"/>
              </a:xfrm>
              <a:custGeom>
                <a:avLst/>
                <a:gdLst>
                  <a:gd name="T0" fmla="*/ 91 w 102"/>
                  <a:gd name="T1" fmla="*/ 86 h 86"/>
                  <a:gd name="T2" fmla="*/ 87 w 102"/>
                  <a:gd name="T3" fmla="*/ 83 h 86"/>
                  <a:gd name="T4" fmla="*/ 93 w 102"/>
                  <a:gd name="T5" fmla="*/ 64 h 86"/>
                  <a:gd name="T6" fmla="*/ 49 w 102"/>
                  <a:gd name="T7" fmla="*/ 7 h 86"/>
                  <a:gd name="T8" fmla="*/ 3 w 102"/>
                  <a:gd name="T9" fmla="*/ 25 h 86"/>
                  <a:gd name="T10" fmla="*/ 0 w 102"/>
                  <a:gd name="T11" fmla="*/ 22 h 86"/>
                  <a:gd name="T12" fmla="*/ 49 w 102"/>
                  <a:gd name="T13" fmla="*/ 2 h 86"/>
                  <a:gd name="T14" fmla="*/ 98 w 102"/>
                  <a:gd name="T15" fmla="*/ 65 h 86"/>
                  <a:gd name="T16" fmla="*/ 91 w 102"/>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6">
                    <a:moveTo>
                      <a:pt x="91" y="86"/>
                    </a:moveTo>
                    <a:cubicBezTo>
                      <a:pt x="87" y="83"/>
                      <a:pt x="87" y="83"/>
                      <a:pt x="87" y="83"/>
                    </a:cubicBezTo>
                    <a:cubicBezTo>
                      <a:pt x="90" y="77"/>
                      <a:pt x="92" y="71"/>
                      <a:pt x="93" y="64"/>
                    </a:cubicBezTo>
                    <a:cubicBezTo>
                      <a:pt x="97" y="36"/>
                      <a:pt x="77" y="11"/>
                      <a:pt x="49" y="7"/>
                    </a:cubicBezTo>
                    <a:cubicBezTo>
                      <a:pt x="32" y="5"/>
                      <a:pt x="15" y="11"/>
                      <a:pt x="3" y="25"/>
                    </a:cubicBezTo>
                    <a:cubicBezTo>
                      <a:pt x="0" y="22"/>
                      <a:pt x="0" y="22"/>
                      <a:pt x="0" y="22"/>
                    </a:cubicBezTo>
                    <a:cubicBezTo>
                      <a:pt x="12" y="7"/>
                      <a:pt x="31" y="0"/>
                      <a:pt x="49" y="2"/>
                    </a:cubicBezTo>
                    <a:cubicBezTo>
                      <a:pt x="80" y="6"/>
                      <a:pt x="102" y="34"/>
                      <a:pt x="98" y="65"/>
                    </a:cubicBezTo>
                    <a:cubicBezTo>
                      <a:pt x="97" y="72"/>
                      <a:pt x="95" y="79"/>
                      <a:pt x="91" y="8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5" name="Freeform 327"/>
              <p:cNvSpPr>
                <a:spLocks/>
              </p:cNvSpPr>
              <p:nvPr userDrawn="1"/>
            </p:nvSpPr>
            <p:spPr bwMode="auto">
              <a:xfrm>
                <a:off x="2649" y="1696"/>
                <a:ext cx="787" cy="60"/>
              </a:xfrm>
              <a:custGeom>
                <a:avLst/>
                <a:gdLst>
                  <a:gd name="T0" fmla="*/ 787 w 787"/>
                  <a:gd name="T1" fmla="*/ 60 h 60"/>
                  <a:gd name="T2" fmla="*/ 0 w 787"/>
                  <a:gd name="T3" fmla="*/ 8 h 60"/>
                  <a:gd name="T4" fmla="*/ 2 w 787"/>
                  <a:gd name="T5" fmla="*/ 0 h 60"/>
                  <a:gd name="T6" fmla="*/ 787 w 787"/>
                  <a:gd name="T7" fmla="*/ 52 h 60"/>
                  <a:gd name="T8" fmla="*/ 787 w 787"/>
                  <a:gd name="T9" fmla="*/ 60 h 60"/>
                </a:gdLst>
                <a:ahLst/>
                <a:cxnLst>
                  <a:cxn ang="0">
                    <a:pos x="T0" y="T1"/>
                  </a:cxn>
                  <a:cxn ang="0">
                    <a:pos x="T2" y="T3"/>
                  </a:cxn>
                  <a:cxn ang="0">
                    <a:pos x="T4" y="T5"/>
                  </a:cxn>
                  <a:cxn ang="0">
                    <a:pos x="T6" y="T7"/>
                  </a:cxn>
                  <a:cxn ang="0">
                    <a:pos x="T8" y="T9"/>
                  </a:cxn>
                </a:cxnLst>
                <a:rect l="0" t="0" r="r" b="b"/>
                <a:pathLst>
                  <a:path w="787" h="60">
                    <a:moveTo>
                      <a:pt x="787" y="60"/>
                    </a:moveTo>
                    <a:lnTo>
                      <a:pt x="0" y="8"/>
                    </a:lnTo>
                    <a:lnTo>
                      <a:pt x="2" y="0"/>
                    </a:lnTo>
                    <a:lnTo>
                      <a:pt x="787" y="52"/>
                    </a:lnTo>
                    <a:lnTo>
                      <a:pt x="787" y="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6" name="Freeform 328"/>
              <p:cNvSpPr>
                <a:spLocks/>
              </p:cNvSpPr>
              <p:nvPr userDrawn="1"/>
            </p:nvSpPr>
            <p:spPr bwMode="auto">
              <a:xfrm>
                <a:off x="-97" y="1961"/>
                <a:ext cx="137" cy="42"/>
              </a:xfrm>
              <a:custGeom>
                <a:avLst/>
                <a:gdLst>
                  <a:gd name="T0" fmla="*/ 81 w 81"/>
                  <a:gd name="T1" fmla="*/ 9 h 25"/>
                  <a:gd name="T2" fmla="*/ 81 w 81"/>
                  <a:gd name="T3" fmla="*/ 25 h 25"/>
                  <a:gd name="T4" fmla="*/ 0 w 81"/>
                  <a:gd name="T5" fmla="*/ 25 h 25"/>
                  <a:gd name="T6" fmla="*/ 0 w 81"/>
                  <a:gd name="T7" fmla="*/ 9 h 25"/>
                  <a:gd name="T8" fmla="*/ 81 w 81"/>
                  <a:gd name="T9" fmla="*/ 9 h 25"/>
                </a:gdLst>
                <a:ahLst/>
                <a:cxnLst>
                  <a:cxn ang="0">
                    <a:pos x="T0" y="T1"/>
                  </a:cxn>
                  <a:cxn ang="0">
                    <a:pos x="T2" y="T3"/>
                  </a:cxn>
                  <a:cxn ang="0">
                    <a:pos x="T4" y="T5"/>
                  </a:cxn>
                  <a:cxn ang="0">
                    <a:pos x="T6" y="T7"/>
                  </a:cxn>
                  <a:cxn ang="0">
                    <a:pos x="T8" y="T9"/>
                  </a:cxn>
                </a:cxnLst>
                <a:rect l="0" t="0" r="r" b="b"/>
                <a:pathLst>
                  <a:path w="81" h="25">
                    <a:moveTo>
                      <a:pt x="81" y="9"/>
                    </a:moveTo>
                    <a:cubicBezTo>
                      <a:pt x="81" y="25"/>
                      <a:pt x="81" y="25"/>
                      <a:pt x="81" y="25"/>
                    </a:cubicBezTo>
                    <a:cubicBezTo>
                      <a:pt x="0" y="25"/>
                      <a:pt x="0" y="25"/>
                      <a:pt x="0" y="25"/>
                    </a:cubicBezTo>
                    <a:cubicBezTo>
                      <a:pt x="0" y="9"/>
                      <a:pt x="0" y="9"/>
                      <a:pt x="0" y="9"/>
                    </a:cubicBezTo>
                    <a:cubicBezTo>
                      <a:pt x="30" y="0"/>
                      <a:pt x="54" y="0"/>
                      <a:pt x="81"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7" name="Rectangle 329"/>
              <p:cNvSpPr>
                <a:spLocks noChangeArrowheads="1"/>
              </p:cNvSpPr>
              <p:nvPr userDrawn="1"/>
            </p:nvSpPr>
            <p:spPr bwMode="auto">
              <a:xfrm>
                <a:off x="-97" y="2015"/>
                <a:ext cx="137" cy="30"/>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8" name="Freeform 330"/>
              <p:cNvSpPr>
                <a:spLocks/>
              </p:cNvSpPr>
              <p:nvPr userDrawn="1"/>
            </p:nvSpPr>
            <p:spPr bwMode="auto">
              <a:xfrm>
                <a:off x="-97" y="2057"/>
                <a:ext cx="137" cy="43"/>
              </a:xfrm>
              <a:custGeom>
                <a:avLst/>
                <a:gdLst>
                  <a:gd name="T0" fmla="*/ 81 w 81"/>
                  <a:gd name="T1" fmla="*/ 17 h 25"/>
                  <a:gd name="T2" fmla="*/ 0 w 81"/>
                  <a:gd name="T3" fmla="*/ 17 h 25"/>
                  <a:gd name="T4" fmla="*/ 0 w 81"/>
                  <a:gd name="T5" fmla="*/ 0 h 25"/>
                  <a:gd name="T6" fmla="*/ 81 w 81"/>
                  <a:gd name="T7" fmla="*/ 0 h 25"/>
                  <a:gd name="T8" fmla="*/ 81 w 81"/>
                  <a:gd name="T9" fmla="*/ 17 h 25"/>
                </a:gdLst>
                <a:ahLst/>
                <a:cxnLst>
                  <a:cxn ang="0">
                    <a:pos x="T0" y="T1"/>
                  </a:cxn>
                  <a:cxn ang="0">
                    <a:pos x="T2" y="T3"/>
                  </a:cxn>
                  <a:cxn ang="0">
                    <a:pos x="T4" y="T5"/>
                  </a:cxn>
                  <a:cxn ang="0">
                    <a:pos x="T6" y="T7"/>
                  </a:cxn>
                  <a:cxn ang="0">
                    <a:pos x="T8" y="T9"/>
                  </a:cxn>
                </a:cxnLst>
                <a:rect l="0" t="0" r="r" b="b"/>
                <a:pathLst>
                  <a:path w="81" h="25">
                    <a:moveTo>
                      <a:pt x="81" y="17"/>
                    </a:moveTo>
                    <a:cubicBezTo>
                      <a:pt x="51" y="25"/>
                      <a:pt x="27" y="25"/>
                      <a:pt x="0" y="17"/>
                    </a:cubicBezTo>
                    <a:cubicBezTo>
                      <a:pt x="0" y="0"/>
                      <a:pt x="0" y="0"/>
                      <a:pt x="0" y="0"/>
                    </a:cubicBezTo>
                    <a:cubicBezTo>
                      <a:pt x="81" y="0"/>
                      <a:pt x="81" y="0"/>
                      <a:pt x="81" y="0"/>
                    </a:cubicBezTo>
                    <a:lnTo>
                      <a:pt x="81"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9" name="Freeform 331"/>
              <p:cNvSpPr>
                <a:spLocks/>
              </p:cNvSpPr>
              <p:nvPr userDrawn="1"/>
            </p:nvSpPr>
            <p:spPr bwMode="auto">
              <a:xfrm>
                <a:off x="-433" y="2029"/>
                <a:ext cx="353" cy="66"/>
              </a:xfrm>
              <a:custGeom>
                <a:avLst/>
                <a:gdLst>
                  <a:gd name="T0" fmla="*/ 0 w 353"/>
                  <a:gd name="T1" fmla="*/ 66 h 66"/>
                  <a:gd name="T2" fmla="*/ 0 w 353"/>
                  <a:gd name="T3" fmla="*/ 57 h 66"/>
                  <a:gd name="T4" fmla="*/ 351 w 353"/>
                  <a:gd name="T5" fmla="*/ 0 h 66"/>
                  <a:gd name="T6" fmla="*/ 353 w 353"/>
                  <a:gd name="T7" fmla="*/ 6 h 66"/>
                  <a:gd name="T8" fmla="*/ 0 w 353"/>
                  <a:gd name="T9" fmla="*/ 66 h 66"/>
                </a:gdLst>
                <a:ahLst/>
                <a:cxnLst>
                  <a:cxn ang="0">
                    <a:pos x="T0" y="T1"/>
                  </a:cxn>
                  <a:cxn ang="0">
                    <a:pos x="T2" y="T3"/>
                  </a:cxn>
                  <a:cxn ang="0">
                    <a:pos x="T4" y="T5"/>
                  </a:cxn>
                  <a:cxn ang="0">
                    <a:pos x="T6" y="T7"/>
                  </a:cxn>
                  <a:cxn ang="0">
                    <a:pos x="T8" y="T9"/>
                  </a:cxn>
                </a:cxnLst>
                <a:rect l="0" t="0" r="r" b="b"/>
                <a:pathLst>
                  <a:path w="353" h="66">
                    <a:moveTo>
                      <a:pt x="0" y="66"/>
                    </a:moveTo>
                    <a:lnTo>
                      <a:pt x="0" y="57"/>
                    </a:lnTo>
                    <a:lnTo>
                      <a:pt x="351" y="0"/>
                    </a:lnTo>
                    <a:lnTo>
                      <a:pt x="353" y="6"/>
                    </a:lnTo>
                    <a:lnTo>
                      <a:pt x="0" y="6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0" name="Freeform 332"/>
              <p:cNvSpPr>
                <a:spLocks/>
              </p:cNvSpPr>
              <p:nvPr userDrawn="1"/>
            </p:nvSpPr>
            <p:spPr bwMode="auto">
              <a:xfrm>
                <a:off x="-200" y="1775"/>
                <a:ext cx="152" cy="216"/>
              </a:xfrm>
              <a:custGeom>
                <a:avLst/>
                <a:gdLst>
                  <a:gd name="T0" fmla="*/ 145 w 152"/>
                  <a:gd name="T1" fmla="*/ 216 h 216"/>
                  <a:gd name="T2" fmla="*/ 0 w 152"/>
                  <a:gd name="T3" fmla="*/ 5 h 216"/>
                  <a:gd name="T4" fmla="*/ 7 w 152"/>
                  <a:gd name="T5" fmla="*/ 0 h 216"/>
                  <a:gd name="T6" fmla="*/ 152 w 152"/>
                  <a:gd name="T7" fmla="*/ 211 h 216"/>
                  <a:gd name="T8" fmla="*/ 145 w 152"/>
                  <a:gd name="T9" fmla="*/ 216 h 216"/>
                </a:gdLst>
                <a:ahLst/>
                <a:cxnLst>
                  <a:cxn ang="0">
                    <a:pos x="T0" y="T1"/>
                  </a:cxn>
                  <a:cxn ang="0">
                    <a:pos x="T2" y="T3"/>
                  </a:cxn>
                  <a:cxn ang="0">
                    <a:pos x="T4" y="T5"/>
                  </a:cxn>
                  <a:cxn ang="0">
                    <a:pos x="T6" y="T7"/>
                  </a:cxn>
                  <a:cxn ang="0">
                    <a:pos x="T8" y="T9"/>
                  </a:cxn>
                </a:cxnLst>
                <a:rect l="0" t="0" r="r" b="b"/>
                <a:pathLst>
                  <a:path w="152" h="216">
                    <a:moveTo>
                      <a:pt x="145" y="216"/>
                    </a:moveTo>
                    <a:lnTo>
                      <a:pt x="0" y="5"/>
                    </a:lnTo>
                    <a:lnTo>
                      <a:pt x="7" y="0"/>
                    </a:lnTo>
                    <a:lnTo>
                      <a:pt x="152" y="211"/>
                    </a:lnTo>
                    <a:lnTo>
                      <a:pt x="145" y="21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1" name="Freeform 333"/>
              <p:cNvSpPr>
                <a:spLocks/>
              </p:cNvSpPr>
              <p:nvPr userDrawn="1"/>
            </p:nvSpPr>
            <p:spPr bwMode="auto">
              <a:xfrm>
                <a:off x="-1" y="1839"/>
                <a:ext cx="193" cy="152"/>
              </a:xfrm>
              <a:custGeom>
                <a:avLst/>
                <a:gdLst>
                  <a:gd name="T0" fmla="*/ 5 w 193"/>
                  <a:gd name="T1" fmla="*/ 152 h 152"/>
                  <a:gd name="T2" fmla="*/ 0 w 193"/>
                  <a:gd name="T3" fmla="*/ 147 h 152"/>
                  <a:gd name="T4" fmla="*/ 188 w 193"/>
                  <a:gd name="T5" fmla="*/ 0 h 152"/>
                  <a:gd name="T6" fmla="*/ 193 w 193"/>
                  <a:gd name="T7" fmla="*/ 5 h 152"/>
                  <a:gd name="T8" fmla="*/ 5 w 193"/>
                  <a:gd name="T9" fmla="*/ 152 h 152"/>
                </a:gdLst>
                <a:ahLst/>
                <a:cxnLst>
                  <a:cxn ang="0">
                    <a:pos x="T0" y="T1"/>
                  </a:cxn>
                  <a:cxn ang="0">
                    <a:pos x="T2" y="T3"/>
                  </a:cxn>
                  <a:cxn ang="0">
                    <a:pos x="T4" y="T5"/>
                  </a:cxn>
                  <a:cxn ang="0">
                    <a:pos x="T6" y="T7"/>
                  </a:cxn>
                  <a:cxn ang="0">
                    <a:pos x="T8" y="T9"/>
                  </a:cxn>
                </a:cxnLst>
                <a:rect l="0" t="0" r="r" b="b"/>
                <a:pathLst>
                  <a:path w="193" h="152">
                    <a:moveTo>
                      <a:pt x="5" y="152"/>
                    </a:moveTo>
                    <a:lnTo>
                      <a:pt x="0" y="147"/>
                    </a:lnTo>
                    <a:lnTo>
                      <a:pt x="188" y="0"/>
                    </a:lnTo>
                    <a:lnTo>
                      <a:pt x="193" y="5"/>
                    </a:lnTo>
                    <a:lnTo>
                      <a:pt x="5" y="1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2" name="Rectangle 334"/>
              <p:cNvSpPr>
                <a:spLocks noChangeArrowheads="1"/>
              </p:cNvSpPr>
              <p:nvPr userDrawn="1"/>
            </p:nvSpPr>
            <p:spPr bwMode="auto">
              <a:xfrm>
                <a:off x="-29" y="1728"/>
                <a:ext cx="8" cy="25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3" name="Freeform 335"/>
              <p:cNvSpPr>
                <a:spLocks/>
              </p:cNvSpPr>
              <p:nvPr userDrawn="1"/>
            </p:nvSpPr>
            <p:spPr bwMode="auto">
              <a:xfrm>
                <a:off x="-24" y="80"/>
                <a:ext cx="528" cy="184"/>
              </a:xfrm>
              <a:custGeom>
                <a:avLst/>
                <a:gdLst>
                  <a:gd name="T0" fmla="*/ 3 w 528"/>
                  <a:gd name="T1" fmla="*/ 184 h 184"/>
                  <a:gd name="T2" fmla="*/ 0 w 528"/>
                  <a:gd name="T3" fmla="*/ 177 h 184"/>
                  <a:gd name="T4" fmla="*/ 525 w 528"/>
                  <a:gd name="T5" fmla="*/ 0 h 184"/>
                  <a:gd name="T6" fmla="*/ 528 w 528"/>
                  <a:gd name="T7" fmla="*/ 6 h 184"/>
                  <a:gd name="T8" fmla="*/ 3 w 528"/>
                  <a:gd name="T9" fmla="*/ 184 h 184"/>
                </a:gdLst>
                <a:ahLst/>
                <a:cxnLst>
                  <a:cxn ang="0">
                    <a:pos x="T0" y="T1"/>
                  </a:cxn>
                  <a:cxn ang="0">
                    <a:pos x="T2" y="T3"/>
                  </a:cxn>
                  <a:cxn ang="0">
                    <a:pos x="T4" y="T5"/>
                  </a:cxn>
                  <a:cxn ang="0">
                    <a:pos x="T6" y="T7"/>
                  </a:cxn>
                  <a:cxn ang="0">
                    <a:pos x="T8" y="T9"/>
                  </a:cxn>
                </a:cxnLst>
                <a:rect l="0" t="0" r="r" b="b"/>
                <a:pathLst>
                  <a:path w="528" h="184">
                    <a:moveTo>
                      <a:pt x="3" y="184"/>
                    </a:moveTo>
                    <a:lnTo>
                      <a:pt x="0" y="177"/>
                    </a:lnTo>
                    <a:lnTo>
                      <a:pt x="525" y="0"/>
                    </a:lnTo>
                    <a:lnTo>
                      <a:pt x="528" y="6"/>
                    </a:lnTo>
                    <a:lnTo>
                      <a:pt x="3" y="1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4" name="Freeform 336"/>
              <p:cNvSpPr>
                <a:spLocks/>
              </p:cNvSpPr>
              <p:nvPr userDrawn="1"/>
            </p:nvSpPr>
            <p:spPr bwMode="auto">
              <a:xfrm>
                <a:off x="-720" y="624"/>
                <a:ext cx="365" cy="182"/>
              </a:xfrm>
              <a:custGeom>
                <a:avLst/>
                <a:gdLst>
                  <a:gd name="T0" fmla="*/ 361 w 365"/>
                  <a:gd name="T1" fmla="*/ 182 h 182"/>
                  <a:gd name="T2" fmla="*/ 0 w 365"/>
                  <a:gd name="T3" fmla="*/ 7 h 182"/>
                  <a:gd name="T4" fmla="*/ 3 w 365"/>
                  <a:gd name="T5" fmla="*/ 0 h 182"/>
                  <a:gd name="T6" fmla="*/ 365 w 365"/>
                  <a:gd name="T7" fmla="*/ 176 h 182"/>
                  <a:gd name="T8" fmla="*/ 361 w 365"/>
                  <a:gd name="T9" fmla="*/ 182 h 182"/>
                </a:gdLst>
                <a:ahLst/>
                <a:cxnLst>
                  <a:cxn ang="0">
                    <a:pos x="T0" y="T1"/>
                  </a:cxn>
                  <a:cxn ang="0">
                    <a:pos x="T2" y="T3"/>
                  </a:cxn>
                  <a:cxn ang="0">
                    <a:pos x="T4" y="T5"/>
                  </a:cxn>
                  <a:cxn ang="0">
                    <a:pos x="T6" y="T7"/>
                  </a:cxn>
                  <a:cxn ang="0">
                    <a:pos x="T8" y="T9"/>
                  </a:cxn>
                </a:cxnLst>
                <a:rect l="0" t="0" r="r" b="b"/>
                <a:pathLst>
                  <a:path w="365" h="182">
                    <a:moveTo>
                      <a:pt x="361" y="182"/>
                    </a:moveTo>
                    <a:lnTo>
                      <a:pt x="0" y="7"/>
                    </a:lnTo>
                    <a:lnTo>
                      <a:pt x="3" y="0"/>
                    </a:lnTo>
                    <a:lnTo>
                      <a:pt x="365" y="176"/>
                    </a:lnTo>
                    <a:lnTo>
                      <a:pt x="361" y="18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5" name="Freeform 337"/>
              <p:cNvSpPr>
                <a:spLocks/>
              </p:cNvSpPr>
              <p:nvPr userDrawn="1"/>
            </p:nvSpPr>
            <p:spPr bwMode="auto">
              <a:xfrm>
                <a:off x="273" y="88"/>
                <a:ext cx="238" cy="360"/>
              </a:xfrm>
              <a:custGeom>
                <a:avLst/>
                <a:gdLst>
                  <a:gd name="T0" fmla="*/ 7 w 238"/>
                  <a:gd name="T1" fmla="*/ 360 h 360"/>
                  <a:gd name="T2" fmla="*/ 0 w 238"/>
                  <a:gd name="T3" fmla="*/ 355 h 360"/>
                  <a:gd name="T4" fmla="*/ 229 w 238"/>
                  <a:gd name="T5" fmla="*/ 0 h 360"/>
                  <a:gd name="T6" fmla="*/ 238 w 238"/>
                  <a:gd name="T7" fmla="*/ 3 h 360"/>
                  <a:gd name="T8" fmla="*/ 7 w 238"/>
                  <a:gd name="T9" fmla="*/ 360 h 360"/>
                </a:gdLst>
                <a:ahLst/>
                <a:cxnLst>
                  <a:cxn ang="0">
                    <a:pos x="T0" y="T1"/>
                  </a:cxn>
                  <a:cxn ang="0">
                    <a:pos x="T2" y="T3"/>
                  </a:cxn>
                  <a:cxn ang="0">
                    <a:pos x="T4" y="T5"/>
                  </a:cxn>
                  <a:cxn ang="0">
                    <a:pos x="T6" y="T7"/>
                  </a:cxn>
                  <a:cxn ang="0">
                    <a:pos x="T8" y="T9"/>
                  </a:cxn>
                </a:cxnLst>
                <a:rect l="0" t="0" r="r" b="b"/>
                <a:pathLst>
                  <a:path w="238" h="360">
                    <a:moveTo>
                      <a:pt x="7" y="360"/>
                    </a:moveTo>
                    <a:lnTo>
                      <a:pt x="0" y="355"/>
                    </a:lnTo>
                    <a:lnTo>
                      <a:pt x="229" y="0"/>
                    </a:lnTo>
                    <a:lnTo>
                      <a:pt x="238" y="3"/>
                    </a:lnTo>
                    <a:lnTo>
                      <a:pt x="7" y="36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6" name="Freeform 338"/>
              <p:cNvSpPr>
                <a:spLocks/>
              </p:cNvSpPr>
              <p:nvPr userDrawn="1"/>
            </p:nvSpPr>
            <p:spPr bwMode="auto">
              <a:xfrm>
                <a:off x="492" y="86"/>
                <a:ext cx="862" cy="768"/>
              </a:xfrm>
              <a:custGeom>
                <a:avLst/>
                <a:gdLst>
                  <a:gd name="T0" fmla="*/ 857 w 862"/>
                  <a:gd name="T1" fmla="*/ 768 h 768"/>
                  <a:gd name="T2" fmla="*/ 0 w 862"/>
                  <a:gd name="T3" fmla="*/ 7 h 768"/>
                  <a:gd name="T4" fmla="*/ 5 w 862"/>
                  <a:gd name="T5" fmla="*/ 0 h 768"/>
                  <a:gd name="T6" fmla="*/ 862 w 862"/>
                  <a:gd name="T7" fmla="*/ 763 h 768"/>
                  <a:gd name="T8" fmla="*/ 857 w 862"/>
                  <a:gd name="T9" fmla="*/ 768 h 768"/>
                </a:gdLst>
                <a:ahLst/>
                <a:cxnLst>
                  <a:cxn ang="0">
                    <a:pos x="T0" y="T1"/>
                  </a:cxn>
                  <a:cxn ang="0">
                    <a:pos x="T2" y="T3"/>
                  </a:cxn>
                  <a:cxn ang="0">
                    <a:pos x="T4" y="T5"/>
                  </a:cxn>
                  <a:cxn ang="0">
                    <a:pos x="T6" y="T7"/>
                  </a:cxn>
                  <a:cxn ang="0">
                    <a:pos x="T8" y="T9"/>
                  </a:cxn>
                </a:cxnLst>
                <a:rect l="0" t="0" r="r" b="b"/>
                <a:pathLst>
                  <a:path w="862" h="768">
                    <a:moveTo>
                      <a:pt x="857" y="768"/>
                    </a:moveTo>
                    <a:lnTo>
                      <a:pt x="0" y="7"/>
                    </a:lnTo>
                    <a:lnTo>
                      <a:pt x="5" y="0"/>
                    </a:lnTo>
                    <a:lnTo>
                      <a:pt x="862" y="763"/>
                    </a:lnTo>
                    <a:lnTo>
                      <a:pt x="857" y="7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7" name="Freeform 339"/>
              <p:cNvSpPr>
                <a:spLocks/>
              </p:cNvSpPr>
              <p:nvPr userDrawn="1"/>
            </p:nvSpPr>
            <p:spPr bwMode="auto">
              <a:xfrm>
                <a:off x="432" y="47"/>
                <a:ext cx="114" cy="107"/>
              </a:xfrm>
              <a:custGeom>
                <a:avLst/>
                <a:gdLst>
                  <a:gd name="T0" fmla="*/ 41 w 68"/>
                  <a:gd name="T1" fmla="*/ 63 h 63"/>
                  <a:gd name="T2" fmla="*/ 13 w 68"/>
                  <a:gd name="T3" fmla="*/ 51 h 63"/>
                  <a:gd name="T4" fmla="*/ 0 w 68"/>
                  <a:gd name="T5" fmla="*/ 23 h 63"/>
                  <a:gd name="T6" fmla="*/ 6 w 68"/>
                  <a:gd name="T7" fmla="*/ 0 h 63"/>
                  <a:gd name="T8" fmla="*/ 8 w 68"/>
                  <a:gd name="T9" fmla="*/ 2 h 63"/>
                  <a:gd name="T10" fmla="*/ 3 w 68"/>
                  <a:gd name="T11" fmla="*/ 23 h 63"/>
                  <a:gd name="T12" fmla="*/ 15 w 68"/>
                  <a:gd name="T13" fmla="*/ 49 h 63"/>
                  <a:gd name="T14" fmla="*/ 42 w 68"/>
                  <a:gd name="T15" fmla="*/ 60 h 63"/>
                  <a:gd name="T16" fmla="*/ 66 w 68"/>
                  <a:gd name="T17" fmla="*/ 50 h 63"/>
                  <a:gd name="T18" fmla="*/ 68 w 68"/>
                  <a:gd name="T19" fmla="*/ 52 h 63"/>
                  <a:gd name="T20" fmla="*/ 42 w 68"/>
                  <a:gd name="T21" fmla="*/ 63 h 63"/>
                  <a:gd name="T22" fmla="*/ 41 w 68"/>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63">
                    <a:moveTo>
                      <a:pt x="41" y="63"/>
                    </a:moveTo>
                    <a:cubicBezTo>
                      <a:pt x="31" y="63"/>
                      <a:pt x="21" y="59"/>
                      <a:pt x="13" y="51"/>
                    </a:cubicBezTo>
                    <a:cubicBezTo>
                      <a:pt x="5" y="44"/>
                      <a:pt x="0" y="34"/>
                      <a:pt x="0" y="23"/>
                    </a:cubicBezTo>
                    <a:cubicBezTo>
                      <a:pt x="0" y="15"/>
                      <a:pt x="2" y="7"/>
                      <a:pt x="6" y="0"/>
                    </a:cubicBezTo>
                    <a:cubicBezTo>
                      <a:pt x="8" y="2"/>
                      <a:pt x="8" y="2"/>
                      <a:pt x="8" y="2"/>
                    </a:cubicBezTo>
                    <a:cubicBezTo>
                      <a:pt x="4" y="8"/>
                      <a:pt x="3" y="15"/>
                      <a:pt x="3" y="23"/>
                    </a:cubicBezTo>
                    <a:cubicBezTo>
                      <a:pt x="3" y="33"/>
                      <a:pt x="7" y="42"/>
                      <a:pt x="15" y="49"/>
                    </a:cubicBezTo>
                    <a:cubicBezTo>
                      <a:pt x="22" y="56"/>
                      <a:pt x="32" y="60"/>
                      <a:pt x="42" y="60"/>
                    </a:cubicBezTo>
                    <a:cubicBezTo>
                      <a:pt x="51" y="60"/>
                      <a:pt x="60" y="56"/>
                      <a:pt x="66" y="50"/>
                    </a:cubicBezTo>
                    <a:cubicBezTo>
                      <a:pt x="68" y="52"/>
                      <a:pt x="68" y="52"/>
                      <a:pt x="68" y="52"/>
                    </a:cubicBezTo>
                    <a:cubicBezTo>
                      <a:pt x="61" y="59"/>
                      <a:pt x="52" y="62"/>
                      <a:pt x="42"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8" name="Freeform 340"/>
              <p:cNvSpPr>
                <a:spLocks/>
              </p:cNvSpPr>
              <p:nvPr userDrawn="1"/>
            </p:nvSpPr>
            <p:spPr bwMode="auto">
              <a:xfrm>
                <a:off x="460" y="14"/>
                <a:ext cx="100" cy="33"/>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6" y="3"/>
                      <a:pt x="23" y="3"/>
                    </a:cubicBezTo>
                    <a:cubicBezTo>
                      <a:pt x="15" y="3"/>
                      <a:pt x="8" y="6"/>
                      <a:pt x="2" y="10"/>
                    </a:cubicBezTo>
                    <a:cubicBezTo>
                      <a:pt x="0" y="8"/>
                      <a:pt x="0" y="8"/>
                      <a:pt x="0" y="8"/>
                    </a:cubicBezTo>
                    <a:cubicBezTo>
                      <a:pt x="7" y="3"/>
                      <a:pt x="15" y="0"/>
                      <a:pt x="23" y="0"/>
                    </a:cubicBezTo>
                    <a:cubicBezTo>
                      <a:pt x="37"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9" name="Freeform 341"/>
              <p:cNvSpPr>
                <a:spLocks/>
              </p:cNvSpPr>
              <p:nvPr userDrawn="1"/>
            </p:nvSpPr>
            <p:spPr bwMode="auto">
              <a:xfrm>
                <a:off x="410" y="-12"/>
                <a:ext cx="103" cy="73"/>
              </a:xfrm>
              <a:custGeom>
                <a:avLst/>
                <a:gdLst>
                  <a:gd name="T0" fmla="*/ 5 w 61"/>
                  <a:gd name="T1" fmla="*/ 43 h 43"/>
                  <a:gd name="T2" fmla="*/ 0 w 61"/>
                  <a:gd name="T3" fmla="*/ 42 h 43"/>
                  <a:gd name="T4" fmla="*/ 53 w 61"/>
                  <a:gd name="T5" fmla="*/ 1 h 43"/>
                  <a:gd name="T6" fmla="*/ 61 w 61"/>
                  <a:gd name="T7" fmla="*/ 1 h 43"/>
                  <a:gd name="T8" fmla="*/ 61 w 61"/>
                  <a:gd name="T9" fmla="*/ 6 h 43"/>
                  <a:gd name="T10" fmla="*/ 53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2"/>
                      <a:pt x="0" y="42"/>
                      <a:pt x="0" y="42"/>
                    </a:cubicBezTo>
                    <a:cubicBezTo>
                      <a:pt x="7" y="18"/>
                      <a:pt x="28" y="1"/>
                      <a:pt x="53" y="1"/>
                    </a:cubicBezTo>
                    <a:cubicBezTo>
                      <a:pt x="56" y="0"/>
                      <a:pt x="59" y="1"/>
                      <a:pt x="61" y="1"/>
                    </a:cubicBezTo>
                    <a:cubicBezTo>
                      <a:pt x="61" y="6"/>
                      <a:pt x="61" y="6"/>
                      <a:pt x="61" y="6"/>
                    </a:cubicBezTo>
                    <a:cubicBezTo>
                      <a:pt x="58" y="5"/>
                      <a:pt x="56" y="5"/>
                      <a:pt x="53" y="5"/>
                    </a:cubicBezTo>
                    <a:cubicBezTo>
                      <a:pt x="31" y="6"/>
                      <a:pt x="11" y="22"/>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0" name="Freeform 342"/>
              <p:cNvSpPr>
                <a:spLocks/>
              </p:cNvSpPr>
              <p:nvPr userDrawn="1"/>
            </p:nvSpPr>
            <p:spPr bwMode="auto">
              <a:xfrm>
                <a:off x="467" y="3"/>
                <a:ext cx="130" cy="175"/>
              </a:xfrm>
              <a:custGeom>
                <a:avLst/>
                <a:gdLst>
                  <a:gd name="T0" fmla="*/ 20 w 77"/>
                  <a:gd name="T1" fmla="*/ 103 h 103"/>
                  <a:gd name="T2" fmla="*/ 0 w 77"/>
                  <a:gd name="T3" fmla="*/ 100 h 103"/>
                  <a:gd name="T4" fmla="*/ 2 w 77"/>
                  <a:gd name="T5" fmla="*/ 95 h 103"/>
                  <a:gd name="T6" fmla="*/ 22 w 77"/>
                  <a:gd name="T7" fmla="*/ 99 h 103"/>
                  <a:gd name="T8" fmla="*/ 58 w 77"/>
                  <a:gd name="T9" fmla="*/ 83 h 103"/>
                  <a:gd name="T10" fmla="*/ 72 w 77"/>
                  <a:gd name="T11" fmla="*/ 46 h 103"/>
                  <a:gd name="T12" fmla="*/ 47 w 77"/>
                  <a:gd name="T13" fmla="*/ 4 h 103"/>
                  <a:gd name="T14" fmla="*/ 50 w 77"/>
                  <a:gd name="T15" fmla="*/ 0 h 103"/>
                  <a:gd name="T16" fmla="*/ 76 w 77"/>
                  <a:gd name="T17" fmla="*/ 46 h 103"/>
                  <a:gd name="T18" fmla="*/ 61 w 77"/>
                  <a:gd name="T19" fmla="*/ 86 h 103"/>
                  <a:gd name="T20" fmla="*/ 22 w 77"/>
                  <a:gd name="T21" fmla="*/ 103 h 103"/>
                  <a:gd name="T22" fmla="*/ 20 w 77"/>
                  <a:gd name="T23"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03">
                    <a:moveTo>
                      <a:pt x="20" y="103"/>
                    </a:moveTo>
                    <a:cubicBezTo>
                      <a:pt x="13" y="103"/>
                      <a:pt x="7" y="102"/>
                      <a:pt x="0" y="100"/>
                    </a:cubicBezTo>
                    <a:cubicBezTo>
                      <a:pt x="2" y="95"/>
                      <a:pt x="2" y="95"/>
                      <a:pt x="2" y="95"/>
                    </a:cubicBezTo>
                    <a:cubicBezTo>
                      <a:pt x="8" y="98"/>
                      <a:pt x="15" y="99"/>
                      <a:pt x="22" y="99"/>
                    </a:cubicBezTo>
                    <a:cubicBezTo>
                      <a:pt x="36" y="98"/>
                      <a:pt x="48" y="92"/>
                      <a:pt x="58" y="83"/>
                    </a:cubicBezTo>
                    <a:cubicBezTo>
                      <a:pt x="67" y="73"/>
                      <a:pt x="72" y="60"/>
                      <a:pt x="72" y="46"/>
                    </a:cubicBezTo>
                    <a:cubicBezTo>
                      <a:pt x="71" y="29"/>
                      <a:pt x="62" y="13"/>
                      <a:pt x="47" y="4"/>
                    </a:cubicBezTo>
                    <a:cubicBezTo>
                      <a:pt x="50" y="0"/>
                      <a:pt x="50" y="0"/>
                      <a:pt x="50" y="0"/>
                    </a:cubicBezTo>
                    <a:cubicBezTo>
                      <a:pt x="66" y="10"/>
                      <a:pt x="76" y="27"/>
                      <a:pt x="76" y="46"/>
                    </a:cubicBezTo>
                    <a:cubicBezTo>
                      <a:pt x="77" y="61"/>
                      <a:pt x="71" y="75"/>
                      <a:pt x="61" y="86"/>
                    </a:cubicBezTo>
                    <a:cubicBezTo>
                      <a:pt x="51" y="97"/>
                      <a:pt x="37" y="103"/>
                      <a:pt x="22" y="103"/>
                    </a:cubicBezTo>
                    <a:cubicBezTo>
                      <a:pt x="22" y="103"/>
                      <a:pt x="21" y="103"/>
                      <a:pt x="20"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1" name="Freeform 343"/>
              <p:cNvSpPr>
                <a:spLocks/>
              </p:cNvSpPr>
              <p:nvPr userDrawn="1"/>
            </p:nvSpPr>
            <p:spPr bwMode="auto">
              <a:xfrm>
                <a:off x="938" y="852"/>
                <a:ext cx="404" cy="240"/>
              </a:xfrm>
              <a:custGeom>
                <a:avLst/>
                <a:gdLst>
                  <a:gd name="T0" fmla="*/ 5 w 404"/>
                  <a:gd name="T1" fmla="*/ 240 h 240"/>
                  <a:gd name="T2" fmla="*/ 0 w 404"/>
                  <a:gd name="T3" fmla="*/ 233 h 240"/>
                  <a:gd name="T4" fmla="*/ 399 w 404"/>
                  <a:gd name="T5" fmla="*/ 0 h 240"/>
                  <a:gd name="T6" fmla="*/ 404 w 404"/>
                  <a:gd name="T7" fmla="*/ 7 h 240"/>
                  <a:gd name="T8" fmla="*/ 5 w 404"/>
                  <a:gd name="T9" fmla="*/ 240 h 240"/>
                </a:gdLst>
                <a:ahLst/>
                <a:cxnLst>
                  <a:cxn ang="0">
                    <a:pos x="T0" y="T1"/>
                  </a:cxn>
                  <a:cxn ang="0">
                    <a:pos x="T2" y="T3"/>
                  </a:cxn>
                  <a:cxn ang="0">
                    <a:pos x="T4" y="T5"/>
                  </a:cxn>
                  <a:cxn ang="0">
                    <a:pos x="T6" y="T7"/>
                  </a:cxn>
                  <a:cxn ang="0">
                    <a:pos x="T8" y="T9"/>
                  </a:cxn>
                </a:cxnLst>
                <a:rect l="0" t="0" r="r" b="b"/>
                <a:pathLst>
                  <a:path w="404" h="240">
                    <a:moveTo>
                      <a:pt x="5" y="240"/>
                    </a:moveTo>
                    <a:lnTo>
                      <a:pt x="0" y="233"/>
                    </a:lnTo>
                    <a:lnTo>
                      <a:pt x="399" y="0"/>
                    </a:lnTo>
                    <a:lnTo>
                      <a:pt x="404" y="7"/>
                    </a:lnTo>
                    <a:lnTo>
                      <a:pt x="5" y="2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2" name="Freeform 344"/>
              <p:cNvSpPr>
                <a:spLocks/>
              </p:cNvSpPr>
              <p:nvPr userDrawn="1"/>
            </p:nvSpPr>
            <p:spPr bwMode="auto">
              <a:xfrm>
                <a:off x="926" y="850"/>
                <a:ext cx="418" cy="1013"/>
              </a:xfrm>
              <a:custGeom>
                <a:avLst/>
                <a:gdLst>
                  <a:gd name="T0" fmla="*/ 7 w 418"/>
                  <a:gd name="T1" fmla="*/ 1013 h 1013"/>
                  <a:gd name="T2" fmla="*/ 0 w 418"/>
                  <a:gd name="T3" fmla="*/ 1010 h 1013"/>
                  <a:gd name="T4" fmla="*/ 411 w 418"/>
                  <a:gd name="T5" fmla="*/ 0 h 1013"/>
                  <a:gd name="T6" fmla="*/ 418 w 418"/>
                  <a:gd name="T7" fmla="*/ 4 h 1013"/>
                  <a:gd name="T8" fmla="*/ 7 w 418"/>
                  <a:gd name="T9" fmla="*/ 1013 h 1013"/>
                </a:gdLst>
                <a:ahLst/>
                <a:cxnLst>
                  <a:cxn ang="0">
                    <a:pos x="T0" y="T1"/>
                  </a:cxn>
                  <a:cxn ang="0">
                    <a:pos x="T2" y="T3"/>
                  </a:cxn>
                  <a:cxn ang="0">
                    <a:pos x="T4" y="T5"/>
                  </a:cxn>
                  <a:cxn ang="0">
                    <a:pos x="T6" y="T7"/>
                  </a:cxn>
                  <a:cxn ang="0">
                    <a:pos x="T8" y="T9"/>
                  </a:cxn>
                </a:cxnLst>
                <a:rect l="0" t="0" r="r" b="b"/>
                <a:pathLst>
                  <a:path w="418" h="1013">
                    <a:moveTo>
                      <a:pt x="7" y="1013"/>
                    </a:moveTo>
                    <a:lnTo>
                      <a:pt x="0" y="1010"/>
                    </a:lnTo>
                    <a:lnTo>
                      <a:pt x="411" y="0"/>
                    </a:lnTo>
                    <a:lnTo>
                      <a:pt x="418" y="4"/>
                    </a:lnTo>
                    <a:lnTo>
                      <a:pt x="7" y="101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3" name="Freeform 345"/>
              <p:cNvSpPr>
                <a:spLocks/>
              </p:cNvSpPr>
              <p:nvPr userDrawn="1"/>
            </p:nvSpPr>
            <p:spPr bwMode="auto">
              <a:xfrm>
                <a:off x="1310" y="604"/>
                <a:ext cx="34" cy="248"/>
              </a:xfrm>
              <a:custGeom>
                <a:avLst/>
                <a:gdLst>
                  <a:gd name="T0" fmla="*/ 25 w 34"/>
                  <a:gd name="T1" fmla="*/ 248 h 248"/>
                  <a:gd name="T2" fmla="*/ 0 w 34"/>
                  <a:gd name="T3" fmla="*/ 0 h 248"/>
                  <a:gd name="T4" fmla="*/ 8 w 34"/>
                  <a:gd name="T5" fmla="*/ 0 h 248"/>
                  <a:gd name="T6" fmla="*/ 34 w 34"/>
                  <a:gd name="T7" fmla="*/ 246 h 248"/>
                  <a:gd name="T8" fmla="*/ 25 w 34"/>
                  <a:gd name="T9" fmla="*/ 248 h 248"/>
                </a:gdLst>
                <a:ahLst/>
                <a:cxnLst>
                  <a:cxn ang="0">
                    <a:pos x="T0" y="T1"/>
                  </a:cxn>
                  <a:cxn ang="0">
                    <a:pos x="T2" y="T3"/>
                  </a:cxn>
                  <a:cxn ang="0">
                    <a:pos x="T4" y="T5"/>
                  </a:cxn>
                  <a:cxn ang="0">
                    <a:pos x="T6" y="T7"/>
                  </a:cxn>
                  <a:cxn ang="0">
                    <a:pos x="T8" y="T9"/>
                  </a:cxn>
                </a:cxnLst>
                <a:rect l="0" t="0" r="r" b="b"/>
                <a:pathLst>
                  <a:path w="34" h="248">
                    <a:moveTo>
                      <a:pt x="25" y="248"/>
                    </a:moveTo>
                    <a:lnTo>
                      <a:pt x="0" y="0"/>
                    </a:lnTo>
                    <a:lnTo>
                      <a:pt x="8" y="0"/>
                    </a:lnTo>
                    <a:lnTo>
                      <a:pt x="34" y="246"/>
                    </a:lnTo>
                    <a:lnTo>
                      <a:pt x="25" y="24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4" name="Freeform 346"/>
              <p:cNvSpPr>
                <a:spLocks/>
              </p:cNvSpPr>
              <p:nvPr userDrawn="1"/>
            </p:nvSpPr>
            <p:spPr bwMode="auto">
              <a:xfrm>
                <a:off x="570" y="1427"/>
                <a:ext cx="365" cy="427"/>
              </a:xfrm>
              <a:custGeom>
                <a:avLst/>
                <a:gdLst>
                  <a:gd name="T0" fmla="*/ 358 w 365"/>
                  <a:gd name="T1" fmla="*/ 427 h 427"/>
                  <a:gd name="T2" fmla="*/ 0 w 365"/>
                  <a:gd name="T3" fmla="*/ 7 h 427"/>
                  <a:gd name="T4" fmla="*/ 5 w 365"/>
                  <a:gd name="T5" fmla="*/ 0 h 427"/>
                  <a:gd name="T6" fmla="*/ 365 w 365"/>
                  <a:gd name="T7" fmla="*/ 422 h 427"/>
                  <a:gd name="T8" fmla="*/ 358 w 365"/>
                  <a:gd name="T9" fmla="*/ 427 h 427"/>
                </a:gdLst>
                <a:ahLst/>
                <a:cxnLst>
                  <a:cxn ang="0">
                    <a:pos x="T0" y="T1"/>
                  </a:cxn>
                  <a:cxn ang="0">
                    <a:pos x="T2" y="T3"/>
                  </a:cxn>
                  <a:cxn ang="0">
                    <a:pos x="T4" y="T5"/>
                  </a:cxn>
                  <a:cxn ang="0">
                    <a:pos x="T6" y="T7"/>
                  </a:cxn>
                  <a:cxn ang="0">
                    <a:pos x="T8" y="T9"/>
                  </a:cxn>
                </a:cxnLst>
                <a:rect l="0" t="0" r="r" b="b"/>
                <a:pathLst>
                  <a:path w="365" h="427">
                    <a:moveTo>
                      <a:pt x="358" y="427"/>
                    </a:moveTo>
                    <a:lnTo>
                      <a:pt x="0" y="7"/>
                    </a:lnTo>
                    <a:lnTo>
                      <a:pt x="5" y="0"/>
                    </a:lnTo>
                    <a:lnTo>
                      <a:pt x="365" y="422"/>
                    </a:lnTo>
                    <a:lnTo>
                      <a:pt x="358" y="4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5" name="Rectangle 347"/>
              <p:cNvSpPr>
                <a:spLocks noChangeArrowheads="1"/>
              </p:cNvSpPr>
              <p:nvPr userDrawn="1"/>
            </p:nvSpPr>
            <p:spPr bwMode="auto">
              <a:xfrm>
                <a:off x="688" y="1856"/>
                <a:ext cx="243" cy="9"/>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6" name="Freeform 348"/>
              <p:cNvSpPr>
                <a:spLocks/>
              </p:cNvSpPr>
              <p:nvPr userDrawn="1"/>
            </p:nvSpPr>
            <p:spPr bwMode="auto">
              <a:xfrm>
                <a:off x="925" y="1861"/>
                <a:ext cx="344" cy="274"/>
              </a:xfrm>
              <a:custGeom>
                <a:avLst/>
                <a:gdLst>
                  <a:gd name="T0" fmla="*/ 339 w 344"/>
                  <a:gd name="T1" fmla="*/ 274 h 274"/>
                  <a:gd name="T2" fmla="*/ 0 w 344"/>
                  <a:gd name="T3" fmla="*/ 7 h 274"/>
                  <a:gd name="T4" fmla="*/ 5 w 344"/>
                  <a:gd name="T5" fmla="*/ 0 h 274"/>
                  <a:gd name="T6" fmla="*/ 344 w 344"/>
                  <a:gd name="T7" fmla="*/ 269 h 274"/>
                  <a:gd name="T8" fmla="*/ 339 w 344"/>
                  <a:gd name="T9" fmla="*/ 274 h 274"/>
                </a:gdLst>
                <a:ahLst/>
                <a:cxnLst>
                  <a:cxn ang="0">
                    <a:pos x="T0" y="T1"/>
                  </a:cxn>
                  <a:cxn ang="0">
                    <a:pos x="T2" y="T3"/>
                  </a:cxn>
                  <a:cxn ang="0">
                    <a:pos x="T4" y="T5"/>
                  </a:cxn>
                  <a:cxn ang="0">
                    <a:pos x="T6" y="T7"/>
                  </a:cxn>
                  <a:cxn ang="0">
                    <a:pos x="T8" y="T9"/>
                  </a:cxn>
                </a:cxnLst>
                <a:rect l="0" t="0" r="r" b="b"/>
                <a:pathLst>
                  <a:path w="344" h="274">
                    <a:moveTo>
                      <a:pt x="339" y="274"/>
                    </a:moveTo>
                    <a:lnTo>
                      <a:pt x="0" y="7"/>
                    </a:lnTo>
                    <a:lnTo>
                      <a:pt x="5" y="0"/>
                    </a:lnTo>
                    <a:lnTo>
                      <a:pt x="344" y="269"/>
                    </a:lnTo>
                    <a:lnTo>
                      <a:pt x="339" y="27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7" name="Freeform 349"/>
              <p:cNvSpPr>
                <a:spLocks/>
              </p:cNvSpPr>
              <p:nvPr userDrawn="1"/>
            </p:nvSpPr>
            <p:spPr bwMode="auto">
              <a:xfrm>
                <a:off x="935" y="1711"/>
                <a:ext cx="490" cy="149"/>
              </a:xfrm>
              <a:custGeom>
                <a:avLst/>
                <a:gdLst>
                  <a:gd name="T0" fmla="*/ 2 w 490"/>
                  <a:gd name="T1" fmla="*/ 149 h 149"/>
                  <a:gd name="T2" fmla="*/ 0 w 490"/>
                  <a:gd name="T3" fmla="*/ 140 h 149"/>
                  <a:gd name="T4" fmla="*/ 486 w 490"/>
                  <a:gd name="T5" fmla="*/ 0 h 149"/>
                  <a:gd name="T6" fmla="*/ 490 w 490"/>
                  <a:gd name="T7" fmla="*/ 8 h 149"/>
                  <a:gd name="T8" fmla="*/ 2 w 490"/>
                  <a:gd name="T9" fmla="*/ 149 h 149"/>
                </a:gdLst>
                <a:ahLst/>
                <a:cxnLst>
                  <a:cxn ang="0">
                    <a:pos x="T0" y="T1"/>
                  </a:cxn>
                  <a:cxn ang="0">
                    <a:pos x="T2" y="T3"/>
                  </a:cxn>
                  <a:cxn ang="0">
                    <a:pos x="T4" y="T5"/>
                  </a:cxn>
                  <a:cxn ang="0">
                    <a:pos x="T6" y="T7"/>
                  </a:cxn>
                  <a:cxn ang="0">
                    <a:pos x="T8" y="T9"/>
                  </a:cxn>
                </a:cxnLst>
                <a:rect l="0" t="0" r="r" b="b"/>
                <a:pathLst>
                  <a:path w="490" h="149">
                    <a:moveTo>
                      <a:pt x="2" y="149"/>
                    </a:moveTo>
                    <a:lnTo>
                      <a:pt x="0" y="140"/>
                    </a:lnTo>
                    <a:lnTo>
                      <a:pt x="486" y="0"/>
                    </a:lnTo>
                    <a:lnTo>
                      <a:pt x="490" y="8"/>
                    </a:lnTo>
                    <a:lnTo>
                      <a:pt x="2" y="14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8" name="Freeform 350"/>
              <p:cNvSpPr>
                <a:spLocks/>
              </p:cNvSpPr>
              <p:nvPr userDrawn="1"/>
            </p:nvSpPr>
            <p:spPr bwMode="auto">
              <a:xfrm>
                <a:off x="5946" y="2968"/>
                <a:ext cx="125" cy="100"/>
              </a:xfrm>
              <a:custGeom>
                <a:avLst/>
                <a:gdLst>
                  <a:gd name="T0" fmla="*/ 31 w 74"/>
                  <a:gd name="T1" fmla="*/ 57 h 59"/>
                  <a:gd name="T2" fmla="*/ 19 w 74"/>
                  <a:gd name="T3" fmla="*/ 55 h 59"/>
                  <a:gd name="T4" fmla="*/ 0 w 74"/>
                  <a:gd name="T5" fmla="*/ 43 h 59"/>
                  <a:gd name="T6" fmla="*/ 2 w 74"/>
                  <a:gd name="T7" fmla="*/ 41 h 59"/>
                  <a:gd name="T8" fmla="*/ 20 w 74"/>
                  <a:gd name="T9" fmla="*/ 52 h 59"/>
                  <a:gd name="T10" fmla="*/ 68 w 74"/>
                  <a:gd name="T11" fmla="*/ 27 h 59"/>
                  <a:gd name="T12" fmla="*/ 67 w 74"/>
                  <a:gd name="T13" fmla="*/ 1 h 59"/>
                  <a:gd name="T14" fmla="*/ 70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7"/>
                      <a:pt x="19" y="55"/>
                    </a:cubicBezTo>
                    <a:cubicBezTo>
                      <a:pt x="12" y="53"/>
                      <a:pt x="5" y="49"/>
                      <a:pt x="0" y="43"/>
                    </a:cubicBezTo>
                    <a:cubicBezTo>
                      <a:pt x="2" y="41"/>
                      <a:pt x="2" y="41"/>
                      <a:pt x="2" y="41"/>
                    </a:cubicBezTo>
                    <a:cubicBezTo>
                      <a:pt x="7" y="46"/>
                      <a:pt x="13" y="50"/>
                      <a:pt x="20" y="52"/>
                    </a:cubicBezTo>
                    <a:cubicBezTo>
                      <a:pt x="40" y="59"/>
                      <a:pt x="62" y="47"/>
                      <a:pt x="68" y="27"/>
                    </a:cubicBezTo>
                    <a:cubicBezTo>
                      <a:pt x="71" y="19"/>
                      <a:pt x="70" y="9"/>
                      <a:pt x="67" y="1"/>
                    </a:cubicBezTo>
                    <a:cubicBezTo>
                      <a:pt x="70" y="0"/>
                      <a:pt x="70" y="0"/>
                      <a:pt x="70"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9" name="Freeform 351"/>
              <p:cNvSpPr>
                <a:spLocks/>
              </p:cNvSpPr>
              <p:nvPr userDrawn="1"/>
            </p:nvSpPr>
            <p:spPr bwMode="auto">
              <a:xfrm>
                <a:off x="5929" y="2928"/>
                <a:ext cx="54" cy="88"/>
              </a:xfrm>
              <a:custGeom>
                <a:avLst/>
                <a:gdLst>
                  <a:gd name="T0" fmla="*/ 2 w 32"/>
                  <a:gd name="T1" fmla="*/ 52 h 52"/>
                  <a:gd name="T2" fmla="*/ 2 w 32"/>
                  <a:gd name="T3" fmla="*/ 28 h 52"/>
                  <a:gd name="T4" fmla="*/ 31 w 32"/>
                  <a:gd name="T5" fmla="*/ 0 h 52"/>
                  <a:gd name="T6" fmla="*/ 32 w 32"/>
                  <a:gd name="T7" fmla="*/ 3 h 52"/>
                  <a:gd name="T8" fmla="*/ 5 w 32"/>
                  <a:gd name="T9" fmla="*/ 28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5"/>
                      <a:pt x="2" y="28"/>
                    </a:cubicBezTo>
                    <a:cubicBezTo>
                      <a:pt x="6" y="14"/>
                      <a:pt x="17" y="4"/>
                      <a:pt x="31" y="0"/>
                    </a:cubicBezTo>
                    <a:cubicBezTo>
                      <a:pt x="32" y="3"/>
                      <a:pt x="32" y="3"/>
                      <a:pt x="32" y="3"/>
                    </a:cubicBezTo>
                    <a:cubicBezTo>
                      <a:pt x="19" y="6"/>
                      <a:pt x="9" y="16"/>
                      <a:pt x="5" y="28"/>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0" name="Freeform 352"/>
              <p:cNvSpPr>
                <a:spLocks/>
              </p:cNvSpPr>
              <p:nvPr userDrawn="1"/>
            </p:nvSpPr>
            <p:spPr bwMode="auto">
              <a:xfrm>
                <a:off x="5897" y="2953"/>
                <a:ext cx="54" cy="120"/>
              </a:xfrm>
              <a:custGeom>
                <a:avLst/>
                <a:gdLst>
                  <a:gd name="T0" fmla="*/ 29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3"/>
                      <a:pt x="10" y="0"/>
                    </a:cubicBezTo>
                    <a:cubicBezTo>
                      <a:pt x="15" y="2"/>
                      <a:pt x="15" y="2"/>
                      <a:pt x="15" y="2"/>
                    </a:cubicBezTo>
                    <a:cubicBezTo>
                      <a:pt x="14" y="4"/>
                      <a:pt x="13"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1" name="Freeform 353"/>
              <p:cNvSpPr>
                <a:spLocks/>
              </p:cNvSpPr>
              <p:nvPr userDrawn="1"/>
            </p:nvSpPr>
            <p:spPr bwMode="auto">
              <a:xfrm>
                <a:off x="5939" y="2894"/>
                <a:ext cx="165" cy="162"/>
              </a:xfrm>
              <a:custGeom>
                <a:avLst/>
                <a:gdLst>
                  <a:gd name="T0" fmla="*/ 78 w 98"/>
                  <a:gd name="T1" fmla="*/ 96 h 96"/>
                  <a:gd name="T2" fmla="*/ 75 w 98"/>
                  <a:gd name="T3" fmla="*/ 92 h 96"/>
                  <a:gd name="T4" fmla="*/ 84 w 98"/>
                  <a:gd name="T5" fmla="*/ 75 h 96"/>
                  <a:gd name="T6" fmla="*/ 51 w 98"/>
                  <a:gd name="T7" fmla="*/ 11 h 96"/>
                  <a:gd name="T8" fmla="*/ 3 w 98"/>
                  <a:gd name="T9" fmla="*/ 20 h 96"/>
                  <a:gd name="T10" fmla="*/ 0 w 98"/>
                  <a:gd name="T11" fmla="*/ 16 h 96"/>
                  <a:gd name="T12" fmla="*/ 52 w 98"/>
                  <a:gd name="T13" fmla="*/ 6 h 96"/>
                  <a:gd name="T14" fmla="*/ 89 w 98"/>
                  <a:gd name="T15" fmla="*/ 76 h 96"/>
                  <a:gd name="T16" fmla="*/ 78 w 98"/>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6">
                    <a:moveTo>
                      <a:pt x="78" y="96"/>
                    </a:moveTo>
                    <a:cubicBezTo>
                      <a:pt x="75" y="92"/>
                      <a:pt x="75" y="92"/>
                      <a:pt x="75" y="92"/>
                    </a:cubicBezTo>
                    <a:cubicBezTo>
                      <a:pt x="79" y="87"/>
                      <a:pt x="82" y="81"/>
                      <a:pt x="84" y="75"/>
                    </a:cubicBezTo>
                    <a:cubicBezTo>
                      <a:pt x="93" y="48"/>
                      <a:pt x="78" y="19"/>
                      <a:pt x="51" y="11"/>
                    </a:cubicBezTo>
                    <a:cubicBezTo>
                      <a:pt x="34" y="6"/>
                      <a:pt x="16" y="9"/>
                      <a:pt x="3" y="20"/>
                    </a:cubicBezTo>
                    <a:cubicBezTo>
                      <a:pt x="0" y="16"/>
                      <a:pt x="0" y="16"/>
                      <a:pt x="0" y="16"/>
                    </a:cubicBezTo>
                    <a:cubicBezTo>
                      <a:pt x="15" y="4"/>
                      <a:pt x="34" y="0"/>
                      <a:pt x="52" y="6"/>
                    </a:cubicBezTo>
                    <a:cubicBezTo>
                      <a:pt x="82" y="15"/>
                      <a:pt x="98" y="47"/>
                      <a:pt x="89" y="76"/>
                    </a:cubicBezTo>
                    <a:cubicBezTo>
                      <a:pt x="87" y="83"/>
                      <a:pt x="83" y="90"/>
                      <a:pt x="78" y="96"/>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2" name="Freeform 354"/>
              <p:cNvSpPr>
                <a:spLocks noEditPoints="1"/>
              </p:cNvSpPr>
              <p:nvPr userDrawn="1"/>
            </p:nvSpPr>
            <p:spPr bwMode="auto">
              <a:xfrm>
                <a:off x="2502" y="161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3 w 97"/>
                  <a:gd name="T19" fmla="*/ 87 h 97"/>
                  <a:gd name="T20" fmla="*/ 87 w 97"/>
                  <a:gd name="T21" fmla="*/ 93 h 97"/>
                  <a:gd name="T22" fmla="*/ 10 w 97"/>
                  <a:gd name="T23" fmla="*/ 93 h 97"/>
                  <a:gd name="T24" fmla="*/ 4 w 97"/>
                  <a:gd name="T25" fmla="*/ 87 h 97"/>
                  <a:gd name="T26" fmla="*/ 4 w 97"/>
                  <a:gd name="T27" fmla="*/ 76 h 97"/>
                  <a:gd name="T28" fmla="*/ 93 w 97"/>
                  <a:gd name="T29" fmla="*/ 76 h 97"/>
                  <a:gd name="T30" fmla="*/ 93 w 97"/>
                  <a:gd name="T31" fmla="*/ 87 h 97"/>
                  <a:gd name="T32" fmla="*/ 93 w 97"/>
                  <a:gd name="T33" fmla="*/ 21 h 97"/>
                  <a:gd name="T34" fmla="*/ 4 w 97"/>
                  <a:gd name="T35" fmla="*/ 21 h 97"/>
                  <a:gd name="T36" fmla="*/ 4 w 97"/>
                  <a:gd name="T37" fmla="*/ 10 h 97"/>
                  <a:gd name="T38" fmla="*/ 10 w 97"/>
                  <a:gd name="T39" fmla="*/ 4 h 97"/>
                  <a:gd name="T40" fmla="*/ 87 w 97"/>
                  <a:gd name="T41" fmla="*/ 4 h 97"/>
                  <a:gd name="T42" fmla="*/ 93 w 97"/>
                  <a:gd name="T43" fmla="*/ 10 h 97"/>
                  <a:gd name="T44" fmla="*/ 93 w 97"/>
                  <a:gd name="T45" fmla="*/ 21 h 97"/>
                  <a:gd name="T46" fmla="*/ 44 w 97"/>
                  <a:gd name="T47" fmla="*/ 84 h 97"/>
                  <a:gd name="T48" fmla="*/ 48 w 97"/>
                  <a:gd name="T49" fmla="*/ 80 h 97"/>
                  <a:gd name="T50" fmla="*/ 53 w 97"/>
                  <a:gd name="T51" fmla="*/ 84 h 97"/>
                  <a:gd name="T52" fmla="*/ 48 w 97"/>
                  <a:gd name="T53" fmla="*/ 89 h 97"/>
                  <a:gd name="T54" fmla="*/ 44 w 97"/>
                  <a:gd name="T55" fmla="*/ 84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4"/>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4"/>
                      <a:pt x="92" y="0"/>
                      <a:pt x="87" y="0"/>
                    </a:cubicBezTo>
                    <a:close/>
                    <a:moveTo>
                      <a:pt x="93" y="87"/>
                    </a:moveTo>
                    <a:cubicBezTo>
                      <a:pt x="93" y="90"/>
                      <a:pt x="90" y="93"/>
                      <a:pt x="87" y="93"/>
                    </a:cubicBezTo>
                    <a:cubicBezTo>
                      <a:pt x="10" y="93"/>
                      <a:pt x="10" y="93"/>
                      <a:pt x="10" y="93"/>
                    </a:cubicBezTo>
                    <a:cubicBezTo>
                      <a:pt x="7" y="93"/>
                      <a:pt x="4" y="90"/>
                      <a:pt x="4" y="87"/>
                    </a:cubicBezTo>
                    <a:cubicBezTo>
                      <a:pt x="4" y="76"/>
                      <a:pt x="4" y="76"/>
                      <a:pt x="4" y="76"/>
                    </a:cubicBezTo>
                    <a:cubicBezTo>
                      <a:pt x="93" y="76"/>
                      <a:pt x="93" y="76"/>
                      <a:pt x="93" y="76"/>
                    </a:cubicBezTo>
                    <a:lnTo>
                      <a:pt x="93" y="87"/>
                    </a:lnTo>
                    <a:close/>
                    <a:moveTo>
                      <a:pt x="93" y="21"/>
                    </a:moveTo>
                    <a:cubicBezTo>
                      <a:pt x="4" y="21"/>
                      <a:pt x="4" y="21"/>
                      <a:pt x="4" y="21"/>
                    </a:cubicBezTo>
                    <a:cubicBezTo>
                      <a:pt x="4" y="10"/>
                      <a:pt x="4" y="10"/>
                      <a:pt x="4" y="10"/>
                    </a:cubicBezTo>
                    <a:cubicBezTo>
                      <a:pt x="4" y="7"/>
                      <a:pt x="7" y="4"/>
                      <a:pt x="10" y="4"/>
                    </a:cubicBezTo>
                    <a:cubicBezTo>
                      <a:pt x="87" y="4"/>
                      <a:pt x="87" y="4"/>
                      <a:pt x="87" y="4"/>
                    </a:cubicBezTo>
                    <a:cubicBezTo>
                      <a:pt x="90" y="4"/>
                      <a:pt x="93" y="7"/>
                      <a:pt x="93" y="10"/>
                    </a:cubicBezTo>
                    <a:lnTo>
                      <a:pt x="93" y="21"/>
                    </a:lnTo>
                    <a:close/>
                    <a:moveTo>
                      <a:pt x="44" y="84"/>
                    </a:moveTo>
                    <a:cubicBezTo>
                      <a:pt x="44" y="82"/>
                      <a:pt x="46" y="80"/>
                      <a:pt x="48" y="80"/>
                    </a:cubicBezTo>
                    <a:cubicBezTo>
                      <a:pt x="51" y="80"/>
                      <a:pt x="53" y="82"/>
                      <a:pt x="53" y="84"/>
                    </a:cubicBezTo>
                    <a:cubicBezTo>
                      <a:pt x="53" y="87"/>
                      <a:pt x="51" y="89"/>
                      <a:pt x="48" y="89"/>
                    </a:cubicBezTo>
                    <a:cubicBezTo>
                      <a:pt x="46" y="89"/>
                      <a:pt x="44" y="87"/>
                      <a:pt x="44" y="84"/>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3" name="Rectangle 355"/>
              <p:cNvSpPr>
                <a:spLocks noChangeArrowheads="1"/>
              </p:cNvSpPr>
              <p:nvPr userDrawn="1"/>
            </p:nvSpPr>
            <p:spPr bwMode="auto">
              <a:xfrm>
                <a:off x="1990" y="2084"/>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4" name="Rectangle 356"/>
              <p:cNvSpPr>
                <a:spLocks noChangeArrowheads="1"/>
              </p:cNvSpPr>
              <p:nvPr userDrawn="1"/>
            </p:nvSpPr>
            <p:spPr bwMode="auto">
              <a:xfrm>
                <a:off x="1965" y="2057"/>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5" name="Rectangle 357"/>
              <p:cNvSpPr>
                <a:spLocks noChangeArrowheads="1"/>
              </p:cNvSpPr>
              <p:nvPr userDrawn="1"/>
            </p:nvSpPr>
            <p:spPr bwMode="auto">
              <a:xfrm>
                <a:off x="1965" y="2030"/>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6" name="Rectangle 358"/>
              <p:cNvSpPr>
                <a:spLocks noChangeArrowheads="1"/>
              </p:cNvSpPr>
              <p:nvPr userDrawn="1"/>
            </p:nvSpPr>
            <p:spPr bwMode="auto">
              <a:xfrm>
                <a:off x="1990" y="2057"/>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7" name="Rectangle 359"/>
              <p:cNvSpPr>
                <a:spLocks noChangeArrowheads="1"/>
              </p:cNvSpPr>
              <p:nvPr userDrawn="1"/>
            </p:nvSpPr>
            <p:spPr bwMode="auto">
              <a:xfrm>
                <a:off x="2016" y="2057"/>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8" name="Rectangle 360"/>
              <p:cNvSpPr>
                <a:spLocks noChangeArrowheads="1"/>
              </p:cNvSpPr>
              <p:nvPr userDrawn="1"/>
            </p:nvSpPr>
            <p:spPr bwMode="auto">
              <a:xfrm>
                <a:off x="2016" y="2030"/>
                <a:ext cx="13"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9" name="Rectangle 361"/>
              <p:cNvSpPr>
                <a:spLocks noChangeArrowheads="1"/>
              </p:cNvSpPr>
              <p:nvPr userDrawn="1"/>
            </p:nvSpPr>
            <p:spPr bwMode="auto">
              <a:xfrm>
                <a:off x="2016" y="2084"/>
                <a:ext cx="13"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0" name="Rectangle 362"/>
              <p:cNvSpPr>
                <a:spLocks noChangeArrowheads="1"/>
              </p:cNvSpPr>
              <p:nvPr userDrawn="1"/>
            </p:nvSpPr>
            <p:spPr bwMode="auto">
              <a:xfrm>
                <a:off x="1990" y="2030"/>
                <a:ext cx="14"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1" name="Rectangle 363"/>
              <p:cNvSpPr>
                <a:spLocks noChangeArrowheads="1"/>
              </p:cNvSpPr>
              <p:nvPr userDrawn="1"/>
            </p:nvSpPr>
            <p:spPr bwMode="auto">
              <a:xfrm>
                <a:off x="1965" y="2084"/>
                <a:ext cx="14"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2" name="Rectangle 364"/>
              <p:cNvSpPr>
                <a:spLocks noChangeArrowheads="1"/>
              </p:cNvSpPr>
              <p:nvPr userDrawn="1"/>
            </p:nvSpPr>
            <p:spPr bwMode="auto">
              <a:xfrm>
                <a:off x="1913" y="2084"/>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3" name="Rectangle 365"/>
              <p:cNvSpPr>
                <a:spLocks noChangeArrowheads="1"/>
              </p:cNvSpPr>
              <p:nvPr userDrawn="1"/>
            </p:nvSpPr>
            <p:spPr bwMode="auto">
              <a:xfrm>
                <a:off x="1913" y="2057"/>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4" name="Rectangle 366"/>
              <p:cNvSpPr>
                <a:spLocks noChangeArrowheads="1"/>
              </p:cNvSpPr>
              <p:nvPr userDrawn="1"/>
            </p:nvSpPr>
            <p:spPr bwMode="auto">
              <a:xfrm>
                <a:off x="1938" y="2030"/>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5" name="Rectangle 367"/>
              <p:cNvSpPr>
                <a:spLocks noChangeArrowheads="1"/>
              </p:cNvSpPr>
              <p:nvPr userDrawn="1"/>
            </p:nvSpPr>
            <p:spPr bwMode="auto">
              <a:xfrm>
                <a:off x="1938" y="2084"/>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6" name="Rectangle 368"/>
              <p:cNvSpPr>
                <a:spLocks noChangeArrowheads="1"/>
              </p:cNvSpPr>
              <p:nvPr userDrawn="1"/>
            </p:nvSpPr>
            <p:spPr bwMode="auto">
              <a:xfrm>
                <a:off x="1913" y="2030"/>
                <a:ext cx="15" cy="1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7" name="Rectangle 369"/>
              <p:cNvSpPr>
                <a:spLocks noChangeArrowheads="1"/>
              </p:cNvSpPr>
              <p:nvPr userDrawn="1"/>
            </p:nvSpPr>
            <p:spPr bwMode="auto">
              <a:xfrm>
                <a:off x="1938" y="2057"/>
                <a:ext cx="15" cy="1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8" name="Rectangle 370"/>
              <p:cNvSpPr>
                <a:spLocks noChangeArrowheads="1"/>
              </p:cNvSpPr>
              <p:nvPr userDrawn="1"/>
            </p:nvSpPr>
            <p:spPr bwMode="auto">
              <a:xfrm>
                <a:off x="1928" y="1961"/>
                <a:ext cx="15" cy="2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9" name="Rectangle 371"/>
              <p:cNvSpPr>
                <a:spLocks noChangeArrowheads="1"/>
              </p:cNvSpPr>
              <p:nvPr userDrawn="1"/>
            </p:nvSpPr>
            <p:spPr bwMode="auto">
              <a:xfrm>
                <a:off x="2000" y="1961"/>
                <a:ext cx="16" cy="2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0" name="Freeform 372"/>
              <p:cNvSpPr>
                <a:spLocks noEditPoints="1"/>
              </p:cNvSpPr>
              <p:nvPr userDrawn="1"/>
            </p:nvSpPr>
            <p:spPr bwMode="auto">
              <a:xfrm>
                <a:off x="1889" y="1976"/>
                <a:ext cx="166" cy="151"/>
              </a:xfrm>
              <a:custGeom>
                <a:avLst/>
                <a:gdLst>
                  <a:gd name="T0" fmla="*/ 137 w 166"/>
                  <a:gd name="T1" fmla="*/ 0 h 151"/>
                  <a:gd name="T2" fmla="*/ 137 w 166"/>
                  <a:gd name="T3" fmla="*/ 22 h 151"/>
                  <a:gd name="T4" fmla="*/ 100 w 166"/>
                  <a:gd name="T5" fmla="*/ 22 h 151"/>
                  <a:gd name="T6" fmla="*/ 100 w 166"/>
                  <a:gd name="T7" fmla="*/ 0 h 151"/>
                  <a:gd name="T8" fmla="*/ 66 w 166"/>
                  <a:gd name="T9" fmla="*/ 0 h 151"/>
                  <a:gd name="T10" fmla="*/ 66 w 166"/>
                  <a:gd name="T11" fmla="*/ 22 h 151"/>
                  <a:gd name="T12" fmla="*/ 27 w 166"/>
                  <a:gd name="T13" fmla="*/ 22 h 151"/>
                  <a:gd name="T14" fmla="*/ 27 w 166"/>
                  <a:gd name="T15" fmla="*/ 0 h 151"/>
                  <a:gd name="T16" fmla="*/ 0 w 166"/>
                  <a:gd name="T17" fmla="*/ 0 h 151"/>
                  <a:gd name="T18" fmla="*/ 0 w 166"/>
                  <a:gd name="T19" fmla="*/ 151 h 151"/>
                  <a:gd name="T20" fmla="*/ 166 w 166"/>
                  <a:gd name="T21" fmla="*/ 151 h 151"/>
                  <a:gd name="T22" fmla="*/ 166 w 166"/>
                  <a:gd name="T23" fmla="*/ 0 h 151"/>
                  <a:gd name="T24" fmla="*/ 137 w 166"/>
                  <a:gd name="T25" fmla="*/ 0 h 151"/>
                  <a:gd name="T26" fmla="*/ 159 w 166"/>
                  <a:gd name="T27" fmla="*/ 144 h 151"/>
                  <a:gd name="T28" fmla="*/ 7 w 166"/>
                  <a:gd name="T29" fmla="*/ 144 h 151"/>
                  <a:gd name="T30" fmla="*/ 7 w 166"/>
                  <a:gd name="T31" fmla="*/ 34 h 151"/>
                  <a:gd name="T32" fmla="*/ 159 w 166"/>
                  <a:gd name="T33" fmla="*/ 34 h 151"/>
                  <a:gd name="T34" fmla="*/ 159 w 166"/>
                  <a:gd name="T35" fmla="*/ 144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6" h="151">
                    <a:moveTo>
                      <a:pt x="137" y="0"/>
                    </a:moveTo>
                    <a:lnTo>
                      <a:pt x="137" y="22"/>
                    </a:lnTo>
                    <a:lnTo>
                      <a:pt x="100" y="22"/>
                    </a:lnTo>
                    <a:lnTo>
                      <a:pt x="100" y="0"/>
                    </a:lnTo>
                    <a:lnTo>
                      <a:pt x="66" y="0"/>
                    </a:lnTo>
                    <a:lnTo>
                      <a:pt x="66" y="22"/>
                    </a:lnTo>
                    <a:lnTo>
                      <a:pt x="27" y="22"/>
                    </a:lnTo>
                    <a:lnTo>
                      <a:pt x="27" y="0"/>
                    </a:lnTo>
                    <a:lnTo>
                      <a:pt x="0" y="0"/>
                    </a:lnTo>
                    <a:lnTo>
                      <a:pt x="0" y="151"/>
                    </a:lnTo>
                    <a:lnTo>
                      <a:pt x="166" y="151"/>
                    </a:lnTo>
                    <a:lnTo>
                      <a:pt x="166" y="0"/>
                    </a:lnTo>
                    <a:lnTo>
                      <a:pt x="137" y="0"/>
                    </a:lnTo>
                    <a:close/>
                    <a:moveTo>
                      <a:pt x="159" y="144"/>
                    </a:moveTo>
                    <a:lnTo>
                      <a:pt x="7" y="144"/>
                    </a:lnTo>
                    <a:lnTo>
                      <a:pt x="7" y="34"/>
                    </a:lnTo>
                    <a:lnTo>
                      <a:pt x="159" y="34"/>
                    </a:lnTo>
                    <a:lnTo>
                      <a:pt x="159" y="14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1" name="Freeform 373"/>
              <p:cNvSpPr>
                <a:spLocks noEditPoints="1"/>
              </p:cNvSpPr>
              <p:nvPr userDrawn="1"/>
            </p:nvSpPr>
            <p:spPr bwMode="auto">
              <a:xfrm>
                <a:off x="2208" y="126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5 h 100"/>
                  <a:gd name="T12" fmla="*/ 96 w 100"/>
                  <a:gd name="T13" fmla="*/ 32 h 100"/>
                  <a:gd name="T14" fmla="*/ 4 w 100"/>
                  <a:gd name="T15" fmla="*/ 32 h 100"/>
                  <a:gd name="T16" fmla="*/ 4 w 100"/>
                  <a:gd name="T17" fmla="*/ 5 h 100"/>
                  <a:gd name="T18" fmla="*/ 96 w 100"/>
                  <a:gd name="T19" fmla="*/ 5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1 h 100"/>
                  <a:gd name="T42" fmla="*/ 15 w 100"/>
                  <a:gd name="T43" fmla="*/ 21 h 100"/>
                  <a:gd name="T44" fmla="*/ 15 w 100"/>
                  <a:gd name="T45" fmla="*/ 16 h 100"/>
                  <a:gd name="T46" fmla="*/ 52 w 100"/>
                  <a:gd name="T47" fmla="*/ 16 h 100"/>
                  <a:gd name="T48" fmla="*/ 52 w 100"/>
                  <a:gd name="T49" fmla="*/ 21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3 h 100"/>
                  <a:gd name="T62" fmla="*/ 15 w 100"/>
                  <a:gd name="T63" fmla="*/ 48 h 100"/>
                  <a:gd name="T64" fmla="*/ 52 w 100"/>
                  <a:gd name="T65" fmla="*/ 48 h 100"/>
                  <a:gd name="T66" fmla="*/ 52 w 100"/>
                  <a:gd name="T67" fmla="*/ 53 h 100"/>
                  <a:gd name="T68" fmla="*/ 15 w 100"/>
                  <a:gd name="T69" fmla="*/ 53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5 h 100"/>
                  <a:gd name="T86" fmla="*/ 15 w 100"/>
                  <a:gd name="T87" fmla="*/ 85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5"/>
                    </a:moveTo>
                    <a:cubicBezTo>
                      <a:pt x="96" y="32"/>
                      <a:pt x="96" y="32"/>
                      <a:pt x="96" y="32"/>
                    </a:cubicBezTo>
                    <a:cubicBezTo>
                      <a:pt x="4" y="32"/>
                      <a:pt x="4" y="32"/>
                      <a:pt x="4" y="32"/>
                    </a:cubicBezTo>
                    <a:cubicBezTo>
                      <a:pt x="4" y="5"/>
                      <a:pt x="4" y="5"/>
                      <a:pt x="4" y="5"/>
                    </a:cubicBezTo>
                    <a:lnTo>
                      <a:pt x="96" y="5"/>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1"/>
                    </a:moveTo>
                    <a:cubicBezTo>
                      <a:pt x="15" y="21"/>
                      <a:pt x="15" y="21"/>
                      <a:pt x="15" y="21"/>
                    </a:cubicBezTo>
                    <a:cubicBezTo>
                      <a:pt x="15" y="16"/>
                      <a:pt x="15" y="16"/>
                      <a:pt x="15" y="16"/>
                    </a:cubicBezTo>
                    <a:cubicBezTo>
                      <a:pt x="52" y="16"/>
                      <a:pt x="52" y="16"/>
                      <a:pt x="52" y="16"/>
                    </a:cubicBezTo>
                    <a:lnTo>
                      <a:pt x="52" y="21"/>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3"/>
                    </a:moveTo>
                    <a:cubicBezTo>
                      <a:pt x="15" y="48"/>
                      <a:pt x="15" y="48"/>
                      <a:pt x="15" y="48"/>
                    </a:cubicBezTo>
                    <a:cubicBezTo>
                      <a:pt x="52" y="48"/>
                      <a:pt x="52" y="48"/>
                      <a:pt x="52" y="48"/>
                    </a:cubicBezTo>
                    <a:cubicBezTo>
                      <a:pt x="52" y="53"/>
                      <a:pt x="52" y="53"/>
                      <a:pt x="52" y="53"/>
                    </a:cubicBezTo>
                    <a:lnTo>
                      <a:pt x="15" y="53"/>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5"/>
                      <a:pt x="52" y="85"/>
                      <a:pt x="52" y="85"/>
                    </a:cubicBezTo>
                    <a:cubicBezTo>
                      <a:pt x="15" y="85"/>
                      <a:pt x="15" y="85"/>
                      <a:pt x="15" y="85"/>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2" name="Freeform 374"/>
              <p:cNvSpPr>
                <a:spLocks/>
              </p:cNvSpPr>
              <p:nvPr userDrawn="1"/>
            </p:nvSpPr>
            <p:spPr bwMode="auto">
              <a:xfrm>
                <a:off x="1958" y="952"/>
                <a:ext cx="149" cy="45"/>
              </a:xfrm>
              <a:custGeom>
                <a:avLst/>
                <a:gdLst>
                  <a:gd name="T0" fmla="*/ 0 w 88"/>
                  <a:gd name="T1" fmla="*/ 9 h 27"/>
                  <a:gd name="T2" fmla="*/ 0 w 88"/>
                  <a:gd name="T3" fmla="*/ 27 h 27"/>
                  <a:gd name="T4" fmla="*/ 88 w 88"/>
                  <a:gd name="T5" fmla="*/ 27 h 27"/>
                  <a:gd name="T6" fmla="*/ 88 w 88"/>
                  <a:gd name="T7" fmla="*/ 9 h 27"/>
                  <a:gd name="T8" fmla="*/ 0 w 88"/>
                  <a:gd name="T9" fmla="*/ 9 h 27"/>
                </a:gdLst>
                <a:ahLst/>
                <a:cxnLst>
                  <a:cxn ang="0">
                    <a:pos x="T0" y="T1"/>
                  </a:cxn>
                  <a:cxn ang="0">
                    <a:pos x="T2" y="T3"/>
                  </a:cxn>
                  <a:cxn ang="0">
                    <a:pos x="T4" y="T5"/>
                  </a:cxn>
                  <a:cxn ang="0">
                    <a:pos x="T6" y="T7"/>
                  </a:cxn>
                  <a:cxn ang="0">
                    <a:pos x="T8" y="T9"/>
                  </a:cxn>
                </a:cxnLst>
                <a:rect l="0" t="0" r="r" b="b"/>
                <a:pathLst>
                  <a:path w="88" h="27">
                    <a:moveTo>
                      <a:pt x="0" y="9"/>
                    </a:moveTo>
                    <a:cubicBezTo>
                      <a:pt x="0" y="27"/>
                      <a:pt x="0" y="27"/>
                      <a:pt x="0" y="27"/>
                    </a:cubicBezTo>
                    <a:cubicBezTo>
                      <a:pt x="88" y="27"/>
                      <a:pt x="88" y="27"/>
                      <a:pt x="88" y="27"/>
                    </a:cubicBezTo>
                    <a:cubicBezTo>
                      <a:pt x="88" y="9"/>
                      <a:pt x="88" y="9"/>
                      <a:pt x="88"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3" name="Rectangle 375"/>
              <p:cNvSpPr>
                <a:spLocks noChangeArrowheads="1"/>
              </p:cNvSpPr>
              <p:nvPr userDrawn="1"/>
            </p:nvSpPr>
            <p:spPr bwMode="auto">
              <a:xfrm>
                <a:off x="1958" y="1011"/>
                <a:ext cx="149"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4" name="Freeform 376"/>
              <p:cNvSpPr>
                <a:spLocks/>
              </p:cNvSpPr>
              <p:nvPr userDrawn="1"/>
            </p:nvSpPr>
            <p:spPr bwMode="auto">
              <a:xfrm>
                <a:off x="1958" y="1057"/>
                <a:ext cx="149" cy="45"/>
              </a:xfrm>
              <a:custGeom>
                <a:avLst/>
                <a:gdLst>
                  <a:gd name="T0" fmla="*/ 0 w 88"/>
                  <a:gd name="T1" fmla="*/ 18 h 27"/>
                  <a:gd name="T2" fmla="*/ 88 w 88"/>
                  <a:gd name="T3" fmla="*/ 18 h 27"/>
                  <a:gd name="T4" fmla="*/ 88 w 88"/>
                  <a:gd name="T5" fmla="*/ 0 h 27"/>
                  <a:gd name="T6" fmla="*/ 0 w 88"/>
                  <a:gd name="T7" fmla="*/ 0 h 27"/>
                  <a:gd name="T8" fmla="*/ 0 w 88"/>
                  <a:gd name="T9" fmla="*/ 18 h 27"/>
                </a:gdLst>
                <a:ahLst/>
                <a:cxnLst>
                  <a:cxn ang="0">
                    <a:pos x="T0" y="T1"/>
                  </a:cxn>
                  <a:cxn ang="0">
                    <a:pos x="T2" y="T3"/>
                  </a:cxn>
                  <a:cxn ang="0">
                    <a:pos x="T4" y="T5"/>
                  </a:cxn>
                  <a:cxn ang="0">
                    <a:pos x="T6" y="T7"/>
                  </a:cxn>
                  <a:cxn ang="0">
                    <a:pos x="T8" y="T9"/>
                  </a:cxn>
                </a:cxnLst>
                <a:rect l="0" t="0" r="r" b="b"/>
                <a:pathLst>
                  <a:path w="88" h="27">
                    <a:moveTo>
                      <a:pt x="0" y="18"/>
                    </a:moveTo>
                    <a:cubicBezTo>
                      <a:pt x="33" y="27"/>
                      <a:pt x="58" y="27"/>
                      <a:pt x="88" y="18"/>
                    </a:cubicBezTo>
                    <a:cubicBezTo>
                      <a:pt x="88" y="0"/>
                      <a:pt x="88" y="0"/>
                      <a:pt x="88"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5" name="Freeform 377"/>
              <p:cNvSpPr>
                <a:spLocks noEditPoints="1"/>
              </p:cNvSpPr>
              <p:nvPr userDrawn="1"/>
            </p:nvSpPr>
            <p:spPr bwMode="auto">
              <a:xfrm>
                <a:off x="2370" y="729"/>
                <a:ext cx="169" cy="169"/>
              </a:xfrm>
              <a:custGeom>
                <a:avLst/>
                <a:gdLst>
                  <a:gd name="T0" fmla="*/ 117 w 169"/>
                  <a:gd name="T1" fmla="*/ 76 h 169"/>
                  <a:gd name="T2" fmla="*/ 53 w 169"/>
                  <a:gd name="T3" fmla="*/ 76 h 169"/>
                  <a:gd name="T4" fmla="*/ 53 w 169"/>
                  <a:gd name="T5" fmla="*/ 69 h 169"/>
                  <a:gd name="T6" fmla="*/ 117 w 169"/>
                  <a:gd name="T7" fmla="*/ 69 h 169"/>
                  <a:gd name="T8" fmla="*/ 117 w 169"/>
                  <a:gd name="T9" fmla="*/ 76 h 169"/>
                  <a:gd name="T10" fmla="*/ 117 w 169"/>
                  <a:gd name="T11" fmla="*/ 96 h 169"/>
                  <a:gd name="T12" fmla="*/ 53 w 169"/>
                  <a:gd name="T13" fmla="*/ 96 h 169"/>
                  <a:gd name="T14" fmla="*/ 53 w 169"/>
                  <a:gd name="T15" fmla="*/ 104 h 169"/>
                  <a:gd name="T16" fmla="*/ 117 w 169"/>
                  <a:gd name="T17" fmla="*/ 104 h 169"/>
                  <a:gd name="T18" fmla="*/ 117 w 169"/>
                  <a:gd name="T19" fmla="*/ 96 h 169"/>
                  <a:gd name="T20" fmla="*/ 117 w 169"/>
                  <a:gd name="T21" fmla="*/ 39 h 169"/>
                  <a:gd name="T22" fmla="*/ 53 w 169"/>
                  <a:gd name="T23" fmla="*/ 39 h 169"/>
                  <a:gd name="T24" fmla="*/ 53 w 169"/>
                  <a:gd name="T25" fmla="*/ 47 h 169"/>
                  <a:gd name="T26" fmla="*/ 117 w 169"/>
                  <a:gd name="T27" fmla="*/ 47 h 169"/>
                  <a:gd name="T28" fmla="*/ 117 w 169"/>
                  <a:gd name="T29" fmla="*/ 39 h 169"/>
                  <a:gd name="T30" fmla="*/ 117 w 169"/>
                  <a:gd name="T31" fmla="*/ 126 h 169"/>
                  <a:gd name="T32" fmla="*/ 53 w 169"/>
                  <a:gd name="T33" fmla="*/ 126 h 169"/>
                  <a:gd name="T34" fmla="*/ 53 w 169"/>
                  <a:gd name="T35" fmla="*/ 133 h 169"/>
                  <a:gd name="T36" fmla="*/ 117 w 169"/>
                  <a:gd name="T37" fmla="*/ 133 h 169"/>
                  <a:gd name="T38" fmla="*/ 117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2 w 169"/>
                  <a:gd name="T51" fmla="*/ 8 h 169"/>
                  <a:gd name="T52" fmla="*/ 9 w 169"/>
                  <a:gd name="T53" fmla="*/ 8 h 169"/>
                  <a:gd name="T54" fmla="*/ 9 w 169"/>
                  <a:gd name="T55" fmla="*/ 162 h 169"/>
                  <a:gd name="T56" fmla="*/ 162 w 169"/>
                  <a:gd name="T57" fmla="*/ 162 h 169"/>
                  <a:gd name="T58" fmla="*/ 162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7" y="76"/>
                    </a:moveTo>
                    <a:lnTo>
                      <a:pt x="53" y="76"/>
                    </a:lnTo>
                    <a:lnTo>
                      <a:pt x="53" y="69"/>
                    </a:lnTo>
                    <a:lnTo>
                      <a:pt x="117" y="69"/>
                    </a:lnTo>
                    <a:lnTo>
                      <a:pt x="117" y="76"/>
                    </a:lnTo>
                    <a:close/>
                    <a:moveTo>
                      <a:pt x="117" y="96"/>
                    </a:moveTo>
                    <a:lnTo>
                      <a:pt x="53" y="96"/>
                    </a:lnTo>
                    <a:lnTo>
                      <a:pt x="53" y="104"/>
                    </a:lnTo>
                    <a:lnTo>
                      <a:pt x="117" y="104"/>
                    </a:lnTo>
                    <a:lnTo>
                      <a:pt x="117" y="96"/>
                    </a:lnTo>
                    <a:close/>
                    <a:moveTo>
                      <a:pt x="117" y="39"/>
                    </a:moveTo>
                    <a:lnTo>
                      <a:pt x="53" y="39"/>
                    </a:lnTo>
                    <a:lnTo>
                      <a:pt x="53" y="47"/>
                    </a:lnTo>
                    <a:lnTo>
                      <a:pt x="117" y="47"/>
                    </a:lnTo>
                    <a:lnTo>
                      <a:pt x="117" y="39"/>
                    </a:lnTo>
                    <a:close/>
                    <a:moveTo>
                      <a:pt x="117" y="126"/>
                    </a:moveTo>
                    <a:lnTo>
                      <a:pt x="53" y="126"/>
                    </a:lnTo>
                    <a:lnTo>
                      <a:pt x="53" y="133"/>
                    </a:lnTo>
                    <a:lnTo>
                      <a:pt x="117" y="133"/>
                    </a:lnTo>
                    <a:lnTo>
                      <a:pt x="117" y="126"/>
                    </a:lnTo>
                    <a:close/>
                    <a:moveTo>
                      <a:pt x="169" y="169"/>
                    </a:moveTo>
                    <a:lnTo>
                      <a:pt x="0" y="169"/>
                    </a:lnTo>
                    <a:lnTo>
                      <a:pt x="0" y="0"/>
                    </a:lnTo>
                    <a:lnTo>
                      <a:pt x="169" y="0"/>
                    </a:lnTo>
                    <a:lnTo>
                      <a:pt x="169" y="169"/>
                    </a:lnTo>
                    <a:close/>
                    <a:moveTo>
                      <a:pt x="162" y="8"/>
                    </a:moveTo>
                    <a:lnTo>
                      <a:pt x="9" y="8"/>
                    </a:lnTo>
                    <a:lnTo>
                      <a:pt x="9" y="162"/>
                    </a:lnTo>
                    <a:lnTo>
                      <a:pt x="162" y="162"/>
                    </a:lnTo>
                    <a:lnTo>
                      <a:pt x="162"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6" name="Freeform 378"/>
              <p:cNvSpPr>
                <a:spLocks noEditPoints="1"/>
              </p:cNvSpPr>
              <p:nvPr userDrawn="1"/>
            </p:nvSpPr>
            <p:spPr bwMode="auto">
              <a:xfrm>
                <a:off x="2990" y="713"/>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2 h 97"/>
                  <a:gd name="T22" fmla="*/ 10 w 67"/>
                  <a:gd name="T23" fmla="*/ 92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2"/>
                      <a:pt x="57" y="92"/>
                    </a:cubicBezTo>
                    <a:cubicBezTo>
                      <a:pt x="10" y="92"/>
                      <a:pt x="10" y="92"/>
                      <a:pt x="10" y="92"/>
                    </a:cubicBezTo>
                    <a:cubicBezTo>
                      <a:pt x="7" y="92"/>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7" name="Freeform 379"/>
              <p:cNvSpPr>
                <a:spLocks noEditPoints="1"/>
              </p:cNvSpPr>
              <p:nvPr userDrawn="1"/>
            </p:nvSpPr>
            <p:spPr bwMode="auto">
              <a:xfrm>
                <a:off x="791" y="310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8" name="Freeform 380"/>
              <p:cNvSpPr>
                <a:spLocks noEditPoints="1"/>
              </p:cNvSpPr>
              <p:nvPr userDrawn="1"/>
            </p:nvSpPr>
            <p:spPr bwMode="auto">
              <a:xfrm>
                <a:off x="4299" y="776"/>
                <a:ext cx="150" cy="155"/>
              </a:xfrm>
              <a:custGeom>
                <a:avLst/>
                <a:gdLst>
                  <a:gd name="T0" fmla="*/ 88 w 89"/>
                  <a:gd name="T1" fmla="*/ 83 h 92"/>
                  <a:gd name="T2" fmla="*/ 62 w 89"/>
                  <a:gd name="T3" fmla="*/ 27 h 92"/>
                  <a:gd name="T4" fmla="*/ 62 w 89"/>
                  <a:gd name="T5" fmla="*/ 4 h 92"/>
                  <a:gd name="T6" fmla="*/ 64 w 89"/>
                  <a:gd name="T7" fmla="*/ 4 h 92"/>
                  <a:gd name="T8" fmla="*/ 64 w 89"/>
                  <a:gd name="T9" fmla="*/ 0 h 92"/>
                  <a:gd name="T10" fmla="*/ 24 w 89"/>
                  <a:gd name="T11" fmla="*/ 0 h 92"/>
                  <a:gd name="T12" fmla="*/ 24 w 89"/>
                  <a:gd name="T13" fmla="*/ 4 h 92"/>
                  <a:gd name="T14" fmla="*/ 27 w 89"/>
                  <a:gd name="T15" fmla="*/ 4 h 92"/>
                  <a:gd name="T16" fmla="*/ 27 w 89"/>
                  <a:gd name="T17" fmla="*/ 27 h 92"/>
                  <a:gd name="T18" fmla="*/ 1 w 89"/>
                  <a:gd name="T19" fmla="*/ 83 h 92"/>
                  <a:gd name="T20" fmla="*/ 2 w 89"/>
                  <a:gd name="T21" fmla="*/ 89 h 92"/>
                  <a:gd name="T22" fmla="*/ 7 w 89"/>
                  <a:gd name="T23" fmla="*/ 92 h 92"/>
                  <a:gd name="T24" fmla="*/ 82 w 89"/>
                  <a:gd name="T25" fmla="*/ 92 h 92"/>
                  <a:gd name="T26" fmla="*/ 87 w 89"/>
                  <a:gd name="T27" fmla="*/ 89 h 92"/>
                  <a:gd name="T28" fmla="*/ 88 w 89"/>
                  <a:gd name="T29" fmla="*/ 83 h 92"/>
                  <a:gd name="T30" fmla="*/ 55 w 89"/>
                  <a:gd name="T31" fmla="*/ 78 h 92"/>
                  <a:gd name="T32" fmla="*/ 51 w 89"/>
                  <a:gd name="T33" fmla="*/ 74 h 92"/>
                  <a:gd name="T34" fmla="*/ 55 w 89"/>
                  <a:gd name="T35" fmla="*/ 70 h 92"/>
                  <a:gd name="T36" fmla="*/ 59 w 89"/>
                  <a:gd name="T37" fmla="*/ 74 h 92"/>
                  <a:gd name="T38" fmla="*/ 55 w 89"/>
                  <a:gd name="T39" fmla="*/ 78 h 92"/>
                  <a:gd name="T40" fmla="*/ 51 w 89"/>
                  <a:gd name="T41" fmla="*/ 61 h 92"/>
                  <a:gd name="T42" fmla="*/ 40 w 89"/>
                  <a:gd name="T43" fmla="*/ 72 h 92"/>
                  <a:gd name="T44" fmla="*/ 29 w 89"/>
                  <a:gd name="T45" fmla="*/ 61 h 92"/>
                  <a:gd name="T46" fmla="*/ 15 w 89"/>
                  <a:gd name="T47" fmla="*/ 61 h 92"/>
                  <a:gd name="T48" fmla="*/ 31 w 89"/>
                  <a:gd name="T49" fmla="*/ 28 h 92"/>
                  <a:gd name="T50" fmla="*/ 31 w 89"/>
                  <a:gd name="T51" fmla="*/ 4 h 92"/>
                  <a:gd name="T52" fmla="*/ 58 w 89"/>
                  <a:gd name="T53" fmla="*/ 4 h 92"/>
                  <a:gd name="T54" fmla="*/ 58 w 89"/>
                  <a:gd name="T55" fmla="*/ 27 h 92"/>
                  <a:gd name="T56" fmla="*/ 43 w 89"/>
                  <a:gd name="T57" fmla="*/ 27 h 92"/>
                  <a:gd name="T58" fmla="*/ 43 w 89"/>
                  <a:gd name="T59" fmla="*/ 31 h 92"/>
                  <a:gd name="T60" fmla="*/ 59 w 89"/>
                  <a:gd name="T61" fmla="*/ 31 h 92"/>
                  <a:gd name="T62" fmla="*/ 61 w 89"/>
                  <a:gd name="T63" fmla="*/ 35 h 92"/>
                  <a:gd name="T64" fmla="*/ 47 w 89"/>
                  <a:gd name="T65" fmla="*/ 35 h 92"/>
                  <a:gd name="T66" fmla="*/ 47 w 89"/>
                  <a:gd name="T67" fmla="*/ 40 h 92"/>
                  <a:gd name="T68" fmla="*/ 63 w 89"/>
                  <a:gd name="T69" fmla="*/ 40 h 92"/>
                  <a:gd name="T70" fmla="*/ 63 w 89"/>
                  <a:gd name="T71" fmla="*/ 39 h 92"/>
                  <a:gd name="T72" fmla="*/ 65 w 89"/>
                  <a:gd name="T73" fmla="*/ 44 h 92"/>
                  <a:gd name="T74" fmla="*/ 50 w 89"/>
                  <a:gd name="T75" fmla="*/ 44 h 92"/>
                  <a:gd name="T76" fmla="*/ 50 w 89"/>
                  <a:gd name="T77" fmla="*/ 48 h 92"/>
                  <a:gd name="T78" fmla="*/ 67 w 89"/>
                  <a:gd name="T79" fmla="*/ 48 h 92"/>
                  <a:gd name="T80" fmla="*/ 67 w 89"/>
                  <a:gd name="T81" fmla="*/ 48 h 92"/>
                  <a:gd name="T82" fmla="*/ 73 w 89"/>
                  <a:gd name="T83" fmla="*/ 61 h 92"/>
                  <a:gd name="T84" fmla="*/ 51 w 89"/>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7" y="4"/>
                      <a:pt x="27" y="4"/>
                      <a:pt x="27" y="4"/>
                    </a:cubicBezTo>
                    <a:cubicBezTo>
                      <a:pt x="27" y="27"/>
                      <a:pt x="27" y="27"/>
                      <a:pt x="27" y="27"/>
                    </a:cubicBezTo>
                    <a:cubicBezTo>
                      <a:pt x="1" y="83"/>
                      <a:pt x="1" y="83"/>
                      <a:pt x="1" y="83"/>
                    </a:cubicBezTo>
                    <a:cubicBezTo>
                      <a:pt x="0" y="85"/>
                      <a:pt x="0" y="87"/>
                      <a:pt x="2" y="89"/>
                    </a:cubicBezTo>
                    <a:cubicBezTo>
                      <a:pt x="3" y="91"/>
                      <a:pt x="5" y="92"/>
                      <a:pt x="7" y="92"/>
                    </a:cubicBezTo>
                    <a:cubicBezTo>
                      <a:pt x="82" y="92"/>
                      <a:pt x="82" y="92"/>
                      <a:pt x="82" y="92"/>
                    </a:cubicBezTo>
                    <a:cubicBezTo>
                      <a:pt x="84" y="92"/>
                      <a:pt x="86" y="91"/>
                      <a:pt x="87" y="89"/>
                    </a:cubicBezTo>
                    <a:cubicBezTo>
                      <a:pt x="88" y="87"/>
                      <a:pt x="89" y="85"/>
                      <a:pt x="88" y="83"/>
                    </a:cubicBezTo>
                    <a:close/>
                    <a:moveTo>
                      <a:pt x="55" y="78"/>
                    </a:moveTo>
                    <a:cubicBezTo>
                      <a:pt x="53" y="78"/>
                      <a:pt x="51" y="76"/>
                      <a:pt x="51" y="74"/>
                    </a:cubicBezTo>
                    <a:cubicBezTo>
                      <a:pt x="51" y="72"/>
                      <a:pt x="53" y="70"/>
                      <a:pt x="55" y="70"/>
                    </a:cubicBezTo>
                    <a:cubicBezTo>
                      <a:pt x="58" y="70"/>
                      <a:pt x="59" y="72"/>
                      <a:pt x="59" y="74"/>
                    </a:cubicBezTo>
                    <a:cubicBezTo>
                      <a:pt x="59" y="76"/>
                      <a:pt x="58" y="78"/>
                      <a:pt x="55" y="78"/>
                    </a:cubicBezTo>
                    <a:close/>
                    <a:moveTo>
                      <a:pt x="51" y="61"/>
                    </a:moveTo>
                    <a:cubicBezTo>
                      <a:pt x="51" y="67"/>
                      <a:pt x="46" y="72"/>
                      <a:pt x="40" y="72"/>
                    </a:cubicBezTo>
                    <a:cubicBezTo>
                      <a:pt x="34" y="72"/>
                      <a:pt x="29" y="67"/>
                      <a:pt x="29" y="61"/>
                    </a:cubicBezTo>
                    <a:cubicBezTo>
                      <a:pt x="15" y="61"/>
                      <a:pt x="15" y="61"/>
                      <a:pt x="15" y="61"/>
                    </a:cubicBezTo>
                    <a:cubicBezTo>
                      <a:pt x="31" y="28"/>
                      <a:pt x="31" y="28"/>
                      <a:pt x="31" y="28"/>
                    </a:cubicBezTo>
                    <a:cubicBezTo>
                      <a:pt x="31" y="4"/>
                      <a:pt x="31" y="4"/>
                      <a:pt x="31" y="4"/>
                    </a:cubicBezTo>
                    <a:cubicBezTo>
                      <a:pt x="58" y="4"/>
                      <a:pt x="58" y="4"/>
                      <a:pt x="58" y="4"/>
                    </a:cubicBezTo>
                    <a:cubicBezTo>
                      <a:pt x="58" y="19"/>
                      <a:pt x="58" y="25"/>
                      <a:pt x="58" y="27"/>
                    </a:cubicBezTo>
                    <a:cubicBezTo>
                      <a:pt x="43" y="27"/>
                      <a:pt x="43" y="27"/>
                      <a:pt x="43" y="27"/>
                    </a:cubicBezTo>
                    <a:cubicBezTo>
                      <a:pt x="43" y="31"/>
                      <a:pt x="43" y="31"/>
                      <a:pt x="43" y="31"/>
                    </a:cubicBezTo>
                    <a:cubicBezTo>
                      <a:pt x="59" y="31"/>
                      <a:pt x="59" y="31"/>
                      <a:pt x="59" y="31"/>
                    </a:cubicBezTo>
                    <a:cubicBezTo>
                      <a:pt x="61" y="35"/>
                      <a:pt x="61" y="35"/>
                      <a:pt x="61" y="35"/>
                    </a:cubicBezTo>
                    <a:cubicBezTo>
                      <a:pt x="47" y="35"/>
                      <a:pt x="47" y="35"/>
                      <a:pt x="47" y="35"/>
                    </a:cubicBezTo>
                    <a:cubicBezTo>
                      <a:pt x="47" y="40"/>
                      <a:pt x="47" y="40"/>
                      <a:pt x="47"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1"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9" name="Oval 381"/>
              <p:cNvSpPr>
                <a:spLocks noChangeArrowheads="1"/>
              </p:cNvSpPr>
              <p:nvPr userDrawn="1"/>
            </p:nvSpPr>
            <p:spPr bwMode="auto">
              <a:xfrm>
                <a:off x="4350" y="855"/>
                <a:ext cx="15" cy="16"/>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0" name="Freeform 382"/>
              <p:cNvSpPr>
                <a:spLocks noEditPoints="1"/>
              </p:cNvSpPr>
              <p:nvPr userDrawn="1"/>
            </p:nvSpPr>
            <p:spPr bwMode="auto">
              <a:xfrm>
                <a:off x="4799" y="860"/>
                <a:ext cx="169" cy="73"/>
              </a:xfrm>
              <a:custGeom>
                <a:avLst/>
                <a:gdLst>
                  <a:gd name="T0" fmla="*/ 78 w 100"/>
                  <a:gd name="T1" fmla="*/ 33 h 43"/>
                  <a:gd name="T2" fmla="*/ 78 w 100"/>
                  <a:gd name="T3" fmla="*/ 33 h 43"/>
                  <a:gd name="T4" fmla="*/ 78 w 100"/>
                  <a:gd name="T5" fmla="*/ 0 h 43"/>
                  <a:gd name="T6" fmla="*/ 22 w 100"/>
                  <a:gd name="T7" fmla="*/ 0 h 43"/>
                  <a:gd name="T8" fmla="*/ 22 w 100"/>
                  <a:gd name="T9" fmla="*/ 33 h 43"/>
                  <a:gd name="T10" fmla="*/ 22 w 100"/>
                  <a:gd name="T11" fmla="*/ 33 h 43"/>
                  <a:gd name="T12" fmla="*/ 0 w 100"/>
                  <a:gd name="T13" fmla="*/ 33 h 43"/>
                  <a:gd name="T14" fmla="*/ 0 w 100"/>
                  <a:gd name="T15" fmla="*/ 43 h 43"/>
                  <a:gd name="T16" fmla="*/ 100 w 100"/>
                  <a:gd name="T17" fmla="*/ 43 h 43"/>
                  <a:gd name="T18" fmla="*/ 100 w 100"/>
                  <a:gd name="T19" fmla="*/ 33 h 43"/>
                  <a:gd name="T20" fmla="*/ 78 w 100"/>
                  <a:gd name="T21" fmla="*/ 33 h 43"/>
                  <a:gd name="T22" fmla="*/ 66 w 100"/>
                  <a:gd name="T23" fmla="*/ 28 h 43"/>
                  <a:gd name="T24" fmla="*/ 66 w 100"/>
                  <a:gd name="T25" fmla="*/ 28 h 43"/>
                  <a:gd name="T26" fmla="*/ 35 w 100"/>
                  <a:gd name="T27" fmla="*/ 28 h 43"/>
                  <a:gd name="T28" fmla="*/ 35 w 100"/>
                  <a:gd name="T29" fmla="*/ 28 h 43"/>
                  <a:gd name="T30" fmla="*/ 35 w 100"/>
                  <a:gd name="T31" fmla="*/ 10 h 43"/>
                  <a:gd name="T32" fmla="*/ 66 w 100"/>
                  <a:gd name="T33" fmla="*/ 10 h 43"/>
                  <a:gd name="T34" fmla="*/ 66 w 100"/>
                  <a:gd name="T35"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43">
                    <a:moveTo>
                      <a:pt x="78" y="33"/>
                    </a:moveTo>
                    <a:cubicBezTo>
                      <a:pt x="78" y="33"/>
                      <a:pt x="78" y="33"/>
                      <a:pt x="78" y="33"/>
                    </a:cubicBezTo>
                    <a:cubicBezTo>
                      <a:pt x="78" y="0"/>
                      <a:pt x="78" y="0"/>
                      <a:pt x="78" y="0"/>
                    </a:cubicBezTo>
                    <a:cubicBezTo>
                      <a:pt x="22" y="0"/>
                      <a:pt x="22" y="0"/>
                      <a:pt x="22" y="0"/>
                    </a:cubicBezTo>
                    <a:cubicBezTo>
                      <a:pt x="22" y="33"/>
                      <a:pt x="22" y="33"/>
                      <a:pt x="22" y="33"/>
                    </a:cubicBezTo>
                    <a:cubicBezTo>
                      <a:pt x="22" y="33"/>
                      <a:pt x="22" y="33"/>
                      <a:pt x="22" y="33"/>
                    </a:cubicBezTo>
                    <a:cubicBezTo>
                      <a:pt x="0" y="33"/>
                      <a:pt x="0" y="33"/>
                      <a:pt x="0" y="33"/>
                    </a:cubicBezTo>
                    <a:cubicBezTo>
                      <a:pt x="0" y="43"/>
                      <a:pt x="0" y="43"/>
                      <a:pt x="0" y="43"/>
                    </a:cubicBezTo>
                    <a:cubicBezTo>
                      <a:pt x="100" y="43"/>
                      <a:pt x="100" y="43"/>
                      <a:pt x="100" y="43"/>
                    </a:cubicBezTo>
                    <a:cubicBezTo>
                      <a:pt x="100" y="33"/>
                      <a:pt x="100" y="33"/>
                      <a:pt x="100" y="33"/>
                    </a:cubicBezTo>
                    <a:lnTo>
                      <a:pt x="78" y="33"/>
                    </a:lnTo>
                    <a:close/>
                    <a:moveTo>
                      <a:pt x="66" y="28"/>
                    </a:moveTo>
                    <a:cubicBezTo>
                      <a:pt x="66" y="28"/>
                      <a:pt x="66" y="28"/>
                      <a:pt x="66" y="28"/>
                    </a:cubicBezTo>
                    <a:cubicBezTo>
                      <a:pt x="35" y="28"/>
                      <a:pt x="35" y="28"/>
                      <a:pt x="35" y="28"/>
                    </a:cubicBezTo>
                    <a:cubicBezTo>
                      <a:pt x="35" y="28"/>
                      <a:pt x="35" y="28"/>
                      <a:pt x="35" y="28"/>
                    </a:cubicBezTo>
                    <a:cubicBezTo>
                      <a:pt x="35" y="10"/>
                      <a:pt x="35" y="10"/>
                      <a:pt x="35" y="10"/>
                    </a:cubicBezTo>
                    <a:cubicBezTo>
                      <a:pt x="66" y="10"/>
                      <a:pt x="66" y="10"/>
                      <a:pt x="66" y="10"/>
                    </a:cubicBezTo>
                    <a:lnTo>
                      <a:pt x="66" y="2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1" name="Rectangle 383"/>
              <p:cNvSpPr>
                <a:spLocks noChangeArrowheads="1"/>
              </p:cNvSpPr>
              <p:nvPr userDrawn="1"/>
            </p:nvSpPr>
            <p:spPr bwMode="auto">
              <a:xfrm>
                <a:off x="4799" y="953"/>
                <a:ext cx="169"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2" name="Rectangle 384"/>
              <p:cNvSpPr>
                <a:spLocks noChangeArrowheads="1"/>
              </p:cNvSpPr>
              <p:nvPr userDrawn="1"/>
            </p:nvSpPr>
            <p:spPr bwMode="auto">
              <a:xfrm>
                <a:off x="4799" y="986"/>
                <a:ext cx="169"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3" name="Rectangle 385"/>
              <p:cNvSpPr>
                <a:spLocks noChangeArrowheads="1"/>
              </p:cNvSpPr>
              <p:nvPr userDrawn="1"/>
            </p:nvSpPr>
            <p:spPr bwMode="auto">
              <a:xfrm>
                <a:off x="4799" y="1019"/>
                <a:ext cx="169"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4" name="Freeform 386"/>
              <p:cNvSpPr>
                <a:spLocks noEditPoints="1"/>
              </p:cNvSpPr>
              <p:nvPr userDrawn="1"/>
            </p:nvSpPr>
            <p:spPr bwMode="auto">
              <a:xfrm>
                <a:off x="5172" y="1550"/>
                <a:ext cx="237" cy="137"/>
              </a:xfrm>
              <a:custGeom>
                <a:avLst/>
                <a:gdLst>
                  <a:gd name="T0" fmla="*/ 116 w 140"/>
                  <a:gd name="T1" fmla="*/ 22 h 81"/>
                  <a:gd name="T2" fmla="*/ 102 w 140"/>
                  <a:gd name="T3" fmla="*/ 9 h 81"/>
                  <a:gd name="T4" fmla="*/ 92 w 140"/>
                  <a:gd name="T5" fmla="*/ 7 h 81"/>
                  <a:gd name="T6" fmla="*/ 82 w 140"/>
                  <a:gd name="T7" fmla="*/ 9 h 81"/>
                  <a:gd name="T8" fmla="*/ 69 w 140"/>
                  <a:gd name="T9" fmla="*/ 5 h 81"/>
                  <a:gd name="T10" fmla="*/ 64 w 140"/>
                  <a:gd name="T11" fmla="*/ 6 h 81"/>
                  <a:gd name="T12" fmla="*/ 46 w 140"/>
                  <a:gd name="T13" fmla="*/ 0 h 81"/>
                  <a:gd name="T14" fmla="*/ 31 w 140"/>
                  <a:gd name="T15" fmla="*/ 3 h 81"/>
                  <a:gd name="T16" fmla="*/ 18 w 140"/>
                  <a:gd name="T17" fmla="*/ 28 h 81"/>
                  <a:gd name="T18" fmla="*/ 16 w 140"/>
                  <a:gd name="T19" fmla="*/ 31 h 81"/>
                  <a:gd name="T20" fmla="*/ 10 w 140"/>
                  <a:gd name="T21" fmla="*/ 34 h 81"/>
                  <a:gd name="T22" fmla="*/ 0 w 140"/>
                  <a:gd name="T23" fmla="*/ 56 h 81"/>
                  <a:gd name="T24" fmla="*/ 24 w 140"/>
                  <a:gd name="T25" fmla="*/ 81 h 81"/>
                  <a:gd name="T26" fmla="*/ 109 w 140"/>
                  <a:gd name="T27" fmla="*/ 81 h 81"/>
                  <a:gd name="T28" fmla="*/ 110 w 140"/>
                  <a:gd name="T29" fmla="*/ 81 h 81"/>
                  <a:gd name="T30" fmla="*/ 140 w 140"/>
                  <a:gd name="T31" fmla="*/ 51 h 81"/>
                  <a:gd name="T32" fmla="*/ 116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3 w 140"/>
                  <a:gd name="T63" fmla="*/ 12 h 81"/>
                  <a:gd name="T64" fmla="*/ 64 w 140"/>
                  <a:gd name="T65" fmla="*/ 11 h 81"/>
                  <a:gd name="T66" fmla="*/ 80 w 140"/>
                  <a:gd name="T67" fmla="*/ 14 h 81"/>
                  <a:gd name="T68" fmla="*/ 81 w 140"/>
                  <a:gd name="T69" fmla="*/ 15 h 81"/>
                  <a:gd name="T70" fmla="*/ 83 w 140"/>
                  <a:gd name="T71" fmla="*/ 14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1 w 140"/>
                  <a:gd name="T87" fmla="*/ 48 h 81"/>
                  <a:gd name="T88" fmla="*/ 43 w 140"/>
                  <a:gd name="T89" fmla="*/ 55 h 81"/>
                  <a:gd name="T90" fmla="*/ 36 w 140"/>
                  <a:gd name="T91" fmla="*/ 48 h 81"/>
                  <a:gd name="T92" fmla="*/ 43 w 140"/>
                  <a:gd name="T93" fmla="*/ 41 h 81"/>
                  <a:gd name="T94" fmla="*/ 51 w 140"/>
                  <a:gd name="T95" fmla="*/ 48 h 81"/>
                  <a:gd name="T96" fmla="*/ 82 w 140"/>
                  <a:gd name="T97" fmla="*/ 48 h 81"/>
                  <a:gd name="T98" fmla="*/ 70 w 140"/>
                  <a:gd name="T99" fmla="*/ 59 h 81"/>
                  <a:gd name="T100" fmla="*/ 59 w 140"/>
                  <a:gd name="T101" fmla="*/ 48 h 81"/>
                  <a:gd name="T102" fmla="*/ 70 w 140"/>
                  <a:gd name="T103" fmla="*/ 36 h 81"/>
                  <a:gd name="T104" fmla="*/ 82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7"/>
                      <a:pt x="110" y="12"/>
                      <a:pt x="102" y="9"/>
                    </a:cubicBezTo>
                    <a:cubicBezTo>
                      <a:pt x="101" y="8"/>
                      <a:pt x="97" y="7"/>
                      <a:pt x="92" y="7"/>
                    </a:cubicBezTo>
                    <a:cubicBezTo>
                      <a:pt x="88" y="7"/>
                      <a:pt x="85" y="8"/>
                      <a:pt x="82" y="9"/>
                    </a:cubicBezTo>
                    <a:cubicBezTo>
                      <a:pt x="79" y="7"/>
                      <a:pt x="75" y="5"/>
                      <a:pt x="69" y="5"/>
                    </a:cubicBezTo>
                    <a:cubicBezTo>
                      <a:pt x="68" y="5"/>
                      <a:pt x="66" y="6"/>
                      <a:pt x="64" y="6"/>
                    </a:cubicBezTo>
                    <a:cubicBezTo>
                      <a:pt x="61" y="3"/>
                      <a:pt x="55" y="0"/>
                      <a:pt x="46" y="0"/>
                    </a:cubicBezTo>
                    <a:cubicBezTo>
                      <a:pt x="41" y="0"/>
                      <a:pt x="37" y="1"/>
                      <a:pt x="31" y="3"/>
                    </a:cubicBezTo>
                    <a:cubicBezTo>
                      <a:pt x="31" y="4"/>
                      <a:pt x="18" y="11"/>
                      <a:pt x="18" y="28"/>
                    </a:cubicBezTo>
                    <a:cubicBezTo>
                      <a:pt x="17" y="29"/>
                      <a:pt x="17" y="30"/>
                      <a:pt x="16" y="31"/>
                    </a:cubicBezTo>
                    <a:cubicBezTo>
                      <a:pt x="14" y="31"/>
                      <a:pt x="12" y="33"/>
                      <a:pt x="10" y="34"/>
                    </a:cubicBezTo>
                    <a:cubicBezTo>
                      <a:pt x="5" y="38"/>
                      <a:pt x="0" y="45"/>
                      <a:pt x="0" y="56"/>
                    </a:cubicBezTo>
                    <a:cubicBezTo>
                      <a:pt x="0" y="73"/>
                      <a:pt x="15" y="80"/>
                      <a:pt x="24" y="81"/>
                    </a:cubicBezTo>
                    <a:cubicBezTo>
                      <a:pt x="109" y="81"/>
                      <a:pt x="109" y="81"/>
                      <a:pt x="109" y="81"/>
                    </a:cubicBezTo>
                    <a:cubicBezTo>
                      <a:pt x="109" y="81"/>
                      <a:pt x="110" y="81"/>
                      <a:pt x="110" y="81"/>
                    </a:cubicBezTo>
                    <a:cubicBezTo>
                      <a:pt x="127" y="81"/>
                      <a:pt x="140" y="67"/>
                      <a:pt x="140" y="51"/>
                    </a:cubicBezTo>
                    <a:cubicBezTo>
                      <a:pt x="140" y="37"/>
                      <a:pt x="130" y="24"/>
                      <a:pt x="116"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3" y="12"/>
                      <a:pt x="63" y="12"/>
                      <a:pt x="63" y="12"/>
                    </a:cubicBezTo>
                    <a:cubicBezTo>
                      <a:pt x="64" y="11"/>
                      <a:pt x="64" y="11"/>
                      <a:pt x="64" y="11"/>
                    </a:cubicBezTo>
                    <a:cubicBezTo>
                      <a:pt x="70" y="10"/>
                      <a:pt x="76" y="11"/>
                      <a:pt x="80" y="14"/>
                    </a:cubicBezTo>
                    <a:cubicBezTo>
                      <a:pt x="81" y="15"/>
                      <a:pt x="81" y="15"/>
                      <a:pt x="81" y="15"/>
                    </a:cubicBezTo>
                    <a:cubicBezTo>
                      <a:pt x="83" y="14"/>
                      <a:pt x="83" y="14"/>
                      <a:pt x="83" y="14"/>
                    </a:cubicBezTo>
                    <a:cubicBezTo>
                      <a:pt x="85" y="13"/>
                      <a:pt x="89"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1" y="48"/>
                    </a:moveTo>
                    <a:cubicBezTo>
                      <a:pt x="51" y="52"/>
                      <a:pt x="47" y="55"/>
                      <a:pt x="43" y="55"/>
                    </a:cubicBezTo>
                    <a:cubicBezTo>
                      <a:pt x="39" y="55"/>
                      <a:pt x="36" y="52"/>
                      <a:pt x="36" y="48"/>
                    </a:cubicBezTo>
                    <a:cubicBezTo>
                      <a:pt x="36" y="44"/>
                      <a:pt x="39" y="41"/>
                      <a:pt x="43" y="41"/>
                    </a:cubicBezTo>
                    <a:cubicBezTo>
                      <a:pt x="47" y="41"/>
                      <a:pt x="51" y="44"/>
                      <a:pt x="51" y="48"/>
                    </a:cubicBezTo>
                    <a:close/>
                    <a:moveTo>
                      <a:pt x="82" y="48"/>
                    </a:moveTo>
                    <a:cubicBezTo>
                      <a:pt x="82" y="54"/>
                      <a:pt x="76" y="59"/>
                      <a:pt x="70" y="59"/>
                    </a:cubicBezTo>
                    <a:cubicBezTo>
                      <a:pt x="64" y="59"/>
                      <a:pt x="59" y="54"/>
                      <a:pt x="59" y="48"/>
                    </a:cubicBezTo>
                    <a:cubicBezTo>
                      <a:pt x="59" y="42"/>
                      <a:pt x="64" y="36"/>
                      <a:pt x="70" y="36"/>
                    </a:cubicBezTo>
                    <a:cubicBezTo>
                      <a:pt x="76" y="36"/>
                      <a:pt x="82" y="42"/>
                      <a:pt x="82"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5" name="Freeform 387"/>
              <p:cNvSpPr>
                <a:spLocks noEditPoints="1"/>
              </p:cNvSpPr>
              <p:nvPr userDrawn="1"/>
            </p:nvSpPr>
            <p:spPr bwMode="auto">
              <a:xfrm>
                <a:off x="3512" y="867"/>
                <a:ext cx="236" cy="137"/>
              </a:xfrm>
              <a:custGeom>
                <a:avLst/>
                <a:gdLst>
                  <a:gd name="T0" fmla="*/ 116 w 140"/>
                  <a:gd name="T1" fmla="*/ 22 h 81"/>
                  <a:gd name="T2" fmla="*/ 102 w 140"/>
                  <a:gd name="T3" fmla="*/ 9 h 81"/>
                  <a:gd name="T4" fmla="*/ 92 w 140"/>
                  <a:gd name="T5" fmla="*/ 7 h 81"/>
                  <a:gd name="T6" fmla="*/ 82 w 140"/>
                  <a:gd name="T7" fmla="*/ 10 h 81"/>
                  <a:gd name="T8" fmla="*/ 70 w 140"/>
                  <a:gd name="T9" fmla="*/ 6 h 81"/>
                  <a:gd name="T10" fmla="*/ 64 w 140"/>
                  <a:gd name="T11" fmla="*/ 6 h 81"/>
                  <a:gd name="T12" fmla="*/ 46 w 140"/>
                  <a:gd name="T13" fmla="*/ 0 h 81"/>
                  <a:gd name="T14" fmla="*/ 32 w 140"/>
                  <a:gd name="T15" fmla="*/ 4 h 81"/>
                  <a:gd name="T16" fmla="*/ 18 w 140"/>
                  <a:gd name="T17" fmla="*/ 28 h 81"/>
                  <a:gd name="T18" fmla="*/ 16 w 140"/>
                  <a:gd name="T19" fmla="*/ 31 h 81"/>
                  <a:gd name="T20" fmla="*/ 10 w 140"/>
                  <a:gd name="T21" fmla="*/ 35 h 81"/>
                  <a:gd name="T22" fmla="*/ 0 w 140"/>
                  <a:gd name="T23" fmla="*/ 56 h 81"/>
                  <a:gd name="T24" fmla="*/ 24 w 140"/>
                  <a:gd name="T25" fmla="*/ 81 h 81"/>
                  <a:gd name="T26" fmla="*/ 109 w 140"/>
                  <a:gd name="T27" fmla="*/ 81 h 81"/>
                  <a:gd name="T28" fmla="*/ 111 w 140"/>
                  <a:gd name="T29" fmla="*/ 81 h 81"/>
                  <a:gd name="T30" fmla="*/ 140 w 140"/>
                  <a:gd name="T31" fmla="*/ 51 h 81"/>
                  <a:gd name="T32" fmla="*/ 116 w 140"/>
                  <a:gd name="T33" fmla="*/ 22 h 81"/>
                  <a:gd name="T34" fmla="*/ 111 w 140"/>
                  <a:gd name="T35" fmla="*/ 76 h 81"/>
                  <a:gd name="T36" fmla="*/ 109 w 140"/>
                  <a:gd name="T37" fmla="*/ 76 h 81"/>
                  <a:gd name="T38" fmla="*/ 24 w 140"/>
                  <a:gd name="T39" fmla="*/ 76 h 81"/>
                  <a:gd name="T40" fmla="*/ 5 w 140"/>
                  <a:gd name="T41" fmla="*/ 56 h 81"/>
                  <a:gd name="T42" fmla="*/ 13 w 140"/>
                  <a:gd name="T43" fmla="*/ 39 h 81"/>
                  <a:gd name="T44" fmla="*/ 19 w 140"/>
                  <a:gd name="T45" fmla="*/ 35 h 81"/>
                  <a:gd name="T46" fmla="*/ 20 w 140"/>
                  <a:gd name="T47" fmla="*/ 35 h 81"/>
                  <a:gd name="T48" fmla="*/ 20 w 140"/>
                  <a:gd name="T49" fmla="*/ 34 h 81"/>
                  <a:gd name="T50" fmla="*/ 22 w 140"/>
                  <a:gd name="T51" fmla="*/ 31 h 81"/>
                  <a:gd name="T52" fmla="*/ 23 w 140"/>
                  <a:gd name="T53" fmla="*/ 31 h 81"/>
                  <a:gd name="T54" fmla="*/ 23 w 140"/>
                  <a:gd name="T55" fmla="*/ 29 h 81"/>
                  <a:gd name="T56" fmla="*/ 34 w 140"/>
                  <a:gd name="T57" fmla="*/ 8 h 81"/>
                  <a:gd name="T58" fmla="*/ 46 w 140"/>
                  <a:gd name="T59" fmla="*/ 5 h 81"/>
                  <a:gd name="T60" fmla="*/ 62 w 140"/>
                  <a:gd name="T61" fmla="*/ 11 h 81"/>
                  <a:gd name="T62" fmla="*/ 63 w 140"/>
                  <a:gd name="T63" fmla="*/ 12 h 81"/>
                  <a:gd name="T64" fmla="*/ 64 w 140"/>
                  <a:gd name="T65" fmla="*/ 12 h 81"/>
                  <a:gd name="T66" fmla="*/ 80 w 140"/>
                  <a:gd name="T67" fmla="*/ 15 h 81"/>
                  <a:gd name="T68" fmla="*/ 81 w 140"/>
                  <a:gd name="T69" fmla="*/ 16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1 w 140"/>
                  <a:gd name="T85" fmla="*/ 76 h 81"/>
                  <a:gd name="T86" fmla="*/ 51 w 140"/>
                  <a:gd name="T87" fmla="*/ 48 h 81"/>
                  <a:gd name="T88" fmla="*/ 43 w 140"/>
                  <a:gd name="T89" fmla="*/ 56 h 81"/>
                  <a:gd name="T90" fmla="*/ 36 w 140"/>
                  <a:gd name="T91" fmla="*/ 48 h 81"/>
                  <a:gd name="T92" fmla="*/ 43 w 140"/>
                  <a:gd name="T93" fmla="*/ 41 h 81"/>
                  <a:gd name="T94" fmla="*/ 51 w 140"/>
                  <a:gd name="T95" fmla="*/ 48 h 81"/>
                  <a:gd name="T96" fmla="*/ 82 w 140"/>
                  <a:gd name="T97" fmla="*/ 48 h 81"/>
                  <a:gd name="T98" fmla="*/ 70 w 140"/>
                  <a:gd name="T99" fmla="*/ 60 h 81"/>
                  <a:gd name="T100" fmla="*/ 59 w 140"/>
                  <a:gd name="T101" fmla="*/ 48 h 81"/>
                  <a:gd name="T102" fmla="*/ 70 w 140"/>
                  <a:gd name="T103" fmla="*/ 37 h 81"/>
                  <a:gd name="T104" fmla="*/ 82 w 140"/>
                  <a:gd name="T105" fmla="*/ 48 h 81"/>
                  <a:gd name="T106" fmla="*/ 104 w 140"/>
                  <a:gd name="T107" fmla="*/ 48 h 81"/>
                  <a:gd name="T108" fmla="*/ 97 w 140"/>
                  <a:gd name="T109" fmla="*/ 56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6" y="22"/>
                    </a:moveTo>
                    <a:cubicBezTo>
                      <a:pt x="114" y="18"/>
                      <a:pt x="110" y="12"/>
                      <a:pt x="102" y="9"/>
                    </a:cubicBezTo>
                    <a:cubicBezTo>
                      <a:pt x="101" y="9"/>
                      <a:pt x="97" y="7"/>
                      <a:pt x="92" y="7"/>
                    </a:cubicBezTo>
                    <a:cubicBezTo>
                      <a:pt x="88" y="7"/>
                      <a:pt x="85" y="8"/>
                      <a:pt x="82" y="10"/>
                    </a:cubicBezTo>
                    <a:cubicBezTo>
                      <a:pt x="79" y="8"/>
                      <a:pt x="75" y="6"/>
                      <a:pt x="70" y="6"/>
                    </a:cubicBezTo>
                    <a:cubicBezTo>
                      <a:pt x="68" y="6"/>
                      <a:pt x="66" y="6"/>
                      <a:pt x="64" y="6"/>
                    </a:cubicBezTo>
                    <a:cubicBezTo>
                      <a:pt x="61" y="4"/>
                      <a:pt x="55" y="0"/>
                      <a:pt x="46" y="0"/>
                    </a:cubicBezTo>
                    <a:cubicBezTo>
                      <a:pt x="41" y="0"/>
                      <a:pt x="37" y="1"/>
                      <a:pt x="32" y="4"/>
                    </a:cubicBezTo>
                    <a:cubicBezTo>
                      <a:pt x="31" y="4"/>
                      <a:pt x="18" y="11"/>
                      <a:pt x="18" y="28"/>
                    </a:cubicBezTo>
                    <a:cubicBezTo>
                      <a:pt x="17" y="29"/>
                      <a:pt x="17" y="30"/>
                      <a:pt x="16" y="31"/>
                    </a:cubicBezTo>
                    <a:cubicBezTo>
                      <a:pt x="14" y="32"/>
                      <a:pt x="12" y="33"/>
                      <a:pt x="10" y="35"/>
                    </a:cubicBezTo>
                    <a:cubicBezTo>
                      <a:pt x="5" y="38"/>
                      <a:pt x="0" y="45"/>
                      <a:pt x="0" y="56"/>
                    </a:cubicBezTo>
                    <a:cubicBezTo>
                      <a:pt x="0" y="73"/>
                      <a:pt x="15" y="81"/>
                      <a:pt x="24" y="81"/>
                    </a:cubicBezTo>
                    <a:cubicBezTo>
                      <a:pt x="109" y="81"/>
                      <a:pt x="109" y="81"/>
                      <a:pt x="109" y="81"/>
                    </a:cubicBezTo>
                    <a:cubicBezTo>
                      <a:pt x="109" y="81"/>
                      <a:pt x="110" y="81"/>
                      <a:pt x="111" y="81"/>
                    </a:cubicBezTo>
                    <a:cubicBezTo>
                      <a:pt x="127" y="81"/>
                      <a:pt x="140" y="68"/>
                      <a:pt x="140" y="51"/>
                    </a:cubicBezTo>
                    <a:cubicBezTo>
                      <a:pt x="140" y="37"/>
                      <a:pt x="130" y="25"/>
                      <a:pt x="116" y="22"/>
                    </a:cubicBezTo>
                    <a:close/>
                    <a:moveTo>
                      <a:pt x="111" y="76"/>
                    </a:moveTo>
                    <a:cubicBezTo>
                      <a:pt x="110" y="76"/>
                      <a:pt x="110" y="76"/>
                      <a:pt x="109" y="76"/>
                    </a:cubicBezTo>
                    <a:cubicBezTo>
                      <a:pt x="24" y="76"/>
                      <a:pt x="24" y="76"/>
                      <a:pt x="24" y="76"/>
                    </a:cubicBezTo>
                    <a:cubicBezTo>
                      <a:pt x="19" y="76"/>
                      <a:pt x="5" y="71"/>
                      <a:pt x="5" y="56"/>
                    </a:cubicBezTo>
                    <a:cubicBezTo>
                      <a:pt x="5" y="47"/>
                      <a:pt x="9" y="42"/>
                      <a:pt x="13" y="39"/>
                    </a:cubicBezTo>
                    <a:cubicBezTo>
                      <a:pt x="15" y="37"/>
                      <a:pt x="17" y="36"/>
                      <a:pt x="19" y="35"/>
                    </a:cubicBezTo>
                    <a:cubicBezTo>
                      <a:pt x="20" y="35"/>
                      <a:pt x="20" y="35"/>
                      <a:pt x="20" y="35"/>
                    </a:cubicBezTo>
                    <a:cubicBezTo>
                      <a:pt x="20" y="34"/>
                      <a:pt x="20" y="34"/>
                      <a:pt x="20" y="34"/>
                    </a:cubicBezTo>
                    <a:cubicBezTo>
                      <a:pt x="21" y="33"/>
                      <a:pt x="21" y="32"/>
                      <a:pt x="22" y="31"/>
                    </a:cubicBezTo>
                    <a:cubicBezTo>
                      <a:pt x="23" y="31"/>
                      <a:pt x="23" y="31"/>
                      <a:pt x="23" y="31"/>
                    </a:cubicBezTo>
                    <a:cubicBezTo>
                      <a:pt x="23" y="29"/>
                      <a:pt x="23" y="29"/>
                      <a:pt x="23" y="29"/>
                    </a:cubicBezTo>
                    <a:cubicBezTo>
                      <a:pt x="23" y="15"/>
                      <a:pt x="34" y="9"/>
                      <a:pt x="34" y="8"/>
                    </a:cubicBezTo>
                    <a:cubicBezTo>
                      <a:pt x="38" y="6"/>
                      <a:pt x="42" y="5"/>
                      <a:pt x="46" y="5"/>
                    </a:cubicBezTo>
                    <a:cubicBezTo>
                      <a:pt x="53" y="5"/>
                      <a:pt x="59" y="8"/>
                      <a:pt x="62" y="11"/>
                    </a:cubicBezTo>
                    <a:cubicBezTo>
                      <a:pt x="63" y="12"/>
                      <a:pt x="63" y="12"/>
                      <a:pt x="63" y="12"/>
                    </a:cubicBezTo>
                    <a:cubicBezTo>
                      <a:pt x="64" y="12"/>
                      <a:pt x="64" y="12"/>
                      <a:pt x="64" y="12"/>
                    </a:cubicBezTo>
                    <a:cubicBezTo>
                      <a:pt x="70" y="10"/>
                      <a:pt x="76" y="11"/>
                      <a:pt x="80" y="15"/>
                    </a:cubicBezTo>
                    <a:cubicBezTo>
                      <a:pt x="81" y="16"/>
                      <a:pt x="81" y="16"/>
                      <a:pt x="81" y="16"/>
                    </a:cubicBezTo>
                    <a:cubicBezTo>
                      <a:pt x="83" y="15"/>
                      <a:pt x="83" y="15"/>
                      <a:pt x="83" y="15"/>
                    </a:cubicBezTo>
                    <a:cubicBezTo>
                      <a:pt x="85" y="13"/>
                      <a:pt x="89" y="12"/>
                      <a:pt x="92" y="12"/>
                    </a:cubicBezTo>
                    <a:cubicBezTo>
                      <a:pt x="96" y="12"/>
                      <a:pt x="100" y="14"/>
                      <a:pt x="100" y="14"/>
                    </a:cubicBezTo>
                    <a:cubicBezTo>
                      <a:pt x="106" y="16"/>
                      <a:pt x="110" y="20"/>
                      <a:pt x="111" y="25"/>
                    </a:cubicBezTo>
                    <a:cubicBezTo>
                      <a:pt x="112" y="27"/>
                      <a:pt x="112" y="27"/>
                      <a:pt x="112" y="27"/>
                    </a:cubicBezTo>
                    <a:cubicBezTo>
                      <a:pt x="113" y="27"/>
                      <a:pt x="113" y="27"/>
                      <a:pt x="113" y="27"/>
                    </a:cubicBezTo>
                    <a:cubicBezTo>
                      <a:pt x="126" y="29"/>
                      <a:pt x="135" y="39"/>
                      <a:pt x="135" y="51"/>
                    </a:cubicBezTo>
                    <a:cubicBezTo>
                      <a:pt x="135" y="65"/>
                      <a:pt x="124" y="76"/>
                      <a:pt x="111" y="76"/>
                    </a:cubicBezTo>
                    <a:close/>
                    <a:moveTo>
                      <a:pt x="51" y="48"/>
                    </a:moveTo>
                    <a:cubicBezTo>
                      <a:pt x="51" y="52"/>
                      <a:pt x="47" y="56"/>
                      <a:pt x="43" y="56"/>
                    </a:cubicBezTo>
                    <a:cubicBezTo>
                      <a:pt x="39" y="56"/>
                      <a:pt x="36" y="52"/>
                      <a:pt x="36" y="48"/>
                    </a:cubicBezTo>
                    <a:cubicBezTo>
                      <a:pt x="36" y="44"/>
                      <a:pt x="39" y="41"/>
                      <a:pt x="43" y="41"/>
                    </a:cubicBezTo>
                    <a:cubicBezTo>
                      <a:pt x="47"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4" y="48"/>
                    </a:moveTo>
                    <a:cubicBezTo>
                      <a:pt x="104" y="52"/>
                      <a:pt x="101" y="56"/>
                      <a:pt x="97" y="56"/>
                    </a:cubicBezTo>
                    <a:cubicBezTo>
                      <a:pt x="93" y="56"/>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6" name="Freeform 388"/>
              <p:cNvSpPr>
                <a:spLocks noEditPoints="1"/>
              </p:cNvSpPr>
              <p:nvPr userDrawn="1"/>
            </p:nvSpPr>
            <p:spPr bwMode="auto">
              <a:xfrm>
                <a:off x="2781" y="1393"/>
                <a:ext cx="175" cy="166"/>
              </a:xfrm>
              <a:custGeom>
                <a:avLst/>
                <a:gdLst>
                  <a:gd name="T0" fmla="*/ 153 w 175"/>
                  <a:gd name="T1" fmla="*/ 54 h 166"/>
                  <a:gd name="T2" fmla="*/ 153 w 175"/>
                  <a:gd name="T3" fmla="*/ 30 h 166"/>
                  <a:gd name="T4" fmla="*/ 123 w 175"/>
                  <a:gd name="T5" fmla="*/ 30 h 166"/>
                  <a:gd name="T6" fmla="*/ 88 w 175"/>
                  <a:gd name="T7" fmla="*/ 0 h 166"/>
                  <a:gd name="T8" fmla="*/ 49 w 175"/>
                  <a:gd name="T9" fmla="*/ 30 h 166"/>
                  <a:gd name="T10" fmla="*/ 20 w 175"/>
                  <a:gd name="T11" fmla="*/ 30 h 166"/>
                  <a:gd name="T12" fmla="*/ 20 w 175"/>
                  <a:gd name="T13" fmla="*/ 52 h 166"/>
                  <a:gd name="T14" fmla="*/ 0 w 175"/>
                  <a:gd name="T15" fmla="*/ 69 h 166"/>
                  <a:gd name="T16" fmla="*/ 0 w 175"/>
                  <a:gd name="T17" fmla="*/ 166 h 166"/>
                  <a:gd name="T18" fmla="*/ 175 w 175"/>
                  <a:gd name="T19" fmla="*/ 166 h 166"/>
                  <a:gd name="T20" fmla="*/ 175 w 175"/>
                  <a:gd name="T21" fmla="*/ 69 h 166"/>
                  <a:gd name="T22" fmla="*/ 153 w 175"/>
                  <a:gd name="T23" fmla="*/ 54 h 166"/>
                  <a:gd name="T24" fmla="*/ 167 w 175"/>
                  <a:gd name="T25" fmla="*/ 159 h 166"/>
                  <a:gd name="T26" fmla="*/ 6 w 175"/>
                  <a:gd name="T27" fmla="*/ 159 h 166"/>
                  <a:gd name="T28" fmla="*/ 6 w 175"/>
                  <a:gd name="T29" fmla="*/ 74 h 166"/>
                  <a:gd name="T30" fmla="*/ 28 w 175"/>
                  <a:gd name="T31" fmla="*/ 57 h 166"/>
                  <a:gd name="T32" fmla="*/ 28 w 175"/>
                  <a:gd name="T33" fmla="*/ 37 h 166"/>
                  <a:gd name="T34" fmla="*/ 52 w 175"/>
                  <a:gd name="T35" fmla="*/ 37 h 166"/>
                  <a:gd name="T36" fmla="*/ 88 w 175"/>
                  <a:gd name="T37" fmla="*/ 10 h 166"/>
                  <a:gd name="T38" fmla="*/ 120 w 175"/>
                  <a:gd name="T39" fmla="*/ 37 h 166"/>
                  <a:gd name="T40" fmla="*/ 147 w 175"/>
                  <a:gd name="T41" fmla="*/ 37 h 166"/>
                  <a:gd name="T42" fmla="*/ 147 w 175"/>
                  <a:gd name="T43" fmla="*/ 57 h 166"/>
                  <a:gd name="T44" fmla="*/ 167 w 175"/>
                  <a:gd name="T45" fmla="*/ 74 h 166"/>
                  <a:gd name="T46" fmla="*/ 167 w 175"/>
                  <a:gd name="T47" fmla="*/ 159 h 166"/>
                  <a:gd name="T48" fmla="*/ 35 w 175"/>
                  <a:gd name="T49" fmla="*/ 91 h 166"/>
                  <a:gd name="T50" fmla="*/ 88 w 175"/>
                  <a:gd name="T51" fmla="*/ 127 h 166"/>
                  <a:gd name="T52" fmla="*/ 140 w 175"/>
                  <a:gd name="T53" fmla="*/ 93 h 166"/>
                  <a:gd name="T54" fmla="*/ 140 w 175"/>
                  <a:gd name="T55" fmla="*/ 46 h 166"/>
                  <a:gd name="T56" fmla="*/ 35 w 175"/>
                  <a:gd name="T57" fmla="*/ 46 h 166"/>
                  <a:gd name="T58" fmla="*/ 35 w 175"/>
                  <a:gd name="T59" fmla="*/ 91 h 166"/>
                  <a:gd name="T60" fmla="*/ 55 w 175"/>
                  <a:gd name="T61" fmla="*/ 57 h 166"/>
                  <a:gd name="T62" fmla="*/ 120 w 175"/>
                  <a:gd name="T63" fmla="*/ 57 h 166"/>
                  <a:gd name="T64" fmla="*/ 120 w 175"/>
                  <a:gd name="T65" fmla="*/ 66 h 166"/>
                  <a:gd name="T66" fmla="*/ 55 w 175"/>
                  <a:gd name="T67" fmla="*/ 66 h 166"/>
                  <a:gd name="T68" fmla="*/ 55 w 175"/>
                  <a:gd name="T69" fmla="*/ 57 h 166"/>
                  <a:gd name="T70" fmla="*/ 55 w 175"/>
                  <a:gd name="T71" fmla="*/ 79 h 166"/>
                  <a:gd name="T72" fmla="*/ 120 w 175"/>
                  <a:gd name="T73" fmla="*/ 79 h 166"/>
                  <a:gd name="T74" fmla="*/ 120 w 175"/>
                  <a:gd name="T75" fmla="*/ 88 h 166"/>
                  <a:gd name="T76" fmla="*/ 55 w 175"/>
                  <a:gd name="T77" fmla="*/ 88 h 166"/>
                  <a:gd name="T78" fmla="*/ 55 w 175"/>
                  <a:gd name="T79" fmla="*/ 7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6">
                    <a:moveTo>
                      <a:pt x="153" y="54"/>
                    </a:moveTo>
                    <a:lnTo>
                      <a:pt x="153" y="30"/>
                    </a:lnTo>
                    <a:lnTo>
                      <a:pt x="123" y="30"/>
                    </a:lnTo>
                    <a:lnTo>
                      <a:pt x="88" y="0"/>
                    </a:lnTo>
                    <a:lnTo>
                      <a:pt x="49" y="30"/>
                    </a:lnTo>
                    <a:lnTo>
                      <a:pt x="20" y="30"/>
                    </a:lnTo>
                    <a:lnTo>
                      <a:pt x="20" y="52"/>
                    </a:lnTo>
                    <a:lnTo>
                      <a:pt x="0" y="69"/>
                    </a:lnTo>
                    <a:lnTo>
                      <a:pt x="0" y="166"/>
                    </a:lnTo>
                    <a:lnTo>
                      <a:pt x="175" y="166"/>
                    </a:lnTo>
                    <a:lnTo>
                      <a:pt x="175" y="69"/>
                    </a:lnTo>
                    <a:lnTo>
                      <a:pt x="153" y="54"/>
                    </a:lnTo>
                    <a:close/>
                    <a:moveTo>
                      <a:pt x="167" y="159"/>
                    </a:moveTo>
                    <a:lnTo>
                      <a:pt x="6" y="159"/>
                    </a:lnTo>
                    <a:lnTo>
                      <a:pt x="6" y="74"/>
                    </a:lnTo>
                    <a:lnTo>
                      <a:pt x="28" y="57"/>
                    </a:lnTo>
                    <a:lnTo>
                      <a:pt x="28" y="37"/>
                    </a:lnTo>
                    <a:lnTo>
                      <a:pt x="52" y="37"/>
                    </a:lnTo>
                    <a:lnTo>
                      <a:pt x="88" y="10"/>
                    </a:lnTo>
                    <a:lnTo>
                      <a:pt x="120" y="37"/>
                    </a:lnTo>
                    <a:lnTo>
                      <a:pt x="147" y="37"/>
                    </a:lnTo>
                    <a:lnTo>
                      <a:pt x="147" y="57"/>
                    </a:lnTo>
                    <a:lnTo>
                      <a:pt x="167" y="74"/>
                    </a:lnTo>
                    <a:lnTo>
                      <a:pt x="167" y="159"/>
                    </a:lnTo>
                    <a:close/>
                    <a:moveTo>
                      <a:pt x="35" y="91"/>
                    </a:moveTo>
                    <a:lnTo>
                      <a:pt x="88" y="127"/>
                    </a:lnTo>
                    <a:lnTo>
                      <a:pt x="140" y="93"/>
                    </a:lnTo>
                    <a:lnTo>
                      <a:pt x="140" y="46"/>
                    </a:lnTo>
                    <a:lnTo>
                      <a:pt x="35" y="46"/>
                    </a:lnTo>
                    <a:lnTo>
                      <a:pt x="35" y="91"/>
                    </a:lnTo>
                    <a:close/>
                    <a:moveTo>
                      <a:pt x="55" y="57"/>
                    </a:moveTo>
                    <a:lnTo>
                      <a:pt x="120" y="57"/>
                    </a:lnTo>
                    <a:lnTo>
                      <a:pt x="120" y="66"/>
                    </a:lnTo>
                    <a:lnTo>
                      <a:pt x="55" y="66"/>
                    </a:lnTo>
                    <a:lnTo>
                      <a:pt x="55" y="57"/>
                    </a:lnTo>
                    <a:close/>
                    <a:moveTo>
                      <a:pt x="55" y="79"/>
                    </a:moveTo>
                    <a:lnTo>
                      <a:pt x="120" y="79"/>
                    </a:lnTo>
                    <a:lnTo>
                      <a:pt x="120" y="88"/>
                    </a:lnTo>
                    <a:lnTo>
                      <a:pt x="55" y="88"/>
                    </a:lnTo>
                    <a:lnTo>
                      <a:pt x="55"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7" name="Freeform 389"/>
              <p:cNvSpPr>
                <a:spLocks noEditPoints="1"/>
              </p:cNvSpPr>
              <p:nvPr userDrawn="1"/>
            </p:nvSpPr>
            <p:spPr bwMode="auto">
              <a:xfrm>
                <a:off x="7253" y="308"/>
                <a:ext cx="175" cy="164"/>
              </a:xfrm>
              <a:custGeom>
                <a:avLst/>
                <a:gdLst>
                  <a:gd name="T0" fmla="*/ 153 w 175"/>
                  <a:gd name="T1" fmla="*/ 52 h 164"/>
                  <a:gd name="T2" fmla="*/ 153 w 175"/>
                  <a:gd name="T3" fmla="*/ 28 h 164"/>
                  <a:gd name="T4" fmla="*/ 123 w 175"/>
                  <a:gd name="T5" fmla="*/ 28 h 164"/>
                  <a:gd name="T6" fmla="*/ 88 w 175"/>
                  <a:gd name="T7" fmla="*/ 0 h 164"/>
                  <a:gd name="T8" fmla="*/ 49 w 175"/>
                  <a:gd name="T9" fmla="*/ 28 h 164"/>
                  <a:gd name="T10" fmla="*/ 20 w 175"/>
                  <a:gd name="T11" fmla="*/ 28 h 164"/>
                  <a:gd name="T12" fmla="*/ 20 w 175"/>
                  <a:gd name="T13" fmla="*/ 52 h 164"/>
                  <a:gd name="T14" fmla="*/ 0 w 175"/>
                  <a:gd name="T15" fmla="*/ 69 h 164"/>
                  <a:gd name="T16" fmla="*/ 0 w 175"/>
                  <a:gd name="T17" fmla="*/ 164 h 164"/>
                  <a:gd name="T18" fmla="*/ 175 w 175"/>
                  <a:gd name="T19" fmla="*/ 164 h 164"/>
                  <a:gd name="T20" fmla="*/ 175 w 175"/>
                  <a:gd name="T21" fmla="*/ 69 h 164"/>
                  <a:gd name="T22" fmla="*/ 153 w 175"/>
                  <a:gd name="T23" fmla="*/ 52 h 164"/>
                  <a:gd name="T24" fmla="*/ 167 w 175"/>
                  <a:gd name="T25" fmla="*/ 157 h 164"/>
                  <a:gd name="T26" fmla="*/ 7 w 175"/>
                  <a:gd name="T27" fmla="*/ 157 h 164"/>
                  <a:gd name="T28" fmla="*/ 7 w 175"/>
                  <a:gd name="T29" fmla="*/ 72 h 164"/>
                  <a:gd name="T30" fmla="*/ 28 w 175"/>
                  <a:gd name="T31" fmla="*/ 56 h 164"/>
                  <a:gd name="T32" fmla="*/ 28 w 175"/>
                  <a:gd name="T33" fmla="*/ 37 h 164"/>
                  <a:gd name="T34" fmla="*/ 52 w 175"/>
                  <a:gd name="T35" fmla="*/ 37 h 164"/>
                  <a:gd name="T36" fmla="*/ 88 w 175"/>
                  <a:gd name="T37" fmla="*/ 8 h 164"/>
                  <a:gd name="T38" fmla="*/ 120 w 175"/>
                  <a:gd name="T39" fmla="*/ 37 h 164"/>
                  <a:gd name="T40" fmla="*/ 147 w 175"/>
                  <a:gd name="T41" fmla="*/ 37 h 164"/>
                  <a:gd name="T42" fmla="*/ 147 w 175"/>
                  <a:gd name="T43" fmla="*/ 57 h 164"/>
                  <a:gd name="T44" fmla="*/ 167 w 175"/>
                  <a:gd name="T45" fmla="*/ 72 h 164"/>
                  <a:gd name="T46" fmla="*/ 167 w 175"/>
                  <a:gd name="T47" fmla="*/ 157 h 164"/>
                  <a:gd name="T48" fmla="*/ 35 w 175"/>
                  <a:gd name="T49" fmla="*/ 91 h 164"/>
                  <a:gd name="T50" fmla="*/ 88 w 175"/>
                  <a:gd name="T51" fmla="*/ 125 h 164"/>
                  <a:gd name="T52" fmla="*/ 140 w 175"/>
                  <a:gd name="T53" fmla="*/ 91 h 164"/>
                  <a:gd name="T54" fmla="*/ 140 w 175"/>
                  <a:gd name="T55" fmla="*/ 45 h 164"/>
                  <a:gd name="T56" fmla="*/ 35 w 175"/>
                  <a:gd name="T57" fmla="*/ 45 h 164"/>
                  <a:gd name="T58" fmla="*/ 35 w 175"/>
                  <a:gd name="T59" fmla="*/ 91 h 164"/>
                  <a:gd name="T60" fmla="*/ 55 w 175"/>
                  <a:gd name="T61" fmla="*/ 56 h 164"/>
                  <a:gd name="T62" fmla="*/ 120 w 175"/>
                  <a:gd name="T63" fmla="*/ 56 h 164"/>
                  <a:gd name="T64" fmla="*/ 120 w 175"/>
                  <a:gd name="T65" fmla="*/ 64 h 164"/>
                  <a:gd name="T66" fmla="*/ 55 w 175"/>
                  <a:gd name="T67" fmla="*/ 64 h 164"/>
                  <a:gd name="T68" fmla="*/ 55 w 175"/>
                  <a:gd name="T69" fmla="*/ 56 h 164"/>
                  <a:gd name="T70" fmla="*/ 55 w 175"/>
                  <a:gd name="T71" fmla="*/ 77 h 164"/>
                  <a:gd name="T72" fmla="*/ 120 w 175"/>
                  <a:gd name="T73" fmla="*/ 77 h 164"/>
                  <a:gd name="T74" fmla="*/ 120 w 175"/>
                  <a:gd name="T75" fmla="*/ 86 h 164"/>
                  <a:gd name="T76" fmla="*/ 55 w 175"/>
                  <a:gd name="T77" fmla="*/ 86 h 164"/>
                  <a:gd name="T78" fmla="*/ 55 w 175"/>
                  <a:gd name="T79" fmla="*/ 7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 h="164">
                    <a:moveTo>
                      <a:pt x="153" y="52"/>
                    </a:moveTo>
                    <a:lnTo>
                      <a:pt x="153" y="28"/>
                    </a:lnTo>
                    <a:lnTo>
                      <a:pt x="123" y="28"/>
                    </a:lnTo>
                    <a:lnTo>
                      <a:pt x="88" y="0"/>
                    </a:lnTo>
                    <a:lnTo>
                      <a:pt x="49" y="28"/>
                    </a:lnTo>
                    <a:lnTo>
                      <a:pt x="20" y="28"/>
                    </a:lnTo>
                    <a:lnTo>
                      <a:pt x="20" y="52"/>
                    </a:lnTo>
                    <a:lnTo>
                      <a:pt x="0" y="69"/>
                    </a:lnTo>
                    <a:lnTo>
                      <a:pt x="0" y="164"/>
                    </a:lnTo>
                    <a:lnTo>
                      <a:pt x="175" y="164"/>
                    </a:lnTo>
                    <a:lnTo>
                      <a:pt x="175" y="69"/>
                    </a:lnTo>
                    <a:lnTo>
                      <a:pt x="153" y="52"/>
                    </a:lnTo>
                    <a:close/>
                    <a:moveTo>
                      <a:pt x="167" y="157"/>
                    </a:moveTo>
                    <a:lnTo>
                      <a:pt x="7" y="157"/>
                    </a:lnTo>
                    <a:lnTo>
                      <a:pt x="7" y="72"/>
                    </a:lnTo>
                    <a:lnTo>
                      <a:pt x="28" y="56"/>
                    </a:lnTo>
                    <a:lnTo>
                      <a:pt x="28" y="37"/>
                    </a:lnTo>
                    <a:lnTo>
                      <a:pt x="52" y="37"/>
                    </a:lnTo>
                    <a:lnTo>
                      <a:pt x="88" y="8"/>
                    </a:lnTo>
                    <a:lnTo>
                      <a:pt x="120" y="37"/>
                    </a:lnTo>
                    <a:lnTo>
                      <a:pt x="147" y="37"/>
                    </a:lnTo>
                    <a:lnTo>
                      <a:pt x="147" y="57"/>
                    </a:lnTo>
                    <a:lnTo>
                      <a:pt x="167" y="72"/>
                    </a:lnTo>
                    <a:lnTo>
                      <a:pt x="167" y="157"/>
                    </a:lnTo>
                    <a:close/>
                    <a:moveTo>
                      <a:pt x="35" y="91"/>
                    </a:moveTo>
                    <a:lnTo>
                      <a:pt x="88" y="125"/>
                    </a:lnTo>
                    <a:lnTo>
                      <a:pt x="140" y="91"/>
                    </a:lnTo>
                    <a:lnTo>
                      <a:pt x="140" y="45"/>
                    </a:lnTo>
                    <a:lnTo>
                      <a:pt x="35" y="45"/>
                    </a:lnTo>
                    <a:lnTo>
                      <a:pt x="35" y="91"/>
                    </a:lnTo>
                    <a:close/>
                    <a:moveTo>
                      <a:pt x="55" y="56"/>
                    </a:moveTo>
                    <a:lnTo>
                      <a:pt x="120" y="56"/>
                    </a:lnTo>
                    <a:lnTo>
                      <a:pt x="120" y="64"/>
                    </a:lnTo>
                    <a:lnTo>
                      <a:pt x="55" y="64"/>
                    </a:lnTo>
                    <a:lnTo>
                      <a:pt x="55" y="56"/>
                    </a:lnTo>
                    <a:close/>
                    <a:moveTo>
                      <a:pt x="55" y="77"/>
                    </a:moveTo>
                    <a:lnTo>
                      <a:pt x="120" y="77"/>
                    </a:lnTo>
                    <a:lnTo>
                      <a:pt x="120" y="86"/>
                    </a:lnTo>
                    <a:lnTo>
                      <a:pt x="55" y="86"/>
                    </a:lnTo>
                    <a:lnTo>
                      <a:pt x="55" y="7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8" name="Freeform 390"/>
              <p:cNvSpPr>
                <a:spLocks noEditPoints="1"/>
              </p:cNvSpPr>
              <p:nvPr userDrawn="1"/>
            </p:nvSpPr>
            <p:spPr bwMode="auto">
              <a:xfrm>
                <a:off x="141" y="2962"/>
                <a:ext cx="176" cy="165"/>
              </a:xfrm>
              <a:custGeom>
                <a:avLst/>
                <a:gdLst>
                  <a:gd name="T0" fmla="*/ 155 w 176"/>
                  <a:gd name="T1" fmla="*/ 54 h 165"/>
                  <a:gd name="T2" fmla="*/ 155 w 176"/>
                  <a:gd name="T3" fmla="*/ 30 h 165"/>
                  <a:gd name="T4" fmla="*/ 123 w 176"/>
                  <a:gd name="T5" fmla="*/ 30 h 165"/>
                  <a:gd name="T6" fmla="*/ 88 w 176"/>
                  <a:gd name="T7" fmla="*/ 0 h 165"/>
                  <a:gd name="T8" fmla="*/ 51 w 176"/>
                  <a:gd name="T9" fmla="*/ 30 h 165"/>
                  <a:gd name="T10" fmla="*/ 22 w 176"/>
                  <a:gd name="T11" fmla="*/ 30 h 165"/>
                  <a:gd name="T12" fmla="*/ 22 w 176"/>
                  <a:gd name="T13" fmla="*/ 52 h 165"/>
                  <a:gd name="T14" fmla="*/ 0 w 176"/>
                  <a:gd name="T15" fmla="*/ 69 h 165"/>
                  <a:gd name="T16" fmla="*/ 0 w 176"/>
                  <a:gd name="T17" fmla="*/ 165 h 165"/>
                  <a:gd name="T18" fmla="*/ 176 w 176"/>
                  <a:gd name="T19" fmla="*/ 165 h 165"/>
                  <a:gd name="T20" fmla="*/ 176 w 176"/>
                  <a:gd name="T21" fmla="*/ 69 h 165"/>
                  <a:gd name="T22" fmla="*/ 155 w 176"/>
                  <a:gd name="T23" fmla="*/ 54 h 165"/>
                  <a:gd name="T24" fmla="*/ 169 w 176"/>
                  <a:gd name="T25" fmla="*/ 159 h 165"/>
                  <a:gd name="T26" fmla="*/ 9 w 176"/>
                  <a:gd name="T27" fmla="*/ 159 h 165"/>
                  <a:gd name="T28" fmla="*/ 9 w 176"/>
                  <a:gd name="T29" fmla="*/ 74 h 165"/>
                  <a:gd name="T30" fmla="*/ 29 w 176"/>
                  <a:gd name="T31" fmla="*/ 57 h 165"/>
                  <a:gd name="T32" fmla="*/ 29 w 176"/>
                  <a:gd name="T33" fmla="*/ 37 h 165"/>
                  <a:gd name="T34" fmla="*/ 52 w 176"/>
                  <a:gd name="T35" fmla="*/ 37 h 165"/>
                  <a:gd name="T36" fmla="*/ 88 w 176"/>
                  <a:gd name="T37" fmla="*/ 10 h 165"/>
                  <a:gd name="T38" fmla="*/ 120 w 176"/>
                  <a:gd name="T39" fmla="*/ 37 h 165"/>
                  <a:gd name="T40" fmla="*/ 147 w 176"/>
                  <a:gd name="T41" fmla="*/ 37 h 165"/>
                  <a:gd name="T42" fmla="*/ 147 w 176"/>
                  <a:gd name="T43" fmla="*/ 57 h 165"/>
                  <a:gd name="T44" fmla="*/ 169 w 176"/>
                  <a:gd name="T45" fmla="*/ 74 h 165"/>
                  <a:gd name="T46" fmla="*/ 169 w 176"/>
                  <a:gd name="T47" fmla="*/ 159 h 165"/>
                  <a:gd name="T48" fmla="*/ 36 w 176"/>
                  <a:gd name="T49" fmla="*/ 91 h 165"/>
                  <a:gd name="T50" fmla="*/ 88 w 176"/>
                  <a:gd name="T51" fmla="*/ 126 h 165"/>
                  <a:gd name="T52" fmla="*/ 140 w 176"/>
                  <a:gd name="T53" fmla="*/ 93 h 165"/>
                  <a:gd name="T54" fmla="*/ 140 w 176"/>
                  <a:gd name="T55" fmla="*/ 45 h 165"/>
                  <a:gd name="T56" fmla="*/ 36 w 176"/>
                  <a:gd name="T57" fmla="*/ 45 h 165"/>
                  <a:gd name="T58" fmla="*/ 36 w 176"/>
                  <a:gd name="T59" fmla="*/ 91 h 165"/>
                  <a:gd name="T60" fmla="*/ 56 w 176"/>
                  <a:gd name="T61" fmla="*/ 57 h 165"/>
                  <a:gd name="T62" fmla="*/ 120 w 176"/>
                  <a:gd name="T63" fmla="*/ 57 h 165"/>
                  <a:gd name="T64" fmla="*/ 120 w 176"/>
                  <a:gd name="T65" fmla="*/ 66 h 165"/>
                  <a:gd name="T66" fmla="*/ 56 w 176"/>
                  <a:gd name="T67" fmla="*/ 66 h 165"/>
                  <a:gd name="T68" fmla="*/ 56 w 176"/>
                  <a:gd name="T69" fmla="*/ 57 h 165"/>
                  <a:gd name="T70" fmla="*/ 56 w 176"/>
                  <a:gd name="T71" fmla="*/ 79 h 165"/>
                  <a:gd name="T72" fmla="*/ 120 w 176"/>
                  <a:gd name="T73" fmla="*/ 79 h 165"/>
                  <a:gd name="T74" fmla="*/ 120 w 176"/>
                  <a:gd name="T75" fmla="*/ 88 h 165"/>
                  <a:gd name="T76" fmla="*/ 56 w 176"/>
                  <a:gd name="T77" fmla="*/ 88 h 165"/>
                  <a:gd name="T78" fmla="*/ 56 w 176"/>
                  <a:gd name="T79" fmla="*/ 79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5">
                    <a:moveTo>
                      <a:pt x="155" y="54"/>
                    </a:moveTo>
                    <a:lnTo>
                      <a:pt x="155" y="30"/>
                    </a:lnTo>
                    <a:lnTo>
                      <a:pt x="123" y="30"/>
                    </a:lnTo>
                    <a:lnTo>
                      <a:pt x="88" y="0"/>
                    </a:lnTo>
                    <a:lnTo>
                      <a:pt x="51" y="30"/>
                    </a:lnTo>
                    <a:lnTo>
                      <a:pt x="22" y="30"/>
                    </a:lnTo>
                    <a:lnTo>
                      <a:pt x="22" y="52"/>
                    </a:lnTo>
                    <a:lnTo>
                      <a:pt x="0" y="69"/>
                    </a:lnTo>
                    <a:lnTo>
                      <a:pt x="0" y="165"/>
                    </a:lnTo>
                    <a:lnTo>
                      <a:pt x="176" y="165"/>
                    </a:lnTo>
                    <a:lnTo>
                      <a:pt x="176" y="69"/>
                    </a:lnTo>
                    <a:lnTo>
                      <a:pt x="155" y="54"/>
                    </a:lnTo>
                    <a:close/>
                    <a:moveTo>
                      <a:pt x="169" y="159"/>
                    </a:moveTo>
                    <a:lnTo>
                      <a:pt x="9" y="159"/>
                    </a:lnTo>
                    <a:lnTo>
                      <a:pt x="9" y="74"/>
                    </a:lnTo>
                    <a:lnTo>
                      <a:pt x="29" y="57"/>
                    </a:lnTo>
                    <a:lnTo>
                      <a:pt x="29" y="37"/>
                    </a:lnTo>
                    <a:lnTo>
                      <a:pt x="52" y="37"/>
                    </a:lnTo>
                    <a:lnTo>
                      <a:pt x="88" y="10"/>
                    </a:lnTo>
                    <a:lnTo>
                      <a:pt x="120" y="37"/>
                    </a:lnTo>
                    <a:lnTo>
                      <a:pt x="147" y="37"/>
                    </a:lnTo>
                    <a:lnTo>
                      <a:pt x="147" y="57"/>
                    </a:lnTo>
                    <a:lnTo>
                      <a:pt x="169" y="74"/>
                    </a:lnTo>
                    <a:lnTo>
                      <a:pt x="169" y="159"/>
                    </a:lnTo>
                    <a:close/>
                    <a:moveTo>
                      <a:pt x="36" y="91"/>
                    </a:moveTo>
                    <a:lnTo>
                      <a:pt x="88" y="126"/>
                    </a:lnTo>
                    <a:lnTo>
                      <a:pt x="140" y="93"/>
                    </a:lnTo>
                    <a:lnTo>
                      <a:pt x="140" y="45"/>
                    </a:lnTo>
                    <a:lnTo>
                      <a:pt x="36" y="45"/>
                    </a:lnTo>
                    <a:lnTo>
                      <a:pt x="36" y="91"/>
                    </a:lnTo>
                    <a:close/>
                    <a:moveTo>
                      <a:pt x="56" y="57"/>
                    </a:moveTo>
                    <a:lnTo>
                      <a:pt x="120" y="57"/>
                    </a:lnTo>
                    <a:lnTo>
                      <a:pt x="120" y="66"/>
                    </a:lnTo>
                    <a:lnTo>
                      <a:pt x="56" y="66"/>
                    </a:lnTo>
                    <a:lnTo>
                      <a:pt x="56" y="57"/>
                    </a:lnTo>
                    <a:close/>
                    <a:moveTo>
                      <a:pt x="56" y="79"/>
                    </a:moveTo>
                    <a:lnTo>
                      <a:pt x="120" y="79"/>
                    </a:lnTo>
                    <a:lnTo>
                      <a:pt x="120" y="88"/>
                    </a:lnTo>
                    <a:lnTo>
                      <a:pt x="56" y="88"/>
                    </a:lnTo>
                    <a:lnTo>
                      <a:pt x="56" y="7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9" name="Rectangle 391"/>
              <p:cNvSpPr>
                <a:spLocks noChangeArrowheads="1"/>
              </p:cNvSpPr>
              <p:nvPr userDrawn="1"/>
            </p:nvSpPr>
            <p:spPr bwMode="auto">
              <a:xfrm>
                <a:off x="5000" y="1991"/>
                <a:ext cx="34"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0" name="Rectangle 392"/>
              <p:cNvSpPr>
                <a:spLocks noChangeArrowheads="1"/>
              </p:cNvSpPr>
              <p:nvPr userDrawn="1"/>
            </p:nvSpPr>
            <p:spPr bwMode="auto">
              <a:xfrm>
                <a:off x="5000" y="1968"/>
                <a:ext cx="51"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1" name="Rectangle 393"/>
              <p:cNvSpPr>
                <a:spLocks noChangeArrowheads="1"/>
              </p:cNvSpPr>
              <p:nvPr userDrawn="1"/>
            </p:nvSpPr>
            <p:spPr bwMode="auto">
              <a:xfrm>
                <a:off x="5000" y="1944"/>
                <a:ext cx="51"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2" name="Rectangle 394"/>
              <p:cNvSpPr>
                <a:spLocks noChangeArrowheads="1"/>
              </p:cNvSpPr>
              <p:nvPr userDrawn="1"/>
            </p:nvSpPr>
            <p:spPr bwMode="auto">
              <a:xfrm>
                <a:off x="5000" y="1922"/>
                <a:ext cx="51"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3" name="Rectangle 395"/>
              <p:cNvSpPr>
                <a:spLocks noChangeArrowheads="1"/>
              </p:cNvSpPr>
              <p:nvPr userDrawn="1"/>
            </p:nvSpPr>
            <p:spPr bwMode="auto">
              <a:xfrm>
                <a:off x="4914" y="1991"/>
                <a:ext cx="33"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4" name="Rectangle 396"/>
              <p:cNvSpPr>
                <a:spLocks noChangeArrowheads="1"/>
              </p:cNvSpPr>
              <p:nvPr userDrawn="1"/>
            </p:nvSpPr>
            <p:spPr bwMode="auto">
              <a:xfrm>
                <a:off x="4914" y="1968"/>
                <a:ext cx="50"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5" name="Rectangle 397"/>
              <p:cNvSpPr>
                <a:spLocks noChangeArrowheads="1"/>
              </p:cNvSpPr>
              <p:nvPr userDrawn="1"/>
            </p:nvSpPr>
            <p:spPr bwMode="auto">
              <a:xfrm>
                <a:off x="4914" y="1944"/>
                <a:ext cx="50"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6" name="Rectangle 398"/>
              <p:cNvSpPr>
                <a:spLocks noChangeArrowheads="1"/>
              </p:cNvSpPr>
              <p:nvPr userDrawn="1"/>
            </p:nvSpPr>
            <p:spPr bwMode="auto">
              <a:xfrm>
                <a:off x="4914" y="1922"/>
                <a:ext cx="50" cy="5"/>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7" name="Freeform 399"/>
              <p:cNvSpPr>
                <a:spLocks noEditPoints="1"/>
              </p:cNvSpPr>
              <p:nvPr userDrawn="1"/>
            </p:nvSpPr>
            <p:spPr bwMode="auto">
              <a:xfrm>
                <a:off x="4892" y="1895"/>
                <a:ext cx="186" cy="140"/>
              </a:xfrm>
              <a:custGeom>
                <a:avLst/>
                <a:gdLst>
                  <a:gd name="T0" fmla="*/ 107 w 110"/>
                  <a:gd name="T1" fmla="*/ 29 h 83"/>
                  <a:gd name="T2" fmla="*/ 107 w 110"/>
                  <a:gd name="T3" fmla="*/ 25 h 83"/>
                  <a:gd name="T4" fmla="*/ 108 w 110"/>
                  <a:gd name="T5" fmla="*/ 25 h 83"/>
                  <a:gd name="T6" fmla="*/ 110 w 110"/>
                  <a:gd name="T7" fmla="*/ 18 h 83"/>
                  <a:gd name="T8" fmla="*/ 108 w 110"/>
                  <a:gd name="T9" fmla="*/ 11 h 83"/>
                  <a:gd name="T10" fmla="*/ 107 w 110"/>
                  <a:gd name="T11" fmla="*/ 11 h 83"/>
                  <a:gd name="T12" fmla="*/ 107 w 110"/>
                  <a:gd name="T13" fmla="*/ 0 h 83"/>
                  <a:gd name="T14" fmla="*/ 57 w 110"/>
                  <a:gd name="T15" fmla="*/ 0 h 83"/>
                  <a:gd name="T16" fmla="*/ 53 w 110"/>
                  <a:gd name="T17" fmla="*/ 4 h 83"/>
                  <a:gd name="T18" fmla="*/ 48 w 110"/>
                  <a:gd name="T19" fmla="*/ 0 h 83"/>
                  <a:gd name="T20" fmla="*/ 0 w 110"/>
                  <a:gd name="T21" fmla="*/ 0 h 83"/>
                  <a:gd name="T22" fmla="*/ 0 w 110"/>
                  <a:gd name="T23" fmla="*/ 76 h 83"/>
                  <a:gd name="T24" fmla="*/ 46 w 110"/>
                  <a:gd name="T25" fmla="*/ 76 h 83"/>
                  <a:gd name="T26" fmla="*/ 53 w 110"/>
                  <a:gd name="T27" fmla="*/ 83 h 83"/>
                  <a:gd name="T28" fmla="*/ 59 w 110"/>
                  <a:gd name="T29" fmla="*/ 76 h 83"/>
                  <a:gd name="T30" fmla="*/ 107 w 110"/>
                  <a:gd name="T31" fmla="*/ 76 h 83"/>
                  <a:gd name="T32" fmla="*/ 107 w 110"/>
                  <a:gd name="T33" fmla="*/ 42 h 83"/>
                  <a:gd name="T34" fmla="*/ 108 w 110"/>
                  <a:gd name="T35" fmla="*/ 42 h 83"/>
                  <a:gd name="T36" fmla="*/ 110 w 110"/>
                  <a:gd name="T37" fmla="*/ 36 h 83"/>
                  <a:gd name="T38" fmla="*/ 108 w 110"/>
                  <a:gd name="T39" fmla="*/ 29 h 83"/>
                  <a:gd name="T40" fmla="*/ 107 w 110"/>
                  <a:gd name="T41" fmla="*/ 29 h 83"/>
                  <a:gd name="T42" fmla="*/ 5 w 110"/>
                  <a:gd name="T43" fmla="*/ 5 h 83"/>
                  <a:gd name="T44" fmla="*/ 46 w 110"/>
                  <a:gd name="T45" fmla="*/ 5 h 83"/>
                  <a:gd name="T46" fmla="*/ 51 w 110"/>
                  <a:gd name="T47" fmla="*/ 9 h 83"/>
                  <a:gd name="T48" fmla="*/ 51 w 110"/>
                  <a:gd name="T49" fmla="*/ 71 h 83"/>
                  <a:gd name="T50" fmla="*/ 5 w 110"/>
                  <a:gd name="T51" fmla="*/ 71 h 83"/>
                  <a:gd name="T52" fmla="*/ 5 w 110"/>
                  <a:gd name="T53" fmla="*/ 5 h 83"/>
                  <a:gd name="T54" fmla="*/ 102 w 110"/>
                  <a:gd name="T55" fmla="*/ 71 h 83"/>
                  <a:gd name="T56" fmla="*/ 55 w 110"/>
                  <a:gd name="T57" fmla="*/ 71 h 83"/>
                  <a:gd name="T58" fmla="*/ 55 w 110"/>
                  <a:gd name="T59" fmla="*/ 9 h 83"/>
                  <a:gd name="T60" fmla="*/ 59 w 110"/>
                  <a:gd name="T61" fmla="*/ 5 h 83"/>
                  <a:gd name="T62" fmla="*/ 102 w 110"/>
                  <a:gd name="T63" fmla="*/ 5 h 83"/>
                  <a:gd name="T64" fmla="*/ 102 w 110"/>
                  <a:gd name="T65" fmla="*/ 7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0" h="83">
                    <a:moveTo>
                      <a:pt x="107" y="29"/>
                    </a:moveTo>
                    <a:cubicBezTo>
                      <a:pt x="107" y="25"/>
                      <a:pt x="107" y="25"/>
                      <a:pt x="107" y="25"/>
                    </a:cubicBezTo>
                    <a:cubicBezTo>
                      <a:pt x="108" y="25"/>
                      <a:pt x="108" y="25"/>
                      <a:pt x="108" y="25"/>
                    </a:cubicBezTo>
                    <a:cubicBezTo>
                      <a:pt x="110" y="23"/>
                      <a:pt x="110" y="21"/>
                      <a:pt x="110" y="18"/>
                    </a:cubicBezTo>
                    <a:cubicBezTo>
                      <a:pt x="110" y="16"/>
                      <a:pt x="110" y="13"/>
                      <a:pt x="108" y="11"/>
                    </a:cubicBezTo>
                    <a:cubicBezTo>
                      <a:pt x="107" y="11"/>
                      <a:pt x="107" y="11"/>
                      <a:pt x="107" y="11"/>
                    </a:cubicBezTo>
                    <a:cubicBezTo>
                      <a:pt x="107" y="0"/>
                      <a:pt x="107" y="0"/>
                      <a:pt x="107" y="0"/>
                    </a:cubicBezTo>
                    <a:cubicBezTo>
                      <a:pt x="57" y="0"/>
                      <a:pt x="57" y="0"/>
                      <a:pt x="57" y="0"/>
                    </a:cubicBezTo>
                    <a:cubicBezTo>
                      <a:pt x="53" y="4"/>
                      <a:pt x="53" y="4"/>
                      <a:pt x="53" y="4"/>
                    </a:cubicBezTo>
                    <a:cubicBezTo>
                      <a:pt x="48" y="0"/>
                      <a:pt x="48" y="0"/>
                      <a:pt x="48" y="0"/>
                    </a:cubicBezTo>
                    <a:cubicBezTo>
                      <a:pt x="0" y="0"/>
                      <a:pt x="0" y="0"/>
                      <a:pt x="0" y="0"/>
                    </a:cubicBezTo>
                    <a:cubicBezTo>
                      <a:pt x="0" y="76"/>
                      <a:pt x="0" y="76"/>
                      <a:pt x="0" y="76"/>
                    </a:cubicBezTo>
                    <a:cubicBezTo>
                      <a:pt x="46" y="76"/>
                      <a:pt x="46" y="76"/>
                      <a:pt x="46" y="76"/>
                    </a:cubicBezTo>
                    <a:cubicBezTo>
                      <a:pt x="53" y="83"/>
                      <a:pt x="53" y="83"/>
                      <a:pt x="53" y="83"/>
                    </a:cubicBezTo>
                    <a:cubicBezTo>
                      <a:pt x="59" y="76"/>
                      <a:pt x="59" y="76"/>
                      <a:pt x="59" y="76"/>
                    </a:cubicBezTo>
                    <a:cubicBezTo>
                      <a:pt x="107" y="76"/>
                      <a:pt x="107" y="76"/>
                      <a:pt x="107" y="76"/>
                    </a:cubicBezTo>
                    <a:cubicBezTo>
                      <a:pt x="107" y="42"/>
                      <a:pt x="107" y="42"/>
                      <a:pt x="107" y="42"/>
                    </a:cubicBezTo>
                    <a:cubicBezTo>
                      <a:pt x="108" y="42"/>
                      <a:pt x="108" y="42"/>
                      <a:pt x="108" y="42"/>
                    </a:cubicBezTo>
                    <a:cubicBezTo>
                      <a:pt x="110" y="40"/>
                      <a:pt x="110" y="38"/>
                      <a:pt x="110" y="36"/>
                    </a:cubicBezTo>
                    <a:cubicBezTo>
                      <a:pt x="110" y="33"/>
                      <a:pt x="110" y="31"/>
                      <a:pt x="108" y="29"/>
                    </a:cubicBezTo>
                    <a:lnTo>
                      <a:pt x="107" y="29"/>
                    </a:lnTo>
                    <a:close/>
                    <a:moveTo>
                      <a:pt x="5" y="5"/>
                    </a:moveTo>
                    <a:cubicBezTo>
                      <a:pt x="46" y="5"/>
                      <a:pt x="46" y="5"/>
                      <a:pt x="46" y="5"/>
                    </a:cubicBezTo>
                    <a:cubicBezTo>
                      <a:pt x="51" y="9"/>
                      <a:pt x="51" y="9"/>
                      <a:pt x="51" y="9"/>
                    </a:cubicBezTo>
                    <a:cubicBezTo>
                      <a:pt x="51" y="71"/>
                      <a:pt x="51" y="71"/>
                      <a:pt x="51" y="71"/>
                    </a:cubicBezTo>
                    <a:cubicBezTo>
                      <a:pt x="5" y="71"/>
                      <a:pt x="5" y="71"/>
                      <a:pt x="5" y="71"/>
                    </a:cubicBezTo>
                    <a:lnTo>
                      <a:pt x="5" y="5"/>
                    </a:lnTo>
                    <a:close/>
                    <a:moveTo>
                      <a:pt x="102" y="71"/>
                    </a:moveTo>
                    <a:cubicBezTo>
                      <a:pt x="55" y="71"/>
                      <a:pt x="55" y="71"/>
                      <a:pt x="55" y="71"/>
                    </a:cubicBezTo>
                    <a:cubicBezTo>
                      <a:pt x="55" y="9"/>
                      <a:pt x="55" y="9"/>
                      <a:pt x="55" y="9"/>
                    </a:cubicBezTo>
                    <a:cubicBezTo>
                      <a:pt x="59" y="5"/>
                      <a:pt x="59" y="5"/>
                      <a:pt x="59" y="5"/>
                    </a:cubicBezTo>
                    <a:cubicBezTo>
                      <a:pt x="102" y="5"/>
                      <a:pt x="102" y="5"/>
                      <a:pt x="102" y="5"/>
                    </a:cubicBezTo>
                    <a:lnTo>
                      <a:pt x="102"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8" name="Rectangle 400"/>
              <p:cNvSpPr>
                <a:spLocks noChangeArrowheads="1"/>
              </p:cNvSpPr>
              <p:nvPr userDrawn="1"/>
            </p:nvSpPr>
            <p:spPr bwMode="auto">
              <a:xfrm>
                <a:off x="4539" y="2370"/>
                <a:ext cx="56"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9" name="Rectangle 401"/>
              <p:cNvSpPr>
                <a:spLocks noChangeArrowheads="1"/>
              </p:cNvSpPr>
              <p:nvPr userDrawn="1"/>
            </p:nvSpPr>
            <p:spPr bwMode="auto">
              <a:xfrm>
                <a:off x="4530" y="2345"/>
                <a:ext cx="78" cy="6"/>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0" name="Rectangle 402"/>
              <p:cNvSpPr>
                <a:spLocks noChangeArrowheads="1"/>
              </p:cNvSpPr>
              <p:nvPr userDrawn="1"/>
            </p:nvSpPr>
            <p:spPr bwMode="auto">
              <a:xfrm>
                <a:off x="4544" y="2319"/>
                <a:ext cx="25" cy="7"/>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1" name="Freeform 403"/>
              <p:cNvSpPr>
                <a:spLocks noEditPoints="1"/>
              </p:cNvSpPr>
              <p:nvPr userDrawn="1"/>
            </p:nvSpPr>
            <p:spPr bwMode="auto">
              <a:xfrm>
                <a:off x="4497" y="2282"/>
                <a:ext cx="174" cy="151"/>
              </a:xfrm>
              <a:custGeom>
                <a:avLst/>
                <a:gdLst>
                  <a:gd name="T0" fmla="*/ 84 w 103"/>
                  <a:gd name="T1" fmla="*/ 61 h 89"/>
                  <a:gd name="T2" fmla="*/ 82 w 103"/>
                  <a:gd name="T3" fmla="*/ 64 h 89"/>
                  <a:gd name="T4" fmla="*/ 75 w 103"/>
                  <a:gd name="T5" fmla="*/ 59 h 89"/>
                  <a:gd name="T6" fmla="*/ 65 w 103"/>
                  <a:gd name="T7" fmla="*/ 8 h 89"/>
                  <a:gd name="T8" fmla="*/ 41 w 103"/>
                  <a:gd name="T9" fmla="*/ 0 h 89"/>
                  <a:gd name="T10" fmla="*/ 9 w 103"/>
                  <a:gd name="T11" fmla="*/ 16 h 89"/>
                  <a:gd name="T12" fmla="*/ 2 w 103"/>
                  <a:gd name="T13" fmla="*/ 45 h 89"/>
                  <a:gd name="T14" fmla="*/ 17 w 103"/>
                  <a:gd name="T15" fmla="*/ 71 h 89"/>
                  <a:gd name="T16" fmla="*/ 41 w 103"/>
                  <a:gd name="T17" fmla="*/ 79 h 89"/>
                  <a:gd name="T18" fmla="*/ 69 w 103"/>
                  <a:gd name="T19" fmla="*/ 67 h 89"/>
                  <a:gd name="T20" fmla="*/ 76 w 103"/>
                  <a:gd name="T21" fmla="*/ 72 h 89"/>
                  <a:gd name="T22" fmla="*/ 74 w 103"/>
                  <a:gd name="T23" fmla="*/ 75 h 89"/>
                  <a:gd name="T24" fmla="*/ 92 w 103"/>
                  <a:gd name="T25" fmla="*/ 89 h 89"/>
                  <a:gd name="T26" fmla="*/ 103 w 103"/>
                  <a:gd name="T27" fmla="*/ 75 h 89"/>
                  <a:gd name="T28" fmla="*/ 84 w 103"/>
                  <a:gd name="T29" fmla="*/ 61 h 89"/>
                  <a:gd name="T30" fmla="*/ 41 w 103"/>
                  <a:gd name="T31" fmla="*/ 75 h 89"/>
                  <a:gd name="T32" fmla="*/ 20 w 103"/>
                  <a:gd name="T33" fmla="*/ 68 h 89"/>
                  <a:gd name="T34" fmla="*/ 6 w 103"/>
                  <a:gd name="T35" fmla="*/ 44 h 89"/>
                  <a:gd name="T36" fmla="*/ 13 w 103"/>
                  <a:gd name="T37" fmla="*/ 19 h 89"/>
                  <a:gd name="T38" fmla="*/ 41 w 103"/>
                  <a:gd name="T39" fmla="*/ 5 h 89"/>
                  <a:gd name="T40" fmla="*/ 62 w 103"/>
                  <a:gd name="T41" fmla="*/ 12 h 89"/>
                  <a:gd name="T42" fmla="*/ 69 w 103"/>
                  <a:gd name="T43" fmla="*/ 61 h 89"/>
                  <a:gd name="T44" fmla="*/ 41 w 103"/>
                  <a:gd name="T45" fmla="*/ 7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3" h="89">
                    <a:moveTo>
                      <a:pt x="84" y="61"/>
                    </a:moveTo>
                    <a:cubicBezTo>
                      <a:pt x="82" y="64"/>
                      <a:pt x="82" y="64"/>
                      <a:pt x="82" y="64"/>
                    </a:cubicBezTo>
                    <a:cubicBezTo>
                      <a:pt x="75" y="59"/>
                      <a:pt x="75" y="59"/>
                      <a:pt x="75" y="59"/>
                    </a:cubicBezTo>
                    <a:cubicBezTo>
                      <a:pt x="85" y="42"/>
                      <a:pt x="81" y="20"/>
                      <a:pt x="65" y="8"/>
                    </a:cubicBezTo>
                    <a:cubicBezTo>
                      <a:pt x="58" y="3"/>
                      <a:pt x="50" y="0"/>
                      <a:pt x="41" y="0"/>
                    </a:cubicBezTo>
                    <a:cubicBezTo>
                      <a:pt x="28" y="0"/>
                      <a:pt x="17" y="6"/>
                      <a:pt x="9" y="16"/>
                    </a:cubicBezTo>
                    <a:cubicBezTo>
                      <a:pt x="3" y="24"/>
                      <a:pt x="0" y="35"/>
                      <a:pt x="2" y="45"/>
                    </a:cubicBezTo>
                    <a:cubicBezTo>
                      <a:pt x="3" y="55"/>
                      <a:pt x="9" y="65"/>
                      <a:pt x="17" y="71"/>
                    </a:cubicBezTo>
                    <a:cubicBezTo>
                      <a:pt x="24" y="76"/>
                      <a:pt x="32" y="79"/>
                      <a:pt x="41" y="79"/>
                    </a:cubicBezTo>
                    <a:cubicBezTo>
                      <a:pt x="52" y="79"/>
                      <a:pt x="62" y="75"/>
                      <a:pt x="69" y="67"/>
                    </a:cubicBezTo>
                    <a:cubicBezTo>
                      <a:pt x="76" y="72"/>
                      <a:pt x="76" y="72"/>
                      <a:pt x="76" y="72"/>
                    </a:cubicBezTo>
                    <a:cubicBezTo>
                      <a:pt x="74" y="75"/>
                      <a:pt x="74" y="75"/>
                      <a:pt x="74" y="75"/>
                    </a:cubicBezTo>
                    <a:cubicBezTo>
                      <a:pt x="92" y="89"/>
                      <a:pt x="92" y="89"/>
                      <a:pt x="92" y="89"/>
                    </a:cubicBezTo>
                    <a:cubicBezTo>
                      <a:pt x="103" y="75"/>
                      <a:pt x="103" y="75"/>
                      <a:pt x="103" y="75"/>
                    </a:cubicBezTo>
                    <a:lnTo>
                      <a:pt x="84" y="61"/>
                    </a:lnTo>
                    <a:close/>
                    <a:moveTo>
                      <a:pt x="41" y="75"/>
                    </a:moveTo>
                    <a:cubicBezTo>
                      <a:pt x="33" y="75"/>
                      <a:pt x="26" y="72"/>
                      <a:pt x="20" y="68"/>
                    </a:cubicBezTo>
                    <a:cubicBezTo>
                      <a:pt x="12" y="62"/>
                      <a:pt x="8" y="54"/>
                      <a:pt x="6" y="44"/>
                    </a:cubicBezTo>
                    <a:cubicBezTo>
                      <a:pt x="5" y="35"/>
                      <a:pt x="7" y="26"/>
                      <a:pt x="13" y="19"/>
                    </a:cubicBezTo>
                    <a:cubicBezTo>
                      <a:pt x="20" y="10"/>
                      <a:pt x="30" y="5"/>
                      <a:pt x="41" y="5"/>
                    </a:cubicBezTo>
                    <a:cubicBezTo>
                      <a:pt x="49" y="5"/>
                      <a:pt x="56" y="7"/>
                      <a:pt x="62" y="12"/>
                    </a:cubicBezTo>
                    <a:cubicBezTo>
                      <a:pt x="77" y="23"/>
                      <a:pt x="80" y="45"/>
                      <a:pt x="69" y="61"/>
                    </a:cubicBezTo>
                    <a:cubicBezTo>
                      <a:pt x="62" y="70"/>
                      <a:pt x="52" y="75"/>
                      <a:pt x="41" y="7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2" name="Freeform 404"/>
              <p:cNvSpPr>
                <a:spLocks noEditPoints="1"/>
              </p:cNvSpPr>
              <p:nvPr userDrawn="1"/>
            </p:nvSpPr>
            <p:spPr bwMode="auto">
              <a:xfrm>
                <a:off x="4145" y="2588"/>
                <a:ext cx="171" cy="134"/>
              </a:xfrm>
              <a:custGeom>
                <a:avLst/>
                <a:gdLst>
                  <a:gd name="T0" fmla="*/ 93 w 101"/>
                  <a:gd name="T1" fmla="*/ 21 h 79"/>
                  <a:gd name="T2" fmla="*/ 85 w 101"/>
                  <a:gd name="T3" fmla="*/ 21 h 79"/>
                  <a:gd name="T4" fmla="*/ 84 w 101"/>
                  <a:gd name="T5" fmla="*/ 19 h 79"/>
                  <a:gd name="T6" fmla="*/ 79 w 101"/>
                  <a:gd name="T7" fmla="*/ 3 h 79"/>
                  <a:gd name="T8" fmla="*/ 75 w 101"/>
                  <a:gd name="T9" fmla="*/ 1 h 79"/>
                  <a:gd name="T10" fmla="*/ 2 w 101"/>
                  <a:gd name="T11" fmla="*/ 24 h 79"/>
                  <a:gd name="T12" fmla="*/ 0 w 101"/>
                  <a:gd name="T13" fmla="*/ 28 h 79"/>
                  <a:gd name="T14" fmla="*/ 5 w 101"/>
                  <a:gd name="T15" fmla="*/ 44 h 79"/>
                  <a:gd name="T16" fmla="*/ 9 w 101"/>
                  <a:gd name="T17" fmla="*/ 56 h 79"/>
                  <a:gd name="T18" fmla="*/ 9 w 101"/>
                  <a:gd name="T19" fmla="*/ 67 h 79"/>
                  <a:gd name="T20" fmla="*/ 9 w 101"/>
                  <a:gd name="T21" fmla="*/ 71 h 79"/>
                  <a:gd name="T22" fmla="*/ 17 w 101"/>
                  <a:gd name="T23" fmla="*/ 79 h 79"/>
                  <a:gd name="T24" fmla="*/ 21 w 101"/>
                  <a:gd name="T25" fmla="*/ 79 h 79"/>
                  <a:gd name="T26" fmla="*/ 89 w 101"/>
                  <a:gd name="T27" fmla="*/ 79 h 79"/>
                  <a:gd name="T28" fmla="*/ 93 w 101"/>
                  <a:gd name="T29" fmla="*/ 79 h 79"/>
                  <a:gd name="T30" fmla="*/ 101 w 101"/>
                  <a:gd name="T31" fmla="*/ 71 h 79"/>
                  <a:gd name="T32" fmla="*/ 101 w 101"/>
                  <a:gd name="T33" fmla="*/ 67 h 79"/>
                  <a:gd name="T34" fmla="*/ 101 w 101"/>
                  <a:gd name="T35" fmla="*/ 50 h 79"/>
                  <a:gd name="T36" fmla="*/ 101 w 101"/>
                  <a:gd name="T37" fmla="*/ 45 h 79"/>
                  <a:gd name="T38" fmla="*/ 101 w 101"/>
                  <a:gd name="T39" fmla="*/ 29 h 79"/>
                  <a:gd name="T40" fmla="*/ 93 w 101"/>
                  <a:gd name="T41" fmla="*/ 21 h 79"/>
                  <a:gd name="T42" fmla="*/ 97 w 101"/>
                  <a:gd name="T43" fmla="*/ 45 h 79"/>
                  <a:gd name="T44" fmla="*/ 97 w 101"/>
                  <a:gd name="T45" fmla="*/ 50 h 79"/>
                  <a:gd name="T46" fmla="*/ 97 w 101"/>
                  <a:gd name="T47" fmla="*/ 67 h 79"/>
                  <a:gd name="T48" fmla="*/ 97 w 101"/>
                  <a:gd name="T49" fmla="*/ 67 h 79"/>
                  <a:gd name="T50" fmla="*/ 97 w 101"/>
                  <a:gd name="T51" fmla="*/ 71 h 79"/>
                  <a:gd name="T52" fmla="*/ 93 w 101"/>
                  <a:gd name="T53" fmla="*/ 75 h 79"/>
                  <a:gd name="T54" fmla="*/ 89 w 101"/>
                  <a:gd name="T55" fmla="*/ 75 h 79"/>
                  <a:gd name="T56" fmla="*/ 21 w 101"/>
                  <a:gd name="T57" fmla="*/ 75 h 79"/>
                  <a:gd name="T58" fmla="*/ 17 w 101"/>
                  <a:gd name="T59" fmla="*/ 75 h 79"/>
                  <a:gd name="T60" fmla="*/ 14 w 101"/>
                  <a:gd name="T61" fmla="*/ 71 h 79"/>
                  <a:gd name="T62" fmla="*/ 14 w 101"/>
                  <a:gd name="T63" fmla="*/ 67 h 79"/>
                  <a:gd name="T64" fmla="*/ 14 w 101"/>
                  <a:gd name="T65" fmla="*/ 67 h 79"/>
                  <a:gd name="T66" fmla="*/ 14 w 101"/>
                  <a:gd name="T67" fmla="*/ 50 h 79"/>
                  <a:gd name="T68" fmla="*/ 14 w 101"/>
                  <a:gd name="T69" fmla="*/ 45 h 79"/>
                  <a:gd name="T70" fmla="*/ 97 w 101"/>
                  <a:gd name="T71" fmla="*/ 45 h 79"/>
                  <a:gd name="T72" fmla="*/ 97 w 101"/>
                  <a:gd name="T73" fmla="*/ 37 h 79"/>
                  <a:gd name="T74" fmla="*/ 14 w 101"/>
                  <a:gd name="T75" fmla="*/ 37 h 79"/>
                  <a:gd name="T76" fmla="*/ 14 w 101"/>
                  <a:gd name="T77" fmla="*/ 29 h 79"/>
                  <a:gd name="T78" fmla="*/ 17 w 101"/>
                  <a:gd name="T79" fmla="*/ 25 h 79"/>
                  <a:gd name="T80" fmla="*/ 86 w 101"/>
                  <a:gd name="T81" fmla="*/ 25 h 79"/>
                  <a:gd name="T82" fmla="*/ 93 w 101"/>
                  <a:gd name="T83" fmla="*/ 25 h 79"/>
                  <a:gd name="T84" fmla="*/ 97 w 101"/>
                  <a:gd name="T85" fmla="*/ 29 h 79"/>
                  <a:gd name="T86" fmla="*/ 97 w 101"/>
                  <a:gd name="T87" fmla="*/ 45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79">
                    <a:moveTo>
                      <a:pt x="93" y="21"/>
                    </a:moveTo>
                    <a:cubicBezTo>
                      <a:pt x="85" y="21"/>
                      <a:pt x="85" y="21"/>
                      <a:pt x="85" y="21"/>
                    </a:cubicBezTo>
                    <a:cubicBezTo>
                      <a:pt x="84" y="19"/>
                      <a:pt x="84" y="19"/>
                      <a:pt x="84" y="19"/>
                    </a:cubicBezTo>
                    <a:cubicBezTo>
                      <a:pt x="79" y="3"/>
                      <a:pt x="79" y="3"/>
                      <a:pt x="79" y="3"/>
                    </a:cubicBezTo>
                    <a:cubicBezTo>
                      <a:pt x="79" y="1"/>
                      <a:pt x="77" y="0"/>
                      <a:pt x="75" y="1"/>
                    </a:cubicBezTo>
                    <a:cubicBezTo>
                      <a:pt x="2" y="24"/>
                      <a:pt x="2" y="24"/>
                      <a:pt x="2" y="24"/>
                    </a:cubicBezTo>
                    <a:cubicBezTo>
                      <a:pt x="1" y="24"/>
                      <a:pt x="0" y="26"/>
                      <a:pt x="0" y="28"/>
                    </a:cubicBezTo>
                    <a:cubicBezTo>
                      <a:pt x="5" y="44"/>
                      <a:pt x="5" y="44"/>
                      <a:pt x="5" y="44"/>
                    </a:cubicBezTo>
                    <a:cubicBezTo>
                      <a:pt x="9" y="56"/>
                      <a:pt x="9" y="56"/>
                      <a:pt x="9" y="56"/>
                    </a:cubicBezTo>
                    <a:cubicBezTo>
                      <a:pt x="9" y="67"/>
                      <a:pt x="9" y="67"/>
                      <a:pt x="9" y="67"/>
                    </a:cubicBezTo>
                    <a:cubicBezTo>
                      <a:pt x="9" y="71"/>
                      <a:pt x="9" y="71"/>
                      <a:pt x="9" y="71"/>
                    </a:cubicBezTo>
                    <a:cubicBezTo>
                      <a:pt x="9" y="76"/>
                      <a:pt x="13" y="79"/>
                      <a:pt x="17" y="79"/>
                    </a:cubicBezTo>
                    <a:cubicBezTo>
                      <a:pt x="21" y="79"/>
                      <a:pt x="21" y="79"/>
                      <a:pt x="21" y="79"/>
                    </a:cubicBezTo>
                    <a:cubicBezTo>
                      <a:pt x="89" y="79"/>
                      <a:pt x="89" y="79"/>
                      <a:pt x="89" y="79"/>
                    </a:cubicBezTo>
                    <a:cubicBezTo>
                      <a:pt x="93" y="79"/>
                      <a:pt x="93" y="79"/>
                      <a:pt x="93" y="79"/>
                    </a:cubicBezTo>
                    <a:cubicBezTo>
                      <a:pt x="97" y="79"/>
                      <a:pt x="101" y="76"/>
                      <a:pt x="101" y="71"/>
                    </a:cubicBezTo>
                    <a:cubicBezTo>
                      <a:pt x="101" y="67"/>
                      <a:pt x="101" y="67"/>
                      <a:pt x="101" y="67"/>
                    </a:cubicBezTo>
                    <a:cubicBezTo>
                      <a:pt x="101" y="50"/>
                      <a:pt x="101" y="50"/>
                      <a:pt x="101" y="50"/>
                    </a:cubicBezTo>
                    <a:cubicBezTo>
                      <a:pt x="101" y="45"/>
                      <a:pt x="101" y="45"/>
                      <a:pt x="101" y="45"/>
                    </a:cubicBezTo>
                    <a:cubicBezTo>
                      <a:pt x="101" y="29"/>
                      <a:pt x="101" y="29"/>
                      <a:pt x="101" y="29"/>
                    </a:cubicBezTo>
                    <a:cubicBezTo>
                      <a:pt x="101" y="24"/>
                      <a:pt x="97" y="21"/>
                      <a:pt x="93" y="21"/>
                    </a:cubicBezTo>
                    <a:close/>
                    <a:moveTo>
                      <a:pt x="97" y="45"/>
                    </a:moveTo>
                    <a:cubicBezTo>
                      <a:pt x="97" y="50"/>
                      <a:pt x="97" y="50"/>
                      <a:pt x="97" y="50"/>
                    </a:cubicBezTo>
                    <a:cubicBezTo>
                      <a:pt x="97" y="67"/>
                      <a:pt x="97" y="67"/>
                      <a:pt x="97" y="67"/>
                    </a:cubicBezTo>
                    <a:cubicBezTo>
                      <a:pt x="97" y="67"/>
                      <a:pt x="97" y="67"/>
                      <a:pt x="97" y="67"/>
                    </a:cubicBezTo>
                    <a:cubicBezTo>
                      <a:pt x="97" y="71"/>
                      <a:pt x="97" y="71"/>
                      <a:pt x="97" y="71"/>
                    </a:cubicBezTo>
                    <a:cubicBezTo>
                      <a:pt x="97" y="73"/>
                      <a:pt x="95" y="75"/>
                      <a:pt x="93" y="75"/>
                    </a:cubicBezTo>
                    <a:cubicBezTo>
                      <a:pt x="89" y="75"/>
                      <a:pt x="89" y="75"/>
                      <a:pt x="89" y="75"/>
                    </a:cubicBezTo>
                    <a:cubicBezTo>
                      <a:pt x="21" y="75"/>
                      <a:pt x="21" y="75"/>
                      <a:pt x="21" y="75"/>
                    </a:cubicBezTo>
                    <a:cubicBezTo>
                      <a:pt x="17" y="75"/>
                      <a:pt x="17" y="75"/>
                      <a:pt x="17" y="75"/>
                    </a:cubicBezTo>
                    <a:cubicBezTo>
                      <a:pt x="15" y="75"/>
                      <a:pt x="14" y="73"/>
                      <a:pt x="14" y="71"/>
                    </a:cubicBezTo>
                    <a:cubicBezTo>
                      <a:pt x="14" y="67"/>
                      <a:pt x="14" y="67"/>
                      <a:pt x="14" y="67"/>
                    </a:cubicBezTo>
                    <a:cubicBezTo>
                      <a:pt x="14" y="67"/>
                      <a:pt x="14" y="67"/>
                      <a:pt x="14" y="67"/>
                    </a:cubicBezTo>
                    <a:cubicBezTo>
                      <a:pt x="14" y="50"/>
                      <a:pt x="14" y="50"/>
                      <a:pt x="14" y="50"/>
                    </a:cubicBezTo>
                    <a:cubicBezTo>
                      <a:pt x="14" y="45"/>
                      <a:pt x="14" y="45"/>
                      <a:pt x="14" y="45"/>
                    </a:cubicBezTo>
                    <a:cubicBezTo>
                      <a:pt x="97" y="45"/>
                      <a:pt x="97" y="45"/>
                      <a:pt x="97" y="45"/>
                    </a:cubicBezTo>
                    <a:cubicBezTo>
                      <a:pt x="97" y="37"/>
                      <a:pt x="97" y="37"/>
                      <a:pt x="97" y="37"/>
                    </a:cubicBezTo>
                    <a:cubicBezTo>
                      <a:pt x="14" y="37"/>
                      <a:pt x="14" y="37"/>
                      <a:pt x="14" y="37"/>
                    </a:cubicBezTo>
                    <a:cubicBezTo>
                      <a:pt x="14" y="29"/>
                      <a:pt x="14" y="29"/>
                      <a:pt x="14" y="29"/>
                    </a:cubicBezTo>
                    <a:cubicBezTo>
                      <a:pt x="14" y="27"/>
                      <a:pt x="15" y="25"/>
                      <a:pt x="17" y="25"/>
                    </a:cubicBezTo>
                    <a:cubicBezTo>
                      <a:pt x="86" y="25"/>
                      <a:pt x="86" y="25"/>
                      <a:pt x="86" y="25"/>
                    </a:cubicBezTo>
                    <a:cubicBezTo>
                      <a:pt x="93" y="25"/>
                      <a:pt x="93" y="25"/>
                      <a:pt x="93" y="25"/>
                    </a:cubicBezTo>
                    <a:cubicBezTo>
                      <a:pt x="95" y="25"/>
                      <a:pt x="97" y="27"/>
                      <a:pt x="97" y="29"/>
                    </a:cubicBezTo>
                    <a:lnTo>
                      <a:pt x="97"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3" name="Freeform 405"/>
              <p:cNvSpPr>
                <a:spLocks/>
              </p:cNvSpPr>
              <p:nvPr userDrawn="1"/>
            </p:nvSpPr>
            <p:spPr bwMode="auto">
              <a:xfrm>
                <a:off x="4287" y="2676"/>
                <a:ext cx="15" cy="8"/>
              </a:xfrm>
              <a:custGeom>
                <a:avLst/>
                <a:gdLst>
                  <a:gd name="T0" fmla="*/ 0 w 15"/>
                  <a:gd name="T1" fmla="*/ 0 h 8"/>
                  <a:gd name="T2" fmla="*/ 0 w 15"/>
                  <a:gd name="T3" fmla="*/ 8 h 8"/>
                  <a:gd name="T4" fmla="*/ 0 w 15"/>
                  <a:gd name="T5" fmla="*/ 8 h 8"/>
                  <a:gd name="T6" fmla="*/ 15 w 15"/>
                  <a:gd name="T7" fmla="*/ 8 h 8"/>
                  <a:gd name="T8" fmla="*/ 15 w 15"/>
                  <a:gd name="T9" fmla="*/ 0 h 8"/>
                  <a:gd name="T10" fmla="*/ 0 w 15"/>
                  <a:gd name="T11" fmla="*/ 0 h 8"/>
                  <a:gd name="T12" fmla="*/ 0 w 15"/>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5" h="8">
                    <a:moveTo>
                      <a:pt x="0" y="0"/>
                    </a:moveTo>
                    <a:lnTo>
                      <a:pt x="0" y="8"/>
                    </a:lnTo>
                    <a:lnTo>
                      <a:pt x="0" y="8"/>
                    </a:lnTo>
                    <a:lnTo>
                      <a:pt x="15" y="8"/>
                    </a:lnTo>
                    <a:lnTo>
                      <a:pt x="15" y="0"/>
                    </a:lnTo>
                    <a:lnTo>
                      <a:pt x="0"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
          <p:nvSpPr>
            <p:cNvPr id="8" name="Rectangle 407"/>
            <p:cNvSpPr>
              <a:spLocks noChangeArrowheads="1"/>
            </p:cNvSpPr>
            <p:nvPr userDrawn="1"/>
          </p:nvSpPr>
          <p:spPr bwMode="auto">
            <a:xfrm>
              <a:off x="4269" y="2676"/>
              <a:ext cx="13" cy="8"/>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 name="Freeform 408"/>
            <p:cNvSpPr>
              <a:spLocks/>
            </p:cNvSpPr>
            <p:nvPr userDrawn="1"/>
          </p:nvSpPr>
          <p:spPr bwMode="auto">
            <a:xfrm>
              <a:off x="4243" y="2676"/>
              <a:ext cx="21" cy="8"/>
            </a:xfrm>
            <a:custGeom>
              <a:avLst/>
              <a:gdLst>
                <a:gd name="T0" fmla="*/ 0 w 21"/>
                <a:gd name="T1" fmla="*/ 8 h 8"/>
                <a:gd name="T2" fmla="*/ 0 w 21"/>
                <a:gd name="T3" fmla="*/ 8 h 8"/>
                <a:gd name="T4" fmla="*/ 21 w 21"/>
                <a:gd name="T5" fmla="*/ 8 h 8"/>
                <a:gd name="T6" fmla="*/ 21 w 21"/>
                <a:gd name="T7" fmla="*/ 0 h 8"/>
                <a:gd name="T8" fmla="*/ 0 w 21"/>
                <a:gd name="T9" fmla="*/ 0 h 8"/>
                <a:gd name="T10" fmla="*/ 0 w 21"/>
                <a:gd name="T11" fmla="*/ 8 h 8"/>
              </a:gdLst>
              <a:ahLst/>
              <a:cxnLst>
                <a:cxn ang="0">
                  <a:pos x="T0" y="T1"/>
                </a:cxn>
                <a:cxn ang="0">
                  <a:pos x="T2" y="T3"/>
                </a:cxn>
                <a:cxn ang="0">
                  <a:pos x="T4" y="T5"/>
                </a:cxn>
                <a:cxn ang="0">
                  <a:pos x="T6" y="T7"/>
                </a:cxn>
                <a:cxn ang="0">
                  <a:pos x="T8" y="T9"/>
                </a:cxn>
                <a:cxn ang="0">
                  <a:pos x="T10" y="T11"/>
                </a:cxn>
              </a:cxnLst>
              <a:rect l="0" t="0" r="r" b="b"/>
              <a:pathLst>
                <a:path w="21" h="8">
                  <a:moveTo>
                    <a:pt x="0" y="8"/>
                  </a:moveTo>
                  <a:lnTo>
                    <a:pt x="0" y="8"/>
                  </a:lnTo>
                  <a:lnTo>
                    <a:pt x="21" y="8"/>
                  </a:lnTo>
                  <a:lnTo>
                    <a:pt x="21"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 name="Freeform 409"/>
            <p:cNvSpPr>
              <a:spLocks/>
            </p:cNvSpPr>
            <p:nvPr userDrawn="1"/>
          </p:nvSpPr>
          <p:spPr bwMode="auto">
            <a:xfrm>
              <a:off x="4176" y="2676"/>
              <a:ext cx="55" cy="8"/>
            </a:xfrm>
            <a:custGeom>
              <a:avLst/>
              <a:gdLst>
                <a:gd name="T0" fmla="*/ 0 w 55"/>
                <a:gd name="T1" fmla="*/ 8 h 8"/>
                <a:gd name="T2" fmla="*/ 0 w 55"/>
                <a:gd name="T3" fmla="*/ 8 h 8"/>
                <a:gd name="T4" fmla="*/ 55 w 55"/>
                <a:gd name="T5" fmla="*/ 8 h 8"/>
                <a:gd name="T6" fmla="*/ 55 w 55"/>
                <a:gd name="T7" fmla="*/ 0 h 8"/>
                <a:gd name="T8" fmla="*/ 0 w 55"/>
                <a:gd name="T9" fmla="*/ 0 h 8"/>
                <a:gd name="T10" fmla="*/ 0 w 55"/>
                <a:gd name="T11" fmla="*/ 8 h 8"/>
              </a:gdLst>
              <a:ahLst/>
              <a:cxnLst>
                <a:cxn ang="0">
                  <a:pos x="T0" y="T1"/>
                </a:cxn>
                <a:cxn ang="0">
                  <a:pos x="T2" y="T3"/>
                </a:cxn>
                <a:cxn ang="0">
                  <a:pos x="T4" y="T5"/>
                </a:cxn>
                <a:cxn ang="0">
                  <a:pos x="T6" y="T7"/>
                </a:cxn>
                <a:cxn ang="0">
                  <a:pos x="T8" y="T9"/>
                </a:cxn>
                <a:cxn ang="0">
                  <a:pos x="T10" y="T11"/>
                </a:cxn>
              </a:cxnLst>
              <a:rect l="0" t="0" r="r" b="b"/>
              <a:pathLst>
                <a:path w="55" h="8">
                  <a:moveTo>
                    <a:pt x="0" y="8"/>
                  </a:moveTo>
                  <a:lnTo>
                    <a:pt x="0" y="8"/>
                  </a:lnTo>
                  <a:lnTo>
                    <a:pt x="55" y="8"/>
                  </a:lnTo>
                  <a:lnTo>
                    <a:pt x="55" y="0"/>
                  </a:lnTo>
                  <a:lnTo>
                    <a:pt x="0" y="0"/>
                  </a:lnTo>
                  <a:lnTo>
                    <a:pt x="0"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 name="Freeform 410"/>
            <p:cNvSpPr>
              <a:spLocks/>
            </p:cNvSpPr>
            <p:nvPr userDrawn="1"/>
          </p:nvSpPr>
          <p:spPr bwMode="auto">
            <a:xfrm>
              <a:off x="4176" y="2691"/>
              <a:ext cx="55" cy="9"/>
            </a:xfrm>
            <a:custGeom>
              <a:avLst/>
              <a:gdLst>
                <a:gd name="T0" fmla="*/ 0 w 55"/>
                <a:gd name="T1" fmla="*/ 9 h 9"/>
                <a:gd name="T2" fmla="*/ 0 w 55"/>
                <a:gd name="T3" fmla="*/ 9 h 9"/>
                <a:gd name="T4" fmla="*/ 55 w 55"/>
                <a:gd name="T5" fmla="*/ 9 h 9"/>
                <a:gd name="T6" fmla="*/ 55 w 55"/>
                <a:gd name="T7" fmla="*/ 0 h 9"/>
                <a:gd name="T8" fmla="*/ 0 w 55"/>
                <a:gd name="T9" fmla="*/ 0 h 9"/>
                <a:gd name="T10" fmla="*/ 0 w 55"/>
                <a:gd name="T11" fmla="*/ 9 h 9"/>
              </a:gdLst>
              <a:ahLst/>
              <a:cxnLst>
                <a:cxn ang="0">
                  <a:pos x="T0" y="T1"/>
                </a:cxn>
                <a:cxn ang="0">
                  <a:pos x="T2" y="T3"/>
                </a:cxn>
                <a:cxn ang="0">
                  <a:pos x="T4" y="T5"/>
                </a:cxn>
                <a:cxn ang="0">
                  <a:pos x="T6" y="T7"/>
                </a:cxn>
                <a:cxn ang="0">
                  <a:pos x="T8" y="T9"/>
                </a:cxn>
                <a:cxn ang="0">
                  <a:pos x="T10" y="T11"/>
                </a:cxn>
              </a:cxnLst>
              <a:rect l="0" t="0" r="r" b="b"/>
              <a:pathLst>
                <a:path w="55" h="9">
                  <a:moveTo>
                    <a:pt x="0" y="9"/>
                  </a:moveTo>
                  <a:lnTo>
                    <a:pt x="0" y="9"/>
                  </a:lnTo>
                  <a:lnTo>
                    <a:pt x="55" y="9"/>
                  </a:lnTo>
                  <a:lnTo>
                    <a:pt x="55" y="0"/>
                  </a:lnTo>
                  <a:lnTo>
                    <a:pt x="0" y="0"/>
                  </a:lnTo>
                  <a:lnTo>
                    <a:pt x="0"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 name="Freeform 411"/>
            <p:cNvSpPr>
              <a:spLocks noEditPoints="1"/>
            </p:cNvSpPr>
            <p:nvPr userDrawn="1"/>
          </p:nvSpPr>
          <p:spPr bwMode="auto">
            <a:xfrm>
              <a:off x="3183" y="2598"/>
              <a:ext cx="180" cy="176"/>
            </a:xfrm>
            <a:custGeom>
              <a:avLst/>
              <a:gdLst>
                <a:gd name="T0" fmla="*/ 116 w 180"/>
                <a:gd name="T1" fmla="*/ 120 h 176"/>
                <a:gd name="T2" fmla="*/ 118 w 180"/>
                <a:gd name="T3" fmla="*/ 120 h 176"/>
                <a:gd name="T4" fmla="*/ 118 w 180"/>
                <a:gd name="T5" fmla="*/ 146 h 176"/>
                <a:gd name="T6" fmla="*/ 118 w 180"/>
                <a:gd name="T7" fmla="*/ 146 h 176"/>
                <a:gd name="T8" fmla="*/ 50 w 180"/>
                <a:gd name="T9" fmla="*/ 146 h 176"/>
                <a:gd name="T10" fmla="*/ 20 w 180"/>
                <a:gd name="T11" fmla="*/ 176 h 176"/>
                <a:gd name="T12" fmla="*/ 20 w 180"/>
                <a:gd name="T13" fmla="*/ 146 h 176"/>
                <a:gd name="T14" fmla="*/ 0 w 180"/>
                <a:gd name="T15" fmla="*/ 146 h 176"/>
                <a:gd name="T16" fmla="*/ 0 w 180"/>
                <a:gd name="T17" fmla="*/ 51 h 176"/>
                <a:gd name="T18" fmla="*/ 0 w 180"/>
                <a:gd name="T19" fmla="*/ 51 h 176"/>
                <a:gd name="T20" fmla="*/ 37 w 180"/>
                <a:gd name="T21" fmla="*/ 51 h 176"/>
                <a:gd name="T22" fmla="*/ 37 w 180"/>
                <a:gd name="T23" fmla="*/ 100 h 176"/>
                <a:gd name="T24" fmla="*/ 37 w 180"/>
                <a:gd name="T25" fmla="*/ 114 h 176"/>
                <a:gd name="T26" fmla="*/ 37 w 180"/>
                <a:gd name="T27" fmla="*/ 120 h 176"/>
                <a:gd name="T28" fmla="*/ 44 w 180"/>
                <a:gd name="T29" fmla="*/ 120 h 176"/>
                <a:gd name="T30" fmla="*/ 55 w 180"/>
                <a:gd name="T31" fmla="*/ 120 h 176"/>
                <a:gd name="T32" fmla="*/ 116 w 180"/>
                <a:gd name="T33" fmla="*/ 120 h 176"/>
                <a:gd name="T34" fmla="*/ 180 w 180"/>
                <a:gd name="T35" fmla="*/ 0 h 176"/>
                <a:gd name="T36" fmla="*/ 180 w 180"/>
                <a:gd name="T37" fmla="*/ 110 h 176"/>
                <a:gd name="T38" fmla="*/ 165 w 180"/>
                <a:gd name="T39" fmla="*/ 110 h 176"/>
                <a:gd name="T40" fmla="*/ 165 w 180"/>
                <a:gd name="T41" fmla="*/ 149 h 176"/>
                <a:gd name="T42" fmla="*/ 126 w 180"/>
                <a:gd name="T43" fmla="*/ 110 h 176"/>
                <a:gd name="T44" fmla="*/ 45 w 180"/>
                <a:gd name="T45" fmla="*/ 110 h 176"/>
                <a:gd name="T46" fmla="*/ 45 w 180"/>
                <a:gd name="T47" fmla="*/ 0 h 176"/>
                <a:gd name="T48" fmla="*/ 180 w 180"/>
                <a:gd name="T49" fmla="*/ 0 h 176"/>
                <a:gd name="T50" fmla="*/ 172 w 180"/>
                <a:gd name="T51" fmla="*/ 7 h 176"/>
                <a:gd name="T52" fmla="*/ 54 w 180"/>
                <a:gd name="T53" fmla="*/ 7 h 176"/>
                <a:gd name="T54" fmla="*/ 54 w 180"/>
                <a:gd name="T55" fmla="*/ 103 h 176"/>
                <a:gd name="T56" fmla="*/ 130 w 180"/>
                <a:gd name="T57" fmla="*/ 103 h 176"/>
                <a:gd name="T58" fmla="*/ 157 w 180"/>
                <a:gd name="T59" fmla="*/ 130 h 176"/>
                <a:gd name="T60" fmla="*/ 157 w 180"/>
                <a:gd name="T61" fmla="*/ 103 h 176"/>
                <a:gd name="T62" fmla="*/ 172 w 180"/>
                <a:gd name="T63" fmla="*/ 103 h 176"/>
                <a:gd name="T64" fmla="*/ 172 w 180"/>
                <a:gd name="T65" fmla="*/ 7 h 176"/>
                <a:gd name="T66" fmla="*/ 79 w 180"/>
                <a:gd name="T67" fmla="*/ 80 h 176"/>
                <a:gd name="T68" fmla="*/ 143 w 180"/>
                <a:gd name="T69" fmla="*/ 80 h 176"/>
                <a:gd name="T70" fmla="*/ 143 w 180"/>
                <a:gd name="T71" fmla="*/ 73 h 176"/>
                <a:gd name="T72" fmla="*/ 79 w 180"/>
                <a:gd name="T73" fmla="*/ 73 h 176"/>
                <a:gd name="T74" fmla="*/ 79 w 180"/>
                <a:gd name="T75" fmla="*/ 80 h 176"/>
                <a:gd name="T76" fmla="*/ 158 w 180"/>
                <a:gd name="T77" fmla="*/ 49 h 176"/>
                <a:gd name="T78" fmla="*/ 71 w 180"/>
                <a:gd name="T79" fmla="*/ 49 h 176"/>
                <a:gd name="T80" fmla="*/ 71 w 180"/>
                <a:gd name="T81" fmla="*/ 56 h 176"/>
                <a:gd name="T82" fmla="*/ 158 w 180"/>
                <a:gd name="T83" fmla="*/ 56 h 176"/>
                <a:gd name="T84" fmla="*/ 158 w 180"/>
                <a:gd name="T85" fmla="*/ 49 h 176"/>
                <a:gd name="T86" fmla="*/ 115 w 180"/>
                <a:gd name="T87" fmla="*/ 27 h 176"/>
                <a:gd name="T88" fmla="*/ 86 w 180"/>
                <a:gd name="T89" fmla="*/ 27 h 176"/>
                <a:gd name="T90" fmla="*/ 86 w 180"/>
                <a:gd name="T91" fmla="*/ 32 h 176"/>
                <a:gd name="T92" fmla="*/ 115 w 180"/>
                <a:gd name="T93" fmla="*/ 32 h 176"/>
                <a:gd name="T94" fmla="*/ 115 w 180"/>
                <a:gd name="T95" fmla="*/ 2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0" h="176">
                  <a:moveTo>
                    <a:pt x="116" y="120"/>
                  </a:moveTo>
                  <a:lnTo>
                    <a:pt x="118" y="120"/>
                  </a:lnTo>
                  <a:lnTo>
                    <a:pt x="118" y="146"/>
                  </a:lnTo>
                  <a:lnTo>
                    <a:pt x="118" y="146"/>
                  </a:lnTo>
                  <a:lnTo>
                    <a:pt x="50" y="146"/>
                  </a:lnTo>
                  <a:lnTo>
                    <a:pt x="20" y="176"/>
                  </a:lnTo>
                  <a:lnTo>
                    <a:pt x="20" y="146"/>
                  </a:lnTo>
                  <a:lnTo>
                    <a:pt x="0" y="146"/>
                  </a:lnTo>
                  <a:lnTo>
                    <a:pt x="0" y="51"/>
                  </a:lnTo>
                  <a:lnTo>
                    <a:pt x="0" y="51"/>
                  </a:lnTo>
                  <a:lnTo>
                    <a:pt x="37" y="51"/>
                  </a:lnTo>
                  <a:lnTo>
                    <a:pt x="37" y="100"/>
                  </a:lnTo>
                  <a:lnTo>
                    <a:pt x="37" y="114"/>
                  </a:lnTo>
                  <a:lnTo>
                    <a:pt x="37" y="120"/>
                  </a:lnTo>
                  <a:lnTo>
                    <a:pt x="44" y="120"/>
                  </a:lnTo>
                  <a:lnTo>
                    <a:pt x="55" y="120"/>
                  </a:lnTo>
                  <a:lnTo>
                    <a:pt x="116" y="120"/>
                  </a:lnTo>
                  <a:close/>
                  <a:moveTo>
                    <a:pt x="180" y="0"/>
                  </a:moveTo>
                  <a:lnTo>
                    <a:pt x="180" y="110"/>
                  </a:lnTo>
                  <a:lnTo>
                    <a:pt x="165" y="110"/>
                  </a:lnTo>
                  <a:lnTo>
                    <a:pt x="165" y="149"/>
                  </a:lnTo>
                  <a:lnTo>
                    <a:pt x="126" y="110"/>
                  </a:lnTo>
                  <a:lnTo>
                    <a:pt x="45" y="110"/>
                  </a:lnTo>
                  <a:lnTo>
                    <a:pt x="45" y="0"/>
                  </a:lnTo>
                  <a:lnTo>
                    <a:pt x="180" y="0"/>
                  </a:lnTo>
                  <a:close/>
                  <a:moveTo>
                    <a:pt x="172" y="7"/>
                  </a:moveTo>
                  <a:lnTo>
                    <a:pt x="54" y="7"/>
                  </a:lnTo>
                  <a:lnTo>
                    <a:pt x="54" y="103"/>
                  </a:lnTo>
                  <a:lnTo>
                    <a:pt x="130" y="103"/>
                  </a:lnTo>
                  <a:lnTo>
                    <a:pt x="157" y="130"/>
                  </a:lnTo>
                  <a:lnTo>
                    <a:pt x="157" y="103"/>
                  </a:lnTo>
                  <a:lnTo>
                    <a:pt x="172" y="103"/>
                  </a:lnTo>
                  <a:lnTo>
                    <a:pt x="172" y="7"/>
                  </a:lnTo>
                  <a:close/>
                  <a:moveTo>
                    <a:pt x="79" y="80"/>
                  </a:moveTo>
                  <a:lnTo>
                    <a:pt x="143" y="80"/>
                  </a:lnTo>
                  <a:lnTo>
                    <a:pt x="143" y="73"/>
                  </a:lnTo>
                  <a:lnTo>
                    <a:pt x="79" y="73"/>
                  </a:lnTo>
                  <a:lnTo>
                    <a:pt x="79" y="80"/>
                  </a:lnTo>
                  <a:close/>
                  <a:moveTo>
                    <a:pt x="158" y="49"/>
                  </a:moveTo>
                  <a:lnTo>
                    <a:pt x="71" y="49"/>
                  </a:lnTo>
                  <a:lnTo>
                    <a:pt x="71" y="56"/>
                  </a:lnTo>
                  <a:lnTo>
                    <a:pt x="158" y="56"/>
                  </a:lnTo>
                  <a:lnTo>
                    <a:pt x="158" y="49"/>
                  </a:lnTo>
                  <a:close/>
                  <a:moveTo>
                    <a:pt x="115" y="27"/>
                  </a:moveTo>
                  <a:lnTo>
                    <a:pt x="86" y="27"/>
                  </a:lnTo>
                  <a:lnTo>
                    <a:pt x="86" y="32"/>
                  </a:lnTo>
                  <a:lnTo>
                    <a:pt x="115" y="32"/>
                  </a:lnTo>
                  <a:lnTo>
                    <a:pt x="115" y="2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 name="Freeform 412"/>
            <p:cNvSpPr>
              <a:spLocks noEditPoints="1"/>
            </p:cNvSpPr>
            <p:nvPr userDrawn="1"/>
          </p:nvSpPr>
          <p:spPr bwMode="auto">
            <a:xfrm>
              <a:off x="2683" y="2051"/>
              <a:ext cx="155" cy="155"/>
            </a:xfrm>
            <a:custGeom>
              <a:avLst/>
              <a:gdLst>
                <a:gd name="T0" fmla="*/ 90 w 92"/>
                <a:gd name="T1" fmla="*/ 59 h 92"/>
                <a:gd name="T2" fmla="*/ 92 w 92"/>
                <a:gd name="T3" fmla="*/ 51 h 92"/>
                <a:gd name="T4" fmla="*/ 83 w 92"/>
                <a:gd name="T5" fmla="*/ 43 h 92"/>
                <a:gd name="T6" fmla="*/ 91 w 92"/>
                <a:gd name="T7" fmla="*/ 35 h 92"/>
                <a:gd name="T8" fmla="*/ 88 w 92"/>
                <a:gd name="T9" fmla="*/ 27 h 92"/>
                <a:gd name="T10" fmla="*/ 75 w 92"/>
                <a:gd name="T11" fmla="*/ 22 h 92"/>
                <a:gd name="T12" fmla="*/ 76 w 92"/>
                <a:gd name="T13" fmla="*/ 11 h 92"/>
                <a:gd name="T14" fmla="*/ 65 w 92"/>
                <a:gd name="T15" fmla="*/ 14 h 92"/>
                <a:gd name="T16" fmla="*/ 59 w 92"/>
                <a:gd name="T17" fmla="*/ 2 h 92"/>
                <a:gd name="T18" fmla="*/ 50 w 92"/>
                <a:gd name="T19" fmla="*/ 0 h 92"/>
                <a:gd name="T20" fmla="*/ 43 w 92"/>
                <a:gd name="T21" fmla="*/ 9 h 92"/>
                <a:gd name="T22" fmla="*/ 35 w 92"/>
                <a:gd name="T23" fmla="*/ 1 h 92"/>
                <a:gd name="T24" fmla="*/ 27 w 92"/>
                <a:gd name="T25" fmla="*/ 4 h 92"/>
                <a:gd name="T26" fmla="*/ 22 w 92"/>
                <a:gd name="T27" fmla="*/ 17 h 92"/>
                <a:gd name="T28" fmla="*/ 11 w 92"/>
                <a:gd name="T29" fmla="*/ 16 h 92"/>
                <a:gd name="T30" fmla="*/ 14 w 92"/>
                <a:gd name="T31" fmla="*/ 27 h 92"/>
                <a:gd name="T32" fmla="*/ 2 w 92"/>
                <a:gd name="T33" fmla="*/ 33 h 92"/>
                <a:gd name="T34" fmla="*/ 0 w 92"/>
                <a:gd name="T35" fmla="*/ 42 h 92"/>
                <a:gd name="T36" fmla="*/ 8 w 92"/>
                <a:gd name="T37" fmla="*/ 49 h 92"/>
                <a:gd name="T38" fmla="*/ 1 w 92"/>
                <a:gd name="T39" fmla="*/ 57 h 92"/>
                <a:gd name="T40" fmla="*/ 4 w 92"/>
                <a:gd name="T41" fmla="*/ 65 h 92"/>
                <a:gd name="T42" fmla="*/ 17 w 92"/>
                <a:gd name="T43" fmla="*/ 70 h 92"/>
                <a:gd name="T44" fmla="*/ 16 w 92"/>
                <a:gd name="T45" fmla="*/ 81 h 92"/>
                <a:gd name="T46" fmla="*/ 27 w 92"/>
                <a:gd name="T47" fmla="*/ 78 h 92"/>
                <a:gd name="T48" fmla="*/ 33 w 92"/>
                <a:gd name="T49" fmla="*/ 90 h 92"/>
                <a:gd name="T50" fmla="*/ 41 w 92"/>
                <a:gd name="T51" fmla="*/ 92 h 92"/>
                <a:gd name="T52" fmla="*/ 49 w 92"/>
                <a:gd name="T53" fmla="*/ 84 h 92"/>
                <a:gd name="T54" fmla="*/ 57 w 92"/>
                <a:gd name="T55" fmla="*/ 91 h 92"/>
                <a:gd name="T56" fmla="*/ 65 w 92"/>
                <a:gd name="T57" fmla="*/ 88 h 92"/>
                <a:gd name="T58" fmla="*/ 70 w 92"/>
                <a:gd name="T59" fmla="*/ 75 h 92"/>
                <a:gd name="T60" fmla="*/ 81 w 92"/>
                <a:gd name="T61" fmla="*/ 76 h 92"/>
                <a:gd name="T62" fmla="*/ 78 w 92"/>
                <a:gd name="T63" fmla="*/ 65 h 92"/>
                <a:gd name="T64" fmla="*/ 75 w 92"/>
                <a:gd name="T65" fmla="*/ 52 h 92"/>
                <a:gd name="T66" fmla="*/ 17 w 92"/>
                <a:gd name="T67" fmla="*/ 41 h 92"/>
                <a:gd name="T68" fmla="*/ 75 w 92"/>
                <a:gd name="T69" fmla="*/ 52 h 92"/>
                <a:gd name="T70" fmla="*/ 49 w 92"/>
                <a:gd name="T71" fmla="*/ 54 h 92"/>
                <a:gd name="T72" fmla="*/ 43 w 92"/>
                <a:gd name="T73" fmla="*/ 3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2" h="92">
                  <a:moveTo>
                    <a:pt x="81" y="59"/>
                  </a:moveTo>
                  <a:cubicBezTo>
                    <a:pt x="85" y="59"/>
                    <a:pt x="90" y="59"/>
                    <a:pt x="90" y="59"/>
                  </a:cubicBezTo>
                  <a:cubicBezTo>
                    <a:pt x="91" y="57"/>
                    <a:pt x="91" y="56"/>
                    <a:pt x="91" y="55"/>
                  </a:cubicBezTo>
                  <a:cubicBezTo>
                    <a:pt x="91" y="53"/>
                    <a:pt x="92" y="52"/>
                    <a:pt x="92" y="51"/>
                  </a:cubicBezTo>
                  <a:cubicBezTo>
                    <a:pt x="84" y="47"/>
                    <a:pt x="84" y="47"/>
                    <a:pt x="84" y="47"/>
                  </a:cubicBezTo>
                  <a:cubicBezTo>
                    <a:pt x="84" y="46"/>
                    <a:pt x="84" y="44"/>
                    <a:pt x="83" y="43"/>
                  </a:cubicBezTo>
                  <a:cubicBezTo>
                    <a:pt x="83" y="42"/>
                    <a:pt x="83" y="41"/>
                    <a:pt x="83" y="40"/>
                  </a:cubicBezTo>
                  <a:cubicBezTo>
                    <a:pt x="87" y="38"/>
                    <a:pt x="91" y="35"/>
                    <a:pt x="91" y="35"/>
                  </a:cubicBezTo>
                  <a:cubicBezTo>
                    <a:pt x="90" y="34"/>
                    <a:pt x="90" y="32"/>
                    <a:pt x="89" y="31"/>
                  </a:cubicBezTo>
                  <a:cubicBezTo>
                    <a:pt x="89" y="30"/>
                    <a:pt x="88" y="28"/>
                    <a:pt x="88" y="27"/>
                  </a:cubicBezTo>
                  <a:cubicBezTo>
                    <a:pt x="79" y="28"/>
                    <a:pt x="79" y="28"/>
                    <a:pt x="79" y="28"/>
                  </a:cubicBezTo>
                  <a:cubicBezTo>
                    <a:pt x="78" y="26"/>
                    <a:pt x="76" y="24"/>
                    <a:pt x="75" y="22"/>
                  </a:cubicBezTo>
                  <a:cubicBezTo>
                    <a:pt x="77" y="19"/>
                    <a:pt x="79" y="14"/>
                    <a:pt x="79" y="14"/>
                  </a:cubicBezTo>
                  <a:cubicBezTo>
                    <a:pt x="78" y="13"/>
                    <a:pt x="77" y="12"/>
                    <a:pt x="76" y="11"/>
                  </a:cubicBezTo>
                  <a:cubicBezTo>
                    <a:pt x="75" y="10"/>
                    <a:pt x="74" y="9"/>
                    <a:pt x="73" y="9"/>
                  </a:cubicBezTo>
                  <a:cubicBezTo>
                    <a:pt x="65" y="14"/>
                    <a:pt x="65" y="14"/>
                    <a:pt x="65" y="14"/>
                  </a:cubicBezTo>
                  <a:cubicBezTo>
                    <a:pt x="63" y="13"/>
                    <a:pt x="61" y="12"/>
                    <a:pt x="59" y="11"/>
                  </a:cubicBezTo>
                  <a:cubicBezTo>
                    <a:pt x="59" y="7"/>
                    <a:pt x="59" y="2"/>
                    <a:pt x="59" y="2"/>
                  </a:cubicBezTo>
                  <a:cubicBezTo>
                    <a:pt x="57" y="1"/>
                    <a:pt x="56" y="1"/>
                    <a:pt x="54" y="1"/>
                  </a:cubicBezTo>
                  <a:cubicBezTo>
                    <a:pt x="53" y="1"/>
                    <a:pt x="52" y="0"/>
                    <a:pt x="50" y="0"/>
                  </a:cubicBezTo>
                  <a:cubicBezTo>
                    <a:pt x="46" y="8"/>
                    <a:pt x="46" y="8"/>
                    <a:pt x="46" y="8"/>
                  </a:cubicBezTo>
                  <a:cubicBezTo>
                    <a:pt x="45" y="8"/>
                    <a:pt x="44" y="8"/>
                    <a:pt x="43" y="9"/>
                  </a:cubicBezTo>
                  <a:cubicBezTo>
                    <a:pt x="42" y="9"/>
                    <a:pt x="41" y="9"/>
                    <a:pt x="40" y="9"/>
                  </a:cubicBezTo>
                  <a:cubicBezTo>
                    <a:pt x="37" y="5"/>
                    <a:pt x="35" y="1"/>
                    <a:pt x="35" y="1"/>
                  </a:cubicBezTo>
                  <a:cubicBezTo>
                    <a:pt x="33" y="2"/>
                    <a:pt x="32" y="2"/>
                    <a:pt x="31" y="3"/>
                  </a:cubicBezTo>
                  <a:cubicBezTo>
                    <a:pt x="29" y="3"/>
                    <a:pt x="28" y="4"/>
                    <a:pt x="27" y="4"/>
                  </a:cubicBezTo>
                  <a:cubicBezTo>
                    <a:pt x="28" y="13"/>
                    <a:pt x="28" y="13"/>
                    <a:pt x="28" y="13"/>
                  </a:cubicBezTo>
                  <a:cubicBezTo>
                    <a:pt x="26" y="14"/>
                    <a:pt x="24" y="16"/>
                    <a:pt x="22" y="17"/>
                  </a:cubicBezTo>
                  <a:cubicBezTo>
                    <a:pt x="18" y="15"/>
                    <a:pt x="14" y="13"/>
                    <a:pt x="14" y="13"/>
                  </a:cubicBezTo>
                  <a:cubicBezTo>
                    <a:pt x="13" y="14"/>
                    <a:pt x="12" y="15"/>
                    <a:pt x="11" y="16"/>
                  </a:cubicBezTo>
                  <a:cubicBezTo>
                    <a:pt x="10" y="17"/>
                    <a:pt x="9" y="18"/>
                    <a:pt x="8" y="19"/>
                  </a:cubicBezTo>
                  <a:cubicBezTo>
                    <a:pt x="14" y="27"/>
                    <a:pt x="14" y="27"/>
                    <a:pt x="14" y="27"/>
                  </a:cubicBezTo>
                  <a:cubicBezTo>
                    <a:pt x="12" y="29"/>
                    <a:pt x="11" y="31"/>
                    <a:pt x="11" y="33"/>
                  </a:cubicBezTo>
                  <a:cubicBezTo>
                    <a:pt x="7" y="33"/>
                    <a:pt x="2" y="33"/>
                    <a:pt x="2" y="33"/>
                  </a:cubicBezTo>
                  <a:cubicBezTo>
                    <a:pt x="1" y="35"/>
                    <a:pt x="1" y="36"/>
                    <a:pt x="1" y="38"/>
                  </a:cubicBezTo>
                  <a:cubicBezTo>
                    <a:pt x="0" y="39"/>
                    <a:pt x="0" y="40"/>
                    <a:pt x="0" y="42"/>
                  </a:cubicBezTo>
                  <a:cubicBezTo>
                    <a:pt x="8" y="46"/>
                    <a:pt x="8" y="46"/>
                    <a:pt x="8" y="46"/>
                  </a:cubicBezTo>
                  <a:cubicBezTo>
                    <a:pt x="8" y="47"/>
                    <a:pt x="8" y="48"/>
                    <a:pt x="8" y="49"/>
                  </a:cubicBezTo>
                  <a:cubicBezTo>
                    <a:pt x="8" y="50"/>
                    <a:pt x="9" y="51"/>
                    <a:pt x="9" y="52"/>
                  </a:cubicBezTo>
                  <a:cubicBezTo>
                    <a:pt x="5" y="55"/>
                    <a:pt x="1" y="57"/>
                    <a:pt x="1" y="57"/>
                  </a:cubicBezTo>
                  <a:cubicBezTo>
                    <a:pt x="2" y="59"/>
                    <a:pt x="2" y="60"/>
                    <a:pt x="2" y="61"/>
                  </a:cubicBezTo>
                  <a:cubicBezTo>
                    <a:pt x="3" y="63"/>
                    <a:pt x="3" y="64"/>
                    <a:pt x="4" y="65"/>
                  </a:cubicBezTo>
                  <a:cubicBezTo>
                    <a:pt x="13" y="65"/>
                    <a:pt x="13" y="65"/>
                    <a:pt x="13" y="65"/>
                  </a:cubicBezTo>
                  <a:cubicBezTo>
                    <a:pt x="14" y="66"/>
                    <a:pt x="15" y="68"/>
                    <a:pt x="17" y="70"/>
                  </a:cubicBezTo>
                  <a:cubicBezTo>
                    <a:pt x="15" y="74"/>
                    <a:pt x="13" y="78"/>
                    <a:pt x="13" y="78"/>
                  </a:cubicBezTo>
                  <a:cubicBezTo>
                    <a:pt x="14" y="79"/>
                    <a:pt x="15" y="80"/>
                    <a:pt x="16" y="81"/>
                  </a:cubicBezTo>
                  <a:cubicBezTo>
                    <a:pt x="17" y="82"/>
                    <a:pt x="18" y="83"/>
                    <a:pt x="19" y="84"/>
                  </a:cubicBezTo>
                  <a:cubicBezTo>
                    <a:pt x="27" y="78"/>
                    <a:pt x="27" y="78"/>
                    <a:pt x="27" y="78"/>
                  </a:cubicBezTo>
                  <a:cubicBezTo>
                    <a:pt x="29" y="80"/>
                    <a:pt x="31" y="81"/>
                    <a:pt x="33" y="81"/>
                  </a:cubicBezTo>
                  <a:cubicBezTo>
                    <a:pt x="33" y="86"/>
                    <a:pt x="33" y="90"/>
                    <a:pt x="33" y="90"/>
                  </a:cubicBezTo>
                  <a:cubicBezTo>
                    <a:pt x="35" y="91"/>
                    <a:pt x="36" y="91"/>
                    <a:pt x="37" y="91"/>
                  </a:cubicBezTo>
                  <a:cubicBezTo>
                    <a:pt x="39" y="92"/>
                    <a:pt x="40" y="92"/>
                    <a:pt x="41" y="92"/>
                  </a:cubicBezTo>
                  <a:cubicBezTo>
                    <a:pt x="45" y="84"/>
                    <a:pt x="45" y="84"/>
                    <a:pt x="45" y="84"/>
                  </a:cubicBezTo>
                  <a:cubicBezTo>
                    <a:pt x="47" y="84"/>
                    <a:pt x="48" y="84"/>
                    <a:pt x="49" y="84"/>
                  </a:cubicBezTo>
                  <a:cubicBezTo>
                    <a:pt x="50" y="84"/>
                    <a:pt x="51" y="83"/>
                    <a:pt x="52" y="83"/>
                  </a:cubicBezTo>
                  <a:cubicBezTo>
                    <a:pt x="54" y="87"/>
                    <a:pt x="57" y="91"/>
                    <a:pt x="57" y="91"/>
                  </a:cubicBezTo>
                  <a:cubicBezTo>
                    <a:pt x="58" y="90"/>
                    <a:pt x="60" y="90"/>
                    <a:pt x="61" y="90"/>
                  </a:cubicBezTo>
                  <a:cubicBezTo>
                    <a:pt x="62" y="89"/>
                    <a:pt x="64" y="89"/>
                    <a:pt x="65" y="88"/>
                  </a:cubicBezTo>
                  <a:cubicBezTo>
                    <a:pt x="64" y="79"/>
                    <a:pt x="64" y="79"/>
                    <a:pt x="64" y="79"/>
                  </a:cubicBezTo>
                  <a:cubicBezTo>
                    <a:pt x="66" y="78"/>
                    <a:pt x="68" y="77"/>
                    <a:pt x="70" y="75"/>
                  </a:cubicBezTo>
                  <a:cubicBezTo>
                    <a:pt x="74" y="77"/>
                    <a:pt x="78" y="79"/>
                    <a:pt x="78" y="79"/>
                  </a:cubicBezTo>
                  <a:cubicBezTo>
                    <a:pt x="79" y="78"/>
                    <a:pt x="80" y="77"/>
                    <a:pt x="81" y="76"/>
                  </a:cubicBezTo>
                  <a:cubicBezTo>
                    <a:pt x="82" y="75"/>
                    <a:pt x="83" y="74"/>
                    <a:pt x="83" y="73"/>
                  </a:cubicBezTo>
                  <a:cubicBezTo>
                    <a:pt x="78" y="65"/>
                    <a:pt x="78" y="65"/>
                    <a:pt x="78" y="65"/>
                  </a:cubicBezTo>
                  <a:cubicBezTo>
                    <a:pt x="79" y="63"/>
                    <a:pt x="80" y="62"/>
                    <a:pt x="81" y="59"/>
                  </a:cubicBezTo>
                  <a:close/>
                  <a:moveTo>
                    <a:pt x="75" y="52"/>
                  </a:moveTo>
                  <a:cubicBezTo>
                    <a:pt x="72" y="67"/>
                    <a:pt x="56" y="78"/>
                    <a:pt x="40" y="75"/>
                  </a:cubicBezTo>
                  <a:cubicBezTo>
                    <a:pt x="25" y="72"/>
                    <a:pt x="14" y="57"/>
                    <a:pt x="17" y="41"/>
                  </a:cubicBezTo>
                  <a:cubicBezTo>
                    <a:pt x="20" y="25"/>
                    <a:pt x="35" y="14"/>
                    <a:pt x="51" y="17"/>
                  </a:cubicBezTo>
                  <a:cubicBezTo>
                    <a:pt x="67" y="20"/>
                    <a:pt x="78" y="36"/>
                    <a:pt x="75" y="52"/>
                  </a:cubicBezTo>
                  <a:close/>
                  <a:moveTo>
                    <a:pt x="54" y="43"/>
                  </a:moveTo>
                  <a:cubicBezTo>
                    <a:pt x="55" y="48"/>
                    <a:pt x="53" y="53"/>
                    <a:pt x="49" y="54"/>
                  </a:cubicBezTo>
                  <a:cubicBezTo>
                    <a:pt x="44" y="56"/>
                    <a:pt x="40" y="53"/>
                    <a:pt x="38" y="49"/>
                  </a:cubicBezTo>
                  <a:cubicBezTo>
                    <a:pt x="36" y="44"/>
                    <a:pt x="39" y="40"/>
                    <a:pt x="43" y="38"/>
                  </a:cubicBezTo>
                  <a:cubicBezTo>
                    <a:pt x="48" y="37"/>
                    <a:pt x="52" y="39"/>
                    <a:pt x="5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7" name="Freeform 413"/>
            <p:cNvSpPr>
              <a:spLocks noEditPoints="1"/>
            </p:cNvSpPr>
            <p:nvPr userDrawn="1"/>
          </p:nvSpPr>
          <p:spPr bwMode="auto">
            <a:xfrm>
              <a:off x="2117" y="2365"/>
              <a:ext cx="174" cy="172"/>
            </a:xfrm>
            <a:custGeom>
              <a:avLst/>
              <a:gdLst>
                <a:gd name="T0" fmla="*/ 60 w 103"/>
                <a:gd name="T1" fmla="*/ 54 h 102"/>
                <a:gd name="T2" fmla="*/ 58 w 103"/>
                <a:gd name="T3" fmla="*/ 63 h 102"/>
                <a:gd name="T4" fmla="*/ 56 w 103"/>
                <a:gd name="T5" fmla="*/ 61 h 102"/>
                <a:gd name="T6" fmla="*/ 54 w 103"/>
                <a:gd name="T7" fmla="*/ 48 h 102"/>
                <a:gd name="T8" fmla="*/ 52 w 103"/>
                <a:gd name="T9" fmla="*/ 50 h 102"/>
                <a:gd name="T10" fmla="*/ 52 w 103"/>
                <a:gd name="T11" fmla="*/ 39 h 102"/>
                <a:gd name="T12" fmla="*/ 58 w 103"/>
                <a:gd name="T13" fmla="*/ 50 h 102"/>
                <a:gd name="T14" fmla="*/ 56 w 103"/>
                <a:gd name="T15" fmla="*/ 48 h 102"/>
                <a:gd name="T16" fmla="*/ 66 w 103"/>
                <a:gd name="T17" fmla="*/ 54 h 102"/>
                <a:gd name="T18" fmla="*/ 64 w 103"/>
                <a:gd name="T19" fmla="*/ 56 h 102"/>
                <a:gd name="T20" fmla="*/ 64 w 103"/>
                <a:gd name="T21" fmla="*/ 46 h 102"/>
                <a:gd name="T22" fmla="*/ 58 w 103"/>
                <a:gd name="T23" fmla="*/ 43 h 102"/>
                <a:gd name="T24" fmla="*/ 56 w 103"/>
                <a:gd name="T25" fmla="*/ 41 h 102"/>
                <a:gd name="T26" fmla="*/ 66 w 103"/>
                <a:gd name="T27" fmla="*/ 61 h 102"/>
                <a:gd name="T28" fmla="*/ 64 w 103"/>
                <a:gd name="T29" fmla="*/ 63 h 102"/>
                <a:gd name="T30" fmla="*/ 64 w 103"/>
                <a:gd name="T31" fmla="*/ 39 h 102"/>
                <a:gd name="T32" fmla="*/ 40 w 103"/>
                <a:gd name="T33" fmla="*/ 50 h 102"/>
                <a:gd name="T34" fmla="*/ 38 w 103"/>
                <a:gd name="T35" fmla="*/ 48 h 102"/>
                <a:gd name="T36" fmla="*/ 42 w 103"/>
                <a:gd name="T37" fmla="*/ 54 h 102"/>
                <a:gd name="T38" fmla="*/ 40 w 103"/>
                <a:gd name="T39" fmla="*/ 56 h 102"/>
                <a:gd name="T40" fmla="*/ 40 w 103"/>
                <a:gd name="T41" fmla="*/ 59 h 102"/>
                <a:gd name="T42" fmla="*/ 52 w 103"/>
                <a:gd name="T43" fmla="*/ 56 h 102"/>
                <a:gd name="T44" fmla="*/ 50 w 103"/>
                <a:gd name="T45" fmla="*/ 54 h 102"/>
                <a:gd name="T46" fmla="*/ 42 w 103"/>
                <a:gd name="T47" fmla="*/ 41 h 102"/>
                <a:gd name="T48" fmla="*/ 40 w 103"/>
                <a:gd name="T49" fmla="*/ 43 h 102"/>
                <a:gd name="T50" fmla="*/ 46 w 103"/>
                <a:gd name="T51" fmla="*/ 52 h 102"/>
                <a:gd name="T52" fmla="*/ 46 w 103"/>
                <a:gd name="T53" fmla="*/ 63 h 102"/>
                <a:gd name="T54" fmla="*/ 44 w 103"/>
                <a:gd name="T55" fmla="*/ 61 h 102"/>
                <a:gd name="T56" fmla="*/ 54 w 103"/>
                <a:gd name="T57" fmla="*/ 61 h 102"/>
                <a:gd name="T58" fmla="*/ 52 w 103"/>
                <a:gd name="T59" fmla="*/ 63 h 102"/>
                <a:gd name="T60" fmla="*/ 46 w 103"/>
                <a:gd name="T61" fmla="*/ 39 h 102"/>
                <a:gd name="T62" fmla="*/ 46 w 103"/>
                <a:gd name="T63" fmla="*/ 50 h 102"/>
                <a:gd name="T64" fmla="*/ 44 w 103"/>
                <a:gd name="T65" fmla="*/ 48 h 102"/>
                <a:gd name="T66" fmla="*/ 70 w 103"/>
                <a:gd name="T67" fmla="*/ 4 h 102"/>
                <a:gd name="T68" fmla="*/ 74 w 103"/>
                <a:gd name="T69" fmla="*/ 0 h 102"/>
                <a:gd name="T70" fmla="*/ 34 w 103"/>
                <a:gd name="T71" fmla="*/ 22 h 102"/>
                <a:gd name="T72" fmla="*/ 34 w 103"/>
                <a:gd name="T73" fmla="*/ 98 h 102"/>
                <a:gd name="T74" fmla="*/ 30 w 103"/>
                <a:gd name="T75" fmla="*/ 102 h 102"/>
                <a:gd name="T76" fmla="*/ 70 w 103"/>
                <a:gd name="T77" fmla="*/ 80 h 102"/>
                <a:gd name="T78" fmla="*/ 103 w 103"/>
                <a:gd name="T79" fmla="*/ 73 h 102"/>
                <a:gd name="T80" fmla="*/ 103 w 103"/>
                <a:gd name="T81" fmla="*/ 29 h 102"/>
                <a:gd name="T82" fmla="*/ 5 w 103"/>
                <a:gd name="T83" fmla="*/ 69 h 102"/>
                <a:gd name="T84" fmla="*/ 71 w 103"/>
                <a:gd name="T85" fmla="*/ 33 h 102"/>
                <a:gd name="T86" fmla="*/ 71 w 103"/>
                <a:gd name="T87" fmla="*/ 69 h 102"/>
                <a:gd name="T88" fmla="*/ 74 w 103"/>
                <a:gd name="T89" fmla="*/ 33 h 102"/>
                <a:gd name="T90" fmla="*/ 99 w 103"/>
                <a:gd name="T91" fmla="*/ 3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102">
                  <a:moveTo>
                    <a:pt x="56" y="54"/>
                  </a:moveTo>
                  <a:cubicBezTo>
                    <a:pt x="56" y="53"/>
                    <a:pt x="57" y="52"/>
                    <a:pt x="58" y="52"/>
                  </a:cubicBezTo>
                  <a:cubicBezTo>
                    <a:pt x="59" y="52"/>
                    <a:pt x="60" y="53"/>
                    <a:pt x="60" y="54"/>
                  </a:cubicBezTo>
                  <a:cubicBezTo>
                    <a:pt x="60" y="55"/>
                    <a:pt x="59" y="56"/>
                    <a:pt x="58" y="56"/>
                  </a:cubicBezTo>
                  <a:cubicBezTo>
                    <a:pt x="57" y="56"/>
                    <a:pt x="56" y="55"/>
                    <a:pt x="56" y="54"/>
                  </a:cubicBezTo>
                  <a:close/>
                  <a:moveTo>
                    <a:pt x="58" y="63"/>
                  </a:moveTo>
                  <a:cubicBezTo>
                    <a:pt x="59" y="63"/>
                    <a:pt x="60" y="62"/>
                    <a:pt x="60" y="61"/>
                  </a:cubicBezTo>
                  <a:cubicBezTo>
                    <a:pt x="60" y="60"/>
                    <a:pt x="59" y="59"/>
                    <a:pt x="58" y="59"/>
                  </a:cubicBezTo>
                  <a:cubicBezTo>
                    <a:pt x="57" y="59"/>
                    <a:pt x="56" y="60"/>
                    <a:pt x="56" y="61"/>
                  </a:cubicBezTo>
                  <a:cubicBezTo>
                    <a:pt x="56" y="62"/>
                    <a:pt x="57" y="63"/>
                    <a:pt x="58" y="63"/>
                  </a:cubicBezTo>
                  <a:close/>
                  <a:moveTo>
                    <a:pt x="52" y="50"/>
                  </a:moveTo>
                  <a:cubicBezTo>
                    <a:pt x="53" y="50"/>
                    <a:pt x="54" y="49"/>
                    <a:pt x="54" y="48"/>
                  </a:cubicBezTo>
                  <a:cubicBezTo>
                    <a:pt x="54" y="47"/>
                    <a:pt x="53" y="46"/>
                    <a:pt x="52" y="46"/>
                  </a:cubicBezTo>
                  <a:cubicBezTo>
                    <a:pt x="51" y="46"/>
                    <a:pt x="50" y="47"/>
                    <a:pt x="50" y="48"/>
                  </a:cubicBezTo>
                  <a:cubicBezTo>
                    <a:pt x="50" y="49"/>
                    <a:pt x="51" y="50"/>
                    <a:pt x="52" y="50"/>
                  </a:cubicBezTo>
                  <a:close/>
                  <a:moveTo>
                    <a:pt x="52" y="43"/>
                  </a:moveTo>
                  <a:cubicBezTo>
                    <a:pt x="53" y="43"/>
                    <a:pt x="54" y="42"/>
                    <a:pt x="54" y="41"/>
                  </a:cubicBezTo>
                  <a:cubicBezTo>
                    <a:pt x="54" y="40"/>
                    <a:pt x="53" y="39"/>
                    <a:pt x="52" y="39"/>
                  </a:cubicBezTo>
                  <a:cubicBezTo>
                    <a:pt x="51" y="39"/>
                    <a:pt x="50" y="40"/>
                    <a:pt x="50" y="41"/>
                  </a:cubicBezTo>
                  <a:cubicBezTo>
                    <a:pt x="50" y="42"/>
                    <a:pt x="51" y="43"/>
                    <a:pt x="52" y="43"/>
                  </a:cubicBezTo>
                  <a:close/>
                  <a:moveTo>
                    <a:pt x="58" y="50"/>
                  </a:moveTo>
                  <a:cubicBezTo>
                    <a:pt x="59" y="50"/>
                    <a:pt x="60" y="49"/>
                    <a:pt x="60" y="48"/>
                  </a:cubicBezTo>
                  <a:cubicBezTo>
                    <a:pt x="60" y="47"/>
                    <a:pt x="59" y="46"/>
                    <a:pt x="58" y="46"/>
                  </a:cubicBezTo>
                  <a:cubicBezTo>
                    <a:pt x="57" y="46"/>
                    <a:pt x="56" y="47"/>
                    <a:pt x="56" y="48"/>
                  </a:cubicBezTo>
                  <a:cubicBezTo>
                    <a:pt x="56" y="49"/>
                    <a:pt x="57" y="50"/>
                    <a:pt x="58" y="50"/>
                  </a:cubicBezTo>
                  <a:close/>
                  <a:moveTo>
                    <a:pt x="64" y="56"/>
                  </a:moveTo>
                  <a:cubicBezTo>
                    <a:pt x="65" y="56"/>
                    <a:pt x="66" y="55"/>
                    <a:pt x="66" y="54"/>
                  </a:cubicBezTo>
                  <a:cubicBezTo>
                    <a:pt x="66" y="53"/>
                    <a:pt x="65" y="52"/>
                    <a:pt x="64" y="52"/>
                  </a:cubicBezTo>
                  <a:cubicBezTo>
                    <a:pt x="63" y="52"/>
                    <a:pt x="62" y="53"/>
                    <a:pt x="62" y="54"/>
                  </a:cubicBezTo>
                  <a:cubicBezTo>
                    <a:pt x="62" y="55"/>
                    <a:pt x="63" y="56"/>
                    <a:pt x="64" y="56"/>
                  </a:cubicBezTo>
                  <a:close/>
                  <a:moveTo>
                    <a:pt x="64" y="50"/>
                  </a:moveTo>
                  <a:cubicBezTo>
                    <a:pt x="65" y="50"/>
                    <a:pt x="66" y="49"/>
                    <a:pt x="66" y="48"/>
                  </a:cubicBezTo>
                  <a:cubicBezTo>
                    <a:pt x="66" y="47"/>
                    <a:pt x="65" y="46"/>
                    <a:pt x="64" y="46"/>
                  </a:cubicBezTo>
                  <a:cubicBezTo>
                    <a:pt x="63" y="46"/>
                    <a:pt x="62" y="47"/>
                    <a:pt x="62" y="48"/>
                  </a:cubicBezTo>
                  <a:cubicBezTo>
                    <a:pt x="62" y="49"/>
                    <a:pt x="63" y="50"/>
                    <a:pt x="64" y="50"/>
                  </a:cubicBezTo>
                  <a:close/>
                  <a:moveTo>
                    <a:pt x="58" y="43"/>
                  </a:moveTo>
                  <a:cubicBezTo>
                    <a:pt x="59" y="43"/>
                    <a:pt x="60" y="42"/>
                    <a:pt x="60" y="41"/>
                  </a:cubicBezTo>
                  <a:cubicBezTo>
                    <a:pt x="60" y="40"/>
                    <a:pt x="59" y="39"/>
                    <a:pt x="58" y="39"/>
                  </a:cubicBezTo>
                  <a:cubicBezTo>
                    <a:pt x="57" y="39"/>
                    <a:pt x="56" y="40"/>
                    <a:pt x="56" y="41"/>
                  </a:cubicBezTo>
                  <a:cubicBezTo>
                    <a:pt x="56" y="42"/>
                    <a:pt x="57" y="43"/>
                    <a:pt x="58" y="43"/>
                  </a:cubicBezTo>
                  <a:close/>
                  <a:moveTo>
                    <a:pt x="64" y="63"/>
                  </a:moveTo>
                  <a:cubicBezTo>
                    <a:pt x="65" y="63"/>
                    <a:pt x="66" y="62"/>
                    <a:pt x="66" y="61"/>
                  </a:cubicBezTo>
                  <a:cubicBezTo>
                    <a:pt x="66" y="60"/>
                    <a:pt x="65" y="59"/>
                    <a:pt x="64" y="59"/>
                  </a:cubicBezTo>
                  <a:cubicBezTo>
                    <a:pt x="63" y="59"/>
                    <a:pt x="62" y="60"/>
                    <a:pt x="62" y="61"/>
                  </a:cubicBezTo>
                  <a:cubicBezTo>
                    <a:pt x="62" y="62"/>
                    <a:pt x="63" y="63"/>
                    <a:pt x="64" y="63"/>
                  </a:cubicBezTo>
                  <a:close/>
                  <a:moveTo>
                    <a:pt x="64" y="43"/>
                  </a:moveTo>
                  <a:cubicBezTo>
                    <a:pt x="65" y="43"/>
                    <a:pt x="66" y="42"/>
                    <a:pt x="66" y="41"/>
                  </a:cubicBezTo>
                  <a:cubicBezTo>
                    <a:pt x="66" y="40"/>
                    <a:pt x="65" y="39"/>
                    <a:pt x="64" y="39"/>
                  </a:cubicBezTo>
                  <a:cubicBezTo>
                    <a:pt x="63" y="39"/>
                    <a:pt x="62" y="40"/>
                    <a:pt x="62" y="41"/>
                  </a:cubicBezTo>
                  <a:cubicBezTo>
                    <a:pt x="62" y="42"/>
                    <a:pt x="63" y="43"/>
                    <a:pt x="64" y="43"/>
                  </a:cubicBezTo>
                  <a:close/>
                  <a:moveTo>
                    <a:pt x="40" y="50"/>
                  </a:moveTo>
                  <a:cubicBezTo>
                    <a:pt x="41" y="50"/>
                    <a:pt x="42" y="49"/>
                    <a:pt x="42" y="48"/>
                  </a:cubicBezTo>
                  <a:cubicBezTo>
                    <a:pt x="42" y="47"/>
                    <a:pt x="41" y="46"/>
                    <a:pt x="40" y="46"/>
                  </a:cubicBezTo>
                  <a:cubicBezTo>
                    <a:pt x="39" y="46"/>
                    <a:pt x="38" y="47"/>
                    <a:pt x="38" y="48"/>
                  </a:cubicBezTo>
                  <a:cubicBezTo>
                    <a:pt x="38" y="49"/>
                    <a:pt x="39" y="50"/>
                    <a:pt x="40" y="50"/>
                  </a:cubicBezTo>
                  <a:close/>
                  <a:moveTo>
                    <a:pt x="40" y="56"/>
                  </a:moveTo>
                  <a:cubicBezTo>
                    <a:pt x="41" y="56"/>
                    <a:pt x="42" y="55"/>
                    <a:pt x="42" y="54"/>
                  </a:cubicBezTo>
                  <a:cubicBezTo>
                    <a:pt x="42" y="53"/>
                    <a:pt x="41" y="52"/>
                    <a:pt x="40" y="52"/>
                  </a:cubicBezTo>
                  <a:cubicBezTo>
                    <a:pt x="39" y="52"/>
                    <a:pt x="38" y="53"/>
                    <a:pt x="38" y="54"/>
                  </a:cubicBezTo>
                  <a:cubicBezTo>
                    <a:pt x="38" y="55"/>
                    <a:pt x="39" y="56"/>
                    <a:pt x="40" y="56"/>
                  </a:cubicBezTo>
                  <a:close/>
                  <a:moveTo>
                    <a:pt x="40" y="63"/>
                  </a:moveTo>
                  <a:cubicBezTo>
                    <a:pt x="41" y="63"/>
                    <a:pt x="42" y="62"/>
                    <a:pt x="42" y="61"/>
                  </a:cubicBezTo>
                  <a:cubicBezTo>
                    <a:pt x="42" y="60"/>
                    <a:pt x="41" y="59"/>
                    <a:pt x="40" y="59"/>
                  </a:cubicBezTo>
                  <a:cubicBezTo>
                    <a:pt x="39" y="59"/>
                    <a:pt x="38" y="60"/>
                    <a:pt x="38" y="61"/>
                  </a:cubicBezTo>
                  <a:cubicBezTo>
                    <a:pt x="38" y="62"/>
                    <a:pt x="39" y="63"/>
                    <a:pt x="40" y="63"/>
                  </a:cubicBezTo>
                  <a:close/>
                  <a:moveTo>
                    <a:pt x="52" y="56"/>
                  </a:moveTo>
                  <a:cubicBezTo>
                    <a:pt x="53" y="56"/>
                    <a:pt x="54" y="55"/>
                    <a:pt x="54" y="54"/>
                  </a:cubicBezTo>
                  <a:cubicBezTo>
                    <a:pt x="54" y="53"/>
                    <a:pt x="53" y="52"/>
                    <a:pt x="52" y="52"/>
                  </a:cubicBezTo>
                  <a:cubicBezTo>
                    <a:pt x="51" y="52"/>
                    <a:pt x="50" y="53"/>
                    <a:pt x="50" y="54"/>
                  </a:cubicBezTo>
                  <a:cubicBezTo>
                    <a:pt x="50" y="55"/>
                    <a:pt x="51" y="56"/>
                    <a:pt x="52" y="56"/>
                  </a:cubicBezTo>
                  <a:close/>
                  <a:moveTo>
                    <a:pt x="40" y="43"/>
                  </a:moveTo>
                  <a:cubicBezTo>
                    <a:pt x="41" y="43"/>
                    <a:pt x="42" y="42"/>
                    <a:pt x="42" y="41"/>
                  </a:cubicBezTo>
                  <a:cubicBezTo>
                    <a:pt x="42" y="40"/>
                    <a:pt x="41" y="39"/>
                    <a:pt x="40" y="39"/>
                  </a:cubicBezTo>
                  <a:cubicBezTo>
                    <a:pt x="39" y="39"/>
                    <a:pt x="38" y="40"/>
                    <a:pt x="38" y="41"/>
                  </a:cubicBezTo>
                  <a:cubicBezTo>
                    <a:pt x="38" y="42"/>
                    <a:pt x="39" y="43"/>
                    <a:pt x="40" y="43"/>
                  </a:cubicBezTo>
                  <a:close/>
                  <a:moveTo>
                    <a:pt x="46" y="56"/>
                  </a:moveTo>
                  <a:cubicBezTo>
                    <a:pt x="47" y="56"/>
                    <a:pt x="48" y="55"/>
                    <a:pt x="48" y="54"/>
                  </a:cubicBezTo>
                  <a:cubicBezTo>
                    <a:pt x="48" y="53"/>
                    <a:pt x="47" y="52"/>
                    <a:pt x="46" y="52"/>
                  </a:cubicBezTo>
                  <a:cubicBezTo>
                    <a:pt x="45" y="52"/>
                    <a:pt x="44" y="53"/>
                    <a:pt x="44" y="54"/>
                  </a:cubicBezTo>
                  <a:cubicBezTo>
                    <a:pt x="44" y="55"/>
                    <a:pt x="45" y="56"/>
                    <a:pt x="46" y="56"/>
                  </a:cubicBezTo>
                  <a:close/>
                  <a:moveTo>
                    <a:pt x="46" y="63"/>
                  </a:moveTo>
                  <a:cubicBezTo>
                    <a:pt x="47" y="63"/>
                    <a:pt x="48" y="62"/>
                    <a:pt x="48" y="61"/>
                  </a:cubicBezTo>
                  <a:cubicBezTo>
                    <a:pt x="48" y="60"/>
                    <a:pt x="47" y="59"/>
                    <a:pt x="46" y="59"/>
                  </a:cubicBezTo>
                  <a:cubicBezTo>
                    <a:pt x="45" y="59"/>
                    <a:pt x="44" y="60"/>
                    <a:pt x="44" y="61"/>
                  </a:cubicBezTo>
                  <a:cubicBezTo>
                    <a:pt x="44" y="62"/>
                    <a:pt x="45" y="63"/>
                    <a:pt x="46" y="63"/>
                  </a:cubicBezTo>
                  <a:close/>
                  <a:moveTo>
                    <a:pt x="52" y="63"/>
                  </a:moveTo>
                  <a:cubicBezTo>
                    <a:pt x="53" y="63"/>
                    <a:pt x="54" y="62"/>
                    <a:pt x="54" y="61"/>
                  </a:cubicBezTo>
                  <a:cubicBezTo>
                    <a:pt x="54" y="60"/>
                    <a:pt x="53" y="59"/>
                    <a:pt x="52" y="59"/>
                  </a:cubicBezTo>
                  <a:cubicBezTo>
                    <a:pt x="51" y="59"/>
                    <a:pt x="50" y="60"/>
                    <a:pt x="50" y="61"/>
                  </a:cubicBezTo>
                  <a:cubicBezTo>
                    <a:pt x="50" y="62"/>
                    <a:pt x="51" y="63"/>
                    <a:pt x="52" y="63"/>
                  </a:cubicBezTo>
                  <a:close/>
                  <a:moveTo>
                    <a:pt x="46" y="43"/>
                  </a:moveTo>
                  <a:cubicBezTo>
                    <a:pt x="47" y="43"/>
                    <a:pt x="48" y="42"/>
                    <a:pt x="48" y="41"/>
                  </a:cubicBezTo>
                  <a:cubicBezTo>
                    <a:pt x="48" y="40"/>
                    <a:pt x="47" y="39"/>
                    <a:pt x="46" y="39"/>
                  </a:cubicBezTo>
                  <a:cubicBezTo>
                    <a:pt x="45" y="39"/>
                    <a:pt x="44" y="40"/>
                    <a:pt x="44" y="41"/>
                  </a:cubicBezTo>
                  <a:cubicBezTo>
                    <a:pt x="44" y="42"/>
                    <a:pt x="45" y="43"/>
                    <a:pt x="46" y="43"/>
                  </a:cubicBezTo>
                  <a:close/>
                  <a:moveTo>
                    <a:pt x="46" y="50"/>
                  </a:moveTo>
                  <a:cubicBezTo>
                    <a:pt x="47" y="50"/>
                    <a:pt x="48" y="49"/>
                    <a:pt x="48" y="48"/>
                  </a:cubicBezTo>
                  <a:cubicBezTo>
                    <a:pt x="48" y="47"/>
                    <a:pt x="47" y="46"/>
                    <a:pt x="46" y="46"/>
                  </a:cubicBezTo>
                  <a:cubicBezTo>
                    <a:pt x="45" y="46"/>
                    <a:pt x="44" y="47"/>
                    <a:pt x="44" y="48"/>
                  </a:cubicBezTo>
                  <a:cubicBezTo>
                    <a:pt x="44" y="49"/>
                    <a:pt x="45" y="50"/>
                    <a:pt x="46" y="50"/>
                  </a:cubicBezTo>
                  <a:close/>
                  <a:moveTo>
                    <a:pt x="34" y="4"/>
                  </a:moveTo>
                  <a:cubicBezTo>
                    <a:pt x="70" y="4"/>
                    <a:pt x="70" y="4"/>
                    <a:pt x="70" y="4"/>
                  </a:cubicBezTo>
                  <a:cubicBezTo>
                    <a:pt x="70" y="22"/>
                    <a:pt x="70" y="22"/>
                    <a:pt x="70" y="22"/>
                  </a:cubicBezTo>
                  <a:cubicBezTo>
                    <a:pt x="74" y="22"/>
                    <a:pt x="74" y="22"/>
                    <a:pt x="74" y="22"/>
                  </a:cubicBezTo>
                  <a:cubicBezTo>
                    <a:pt x="74" y="0"/>
                    <a:pt x="74" y="0"/>
                    <a:pt x="74" y="0"/>
                  </a:cubicBezTo>
                  <a:cubicBezTo>
                    <a:pt x="30" y="0"/>
                    <a:pt x="30" y="0"/>
                    <a:pt x="30" y="0"/>
                  </a:cubicBezTo>
                  <a:cubicBezTo>
                    <a:pt x="30" y="22"/>
                    <a:pt x="30" y="22"/>
                    <a:pt x="30" y="22"/>
                  </a:cubicBezTo>
                  <a:cubicBezTo>
                    <a:pt x="34" y="22"/>
                    <a:pt x="34" y="22"/>
                    <a:pt x="34" y="22"/>
                  </a:cubicBezTo>
                  <a:lnTo>
                    <a:pt x="34" y="4"/>
                  </a:lnTo>
                  <a:close/>
                  <a:moveTo>
                    <a:pt x="70" y="98"/>
                  </a:moveTo>
                  <a:cubicBezTo>
                    <a:pt x="34" y="98"/>
                    <a:pt x="34" y="98"/>
                    <a:pt x="34" y="98"/>
                  </a:cubicBezTo>
                  <a:cubicBezTo>
                    <a:pt x="34" y="80"/>
                    <a:pt x="34" y="80"/>
                    <a:pt x="34" y="80"/>
                  </a:cubicBezTo>
                  <a:cubicBezTo>
                    <a:pt x="30" y="80"/>
                    <a:pt x="30" y="80"/>
                    <a:pt x="30" y="80"/>
                  </a:cubicBezTo>
                  <a:cubicBezTo>
                    <a:pt x="30" y="102"/>
                    <a:pt x="30" y="102"/>
                    <a:pt x="30" y="102"/>
                  </a:cubicBezTo>
                  <a:cubicBezTo>
                    <a:pt x="74" y="102"/>
                    <a:pt x="74" y="102"/>
                    <a:pt x="74" y="102"/>
                  </a:cubicBezTo>
                  <a:cubicBezTo>
                    <a:pt x="74" y="80"/>
                    <a:pt x="74" y="80"/>
                    <a:pt x="74" y="80"/>
                  </a:cubicBezTo>
                  <a:cubicBezTo>
                    <a:pt x="70" y="80"/>
                    <a:pt x="70" y="80"/>
                    <a:pt x="70" y="80"/>
                  </a:cubicBezTo>
                  <a:lnTo>
                    <a:pt x="70" y="98"/>
                  </a:lnTo>
                  <a:close/>
                  <a:moveTo>
                    <a:pt x="103" y="29"/>
                  </a:moveTo>
                  <a:cubicBezTo>
                    <a:pt x="103" y="73"/>
                    <a:pt x="103" y="73"/>
                    <a:pt x="103" y="73"/>
                  </a:cubicBezTo>
                  <a:cubicBezTo>
                    <a:pt x="0" y="73"/>
                    <a:pt x="0" y="73"/>
                    <a:pt x="0" y="73"/>
                  </a:cubicBezTo>
                  <a:cubicBezTo>
                    <a:pt x="0" y="29"/>
                    <a:pt x="0" y="29"/>
                    <a:pt x="0" y="29"/>
                  </a:cubicBezTo>
                  <a:lnTo>
                    <a:pt x="103" y="29"/>
                  </a:lnTo>
                  <a:close/>
                  <a:moveTo>
                    <a:pt x="30" y="33"/>
                  </a:moveTo>
                  <a:cubicBezTo>
                    <a:pt x="5" y="33"/>
                    <a:pt x="5" y="33"/>
                    <a:pt x="5" y="33"/>
                  </a:cubicBezTo>
                  <a:cubicBezTo>
                    <a:pt x="5" y="69"/>
                    <a:pt x="5" y="69"/>
                    <a:pt x="5" y="69"/>
                  </a:cubicBezTo>
                  <a:cubicBezTo>
                    <a:pt x="30" y="69"/>
                    <a:pt x="30" y="69"/>
                    <a:pt x="30" y="69"/>
                  </a:cubicBezTo>
                  <a:lnTo>
                    <a:pt x="30" y="33"/>
                  </a:lnTo>
                  <a:close/>
                  <a:moveTo>
                    <a:pt x="71" y="33"/>
                  </a:moveTo>
                  <a:cubicBezTo>
                    <a:pt x="33" y="33"/>
                    <a:pt x="33" y="33"/>
                    <a:pt x="33" y="33"/>
                  </a:cubicBezTo>
                  <a:cubicBezTo>
                    <a:pt x="33" y="69"/>
                    <a:pt x="33" y="69"/>
                    <a:pt x="33" y="69"/>
                  </a:cubicBezTo>
                  <a:cubicBezTo>
                    <a:pt x="71" y="69"/>
                    <a:pt x="71" y="69"/>
                    <a:pt x="71" y="69"/>
                  </a:cubicBezTo>
                  <a:lnTo>
                    <a:pt x="71" y="33"/>
                  </a:lnTo>
                  <a:close/>
                  <a:moveTo>
                    <a:pt x="99" y="33"/>
                  </a:moveTo>
                  <a:cubicBezTo>
                    <a:pt x="74" y="33"/>
                    <a:pt x="74" y="33"/>
                    <a:pt x="74" y="33"/>
                  </a:cubicBezTo>
                  <a:cubicBezTo>
                    <a:pt x="74" y="69"/>
                    <a:pt x="74" y="69"/>
                    <a:pt x="74" y="69"/>
                  </a:cubicBezTo>
                  <a:cubicBezTo>
                    <a:pt x="99" y="69"/>
                    <a:pt x="99" y="69"/>
                    <a:pt x="99" y="69"/>
                  </a:cubicBezTo>
                  <a:lnTo>
                    <a:pt x="99" y="3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8" name="Freeform 414"/>
            <p:cNvSpPr>
              <a:spLocks noEditPoints="1"/>
            </p:cNvSpPr>
            <p:nvPr userDrawn="1"/>
          </p:nvSpPr>
          <p:spPr bwMode="auto">
            <a:xfrm>
              <a:off x="7643" y="1849"/>
              <a:ext cx="172" cy="175"/>
            </a:xfrm>
            <a:custGeom>
              <a:avLst/>
              <a:gdLst>
                <a:gd name="T0" fmla="*/ 59 w 102"/>
                <a:gd name="T1" fmla="*/ 55 h 103"/>
                <a:gd name="T2" fmla="*/ 57 w 102"/>
                <a:gd name="T3" fmla="*/ 64 h 103"/>
                <a:gd name="T4" fmla="*/ 55 w 102"/>
                <a:gd name="T5" fmla="*/ 62 h 103"/>
                <a:gd name="T6" fmla="*/ 53 w 102"/>
                <a:gd name="T7" fmla="*/ 48 h 103"/>
                <a:gd name="T8" fmla="*/ 51 w 102"/>
                <a:gd name="T9" fmla="*/ 50 h 103"/>
                <a:gd name="T10" fmla="*/ 51 w 102"/>
                <a:gd name="T11" fmla="*/ 39 h 103"/>
                <a:gd name="T12" fmla="*/ 57 w 102"/>
                <a:gd name="T13" fmla="*/ 50 h 103"/>
                <a:gd name="T14" fmla="*/ 55 w 102"/>
                <a:gd name="T15" fmla="*/ 48 h 103"/>
                <a:gd name="T16" fmla="*/ 65 w 102"/>
                <a:gd name="T17" fmla="*/ 55 h 103"/>
                <a:gd name="T18" fmla="*/ 63 w 102"/>
                <a:gd name="T19" fmla="*/ 57 h 103"/>
                <a:gd name="T20" fmla="*/ 63 w 102"/>
                <a:gd name="T21" fmla="*/ 46 h 103"/>
                <a:gd name="T22" fmla="*/ 57 w 102"/>
                <a:gd name="T23" fmla="*/ 43 h 103"/>
                <a:gd name="T24" fmla="*/ 55 w 102"/>
                <a:gd name="T25" fmla="*/ 41 h 103"/>
                <a:gd name="T26" fmla="*/ 65 w 102"/>
                <a:gd name="T27" fmla="*/ 62 h 103"/>
                <a:gd name="T28" fmla="*/ 63 w 102"/>
                <a:gd name="T29" fmla="*/ 64 h 103"/>
                <a:gd name="T30" fmla="*/ 63 w 102"/>
                <a:gd name="T31" fmla="*/ 39 h 103"/>
                <a:gd name="T32" fmla="*/ 39 w 102"/>
                <a:gd name="T33" fmla="*/ 50 h 103"/>
                <a:gd name="T34" fmla="*/ 37 w 102"/>
                <a:gd name="T35" fmla="*/ 48 h 103"/>
                <a:gd name="T36" fmla="*/ 41 w 102"/>
                <a:gd name="T37" fmla="*/ 55 h 103"/>
                <a:gd name="T38" fmla="*/ 39 w 102"/>
                <a:gd name="T39" fmla="*/ 57 h 103"/>
                <a:gd name="T40" fmla="*/ 39 w 102"/>
                <a:gd name="T41" fmla="*/ 60 h 103"/>
                <a:gd name="T42" fmla="*/ 51 w 102"/>
                <a:gd name="T43" fmla="*/ 57 h 103"/>
                <a:gd name="T44" fmla="*/ 49 w 102"/>
                <a:gd name="T45" fmla="*/ 55 h 103"/>
                <a:gd name="T46" fmla="*/ 41 w 102"/>
                <a:gd name="T47" fmla="*/ 41 h 103"/>
                <a:gd name="T48" fmla="*/ 39 w 102"/>
                <a:gd name="T49" fmla="*/ 43 h 103"/>
                <a:gd name="T50" fmla="*/ 45 w 102"/>
                <a:gd name="T51" fmla="*/ 53 h 103"/>
                <a:gd name="T52" fmla="*/ 45 w 102"/>
                <a:gd name="T53" fmla="*/ 64 h 103"/>
                <a:gd name="T54" fmla="*/ 43 w 102"/>
                <a:gd name="T55" fmla="*/ 62 h 103"/>
                <a:gd name="T56" fmla="*/ 53 w 102"/>
                <a:gd name="T57" fmla="*/ 62 h 103"/>
                <a:gd name="T58" fmla="*/ 51 w 102"/>
                <a:gd name="T59" fmla="*/ 64 h 103"/>
                <a:gd name="T60" fmla="*/ 45 w 102"/>
                <a:gd name="T61" fmla="*/ 39 h 103"/>
                <a:gd name="T62" fmla="*/ 45 w 102"/>
                <a:gd name="T63" fmla="*/ 50 h 103"/>
                <a:gd name="T64" fmla="*/ 43 w 102"/>
                <a:gd name="T65" fmla="*/ 48 h 103"/>
                <a:gd name="T66" fmla="*/ 69 w 102"/>
                <a:gd name="T67" fmla="*/ 4 h 103"/>
                <a:gd name="T68" fmla="*/ 73 w 102"/>
                <a:gd name="T69" fmla="*/ 0 h 103"/>
                <a:gd name="T70" fmla="*/ 33 w 102"/>
                <a:gd name="T71" fmla="*/ 22 h 103"/>
                <a:gd name="T72" fmla="*/ 33 w 102"/>
                <a:gd name="T73" fmla="*/ 98 h 103"/>
                <a:gd name="T74" fmla="*/ 29 w 102"/>
                <a:gd name="T75" fmla="*/ 103 h 103"/>
                <a:gd name="T76" fmla="*/ 69 w 102"/>
                <a:gd name="T77" fmla="*/ 80 h 103"/>
                <a:gd name="T78" fmla="*/ 102 w 102"/>
                <a:gd name="T79" fmla="*/ 74 h 103"/>
                <a:gd name="T80" fmla="*/ 102 w 102"/>
                <a:gd name="T81" fmla="*/ 29 h 103"/>
                <a:gd name="T82" fmla="*/ 4 w 102"/>
                <a:gd name="T83" fmla="*/ 69 h 103"/>
                <a:gd name="T84" fmla="*/ 70 w 102"/>
                <a:gd name="T85" fmla="*/ 34 h 103"/>
                <a:gd name="T86" fmla="*/ 70 w 102"/>
                <a:gd name="T87" fmla="*/ 69 h 103"/>
                <a:gd name="T88" fmla="*/ 73 w 102"/>
                <a:gd name="T89" fmla="*/ 34 h 103"/>
                <a:gd name="T90" fmla="*/ 98 w 102"/>
                <a:gd name="T91" fmla="*/ 3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103">
                  <a:moveTo>
                    <a:pt x="55" y="55"/>
                  </a:moveTo>
                  <a:cubicBezTo>
                    <a:pt x="55" y="54"/>
                    <a:pt x="56" y="53"/>
                    <a:pt x="57" y="53"/>
                  </a:cubicBezTo>
                  <a:cubicBezTo>
                    <a:pt x="58" y="53"/>
                    <a:pt x="59" y="54"/>
                    <a:pt x="59" y="55"/>
                  </a:cubicBezTo>
                  <a:cubicBezTo>
                    <a:pt x="59" y="56"/>
                    <a:pt x="58" y="57"/>
                    <a:pt x="57" y="57"/>
                  </a:cubicBezTo>
                  <a:cubicBezTo>
                    <a:pt x="56" y="57"/>
                    <a:pt x="55" y="56"/>
                    <a:pt x="55" y="55"/>
                  </a:cubicBezTo>
                  <a:close/>
                  <a:moveTo>
                    <a:pt x="57" y="64"/>
                  </a:moveTo>
                  <a:cubicBezTo>
                    <a:pt x="58" y="64"/>
                    <a:pt x="59" y="63"/>
                    <a:pt x="59" y="62"/>
                  </a:cubicBezTo>
                  <a:cubicBezTo>
                    <a:pt x="59" y="60"/>
                    <a:pt x="58" y="60"/>
                    <a:pt x="57" y="60"/>
                  </a:cubicBezTo>
                  <a:cubicBezTo>
                    <a:pt x="56" y="60"/>
                    <a:pt x="55" y="60"/>
                    <a:pt x="55" y="62"/>
                  </a:cubicBezTo>
                  <a:cubicBezTo>
                    <a:pt x="55" y="63"/>
                    <a:pt x="56" y="64"/>
                    <a:pt x="57" y="64"/>
                  </a:cubicBezTo>
                  <a:close/>
                  <a:moveTo>
                    <a:pt x="51" y="50"/>
                  </a:moveTo>
                  <a:cubicBezTo>
                    <a:pt x="52" y="50"/>
                    <a:pt x="53" y="49"/>
                    <a:pt x="53" y="48"/>
                  </a:cubicBezTo>
                  <a:cubicBezTo>
                    <a:pt x="53" y="47"/>
                    <a:pt x="52" y="46"/>
                    <a:pt x="51" y="46"/>
                  </a:cubicBezTo>
                  <a:cubicBezTo>
                    <a:pt x="50" y="46"/>
                    <a:pt x="49" y="47"/>
                    <a:pt x="49" y="48"/>
                  </a:cubicBezTo>
                  <a:cubicBezTo>
                    <a:pt x="49" y="49"/>
                    <a:pt x="50" y="50"/>
                    <a:pt x="51" y="50"/>
                  </a:cubicBezTo>
                  <a:close/>
                  <a:moveTo>
                    <a:pt x="51" y="43"/>
                  </a:moveTo>
                  <a:cubicBezTo>
                    <a:pt x="52" y="43"/>
                    <a:pt x="53" y="42"/>
                    <a:pt x="53" y="41"/>
                  </a:cubicBezTo>
                  <a:cubicBezTo>
                    <a:pt x="53" y="40"/>
                    <a:pt x="52" y="39"/>
                    <a:pt x="51" y="39"/>
                  </a:cubicBezTo>
                  <a:cubicBezTo>
                    <a:pt x="50" y="39"/>
                    <a:pt x="49" y="40"/>
                    <a:pt x="49" y="41"/>
                  </a:cubicBezTo>
                  <a:cubicBezTo>
                    <a:pt x="49" y="42"/>
                    <a:pt x="50" y="43"/>
                    <a:pt x="51" y="43"/>
                  </a:cubicBezTo>
                  <a:close/>
                  <a:moveTo>
                    <a:pt x="57" y="50"/>
                  </a:moveTo>
                  <a:cubicBezTo>
                    <a:pt x="58" y="50"/>
                    <a:pt x="59" y="49"/>
                    <a:pt x="59" y="48"/>
                  </a:cubicBezTo>
                  <a:cubicBezTo>
                    <a:pt x="59" y="47"/>
                    <a:pt x="58" y="46"/>
                    <a:pt x="57" y="46"/>
                  </a:cubicBezTo>
                  <a:cubicBezTo>
                    <a:pt x="56" y="46"/>
                    <a:pt x="55" y="47"/>
                    <a:pt x="55" y="48"/>
                  </a:cubicBezTo>
                  <a:cubicBezTo>
                    <a:pt x="55" y="49"/>
                    <a:pt x="56" y="50"/>
                    <a:pt x="57" y="50"/>
                  </a:cubicBezTo>
                  <a:close/>
                  <a:moveTo>
                    <a:pt x="63" y="57"/>
                  </a:moveTo>
                  <a:cubicBezTo>
                    <a:pt x="64" y="57"/>
                    <a:pt x="65" y="56"/>
                    <a:pt x="65" y="55"/>
                  </a:cubicBezTo>
                  <a:cubicBezTo>
                    <a:pt x="65" y="54"/>
                    <a:pt x="64" y="53"/>
                    <a:pt x="63" y="53"/>
                  </a:cubicBezTo>
                  <a:cubicBezTo>
                    <a:pt x="62" y="53"/>
                    <a:pt x="61" y="54"/>
                    <a:pt x="61" y="55"/>
                  </a:cubicBezTo>
                  <a:cubicBezTo>
                    <a:pt x="61" y="56"/>
                    <a:pt x="62" y="57"/>
                    <a:pt x="63" y="57"/>
                  </a:cubicBezTo>
                  <a:close/>
                  <a:moveTo>
                    <a:pt x="63" y="50"/>
                  </a:moveTo>
                  <a:cubicBezTo>
                    <a:pt x="64" y="50"/>
                    <a:pt x="65" y="49"/>
                    <a:pt x="65" y="48"/>
                  </a:cubicBezTo>
                  <a:cubicBezTo>
                    <a:pt x="65" y="47"/>
                    <a:pt x="64" y="46"/>
                    <a:pt x="63" y="46"/>
                  </a:cubicBezTo>
                  <a:cubicBezTo>
                    <a:pt x="62" y="46"/>
                    <a:pt x="61" y="47"/>
                    <a:pt x="61" y="48"/>
                  </a:cubicBezTo>
                  <a:cubicBezTo>
                    <a:pt x="61" y="49"/>
                    <a:pt x="62" y="50"/>
                    <a:pt x="63" y="50"/>
                  </a:cubicBezTo>
                  <a:close/>
                  <a:moveTo>
                    <a:pt x="57" y="43"/>
                  </a:moveTo>
                  <a:cubicBezTo>
                    <a:pt x="58" y="43"/>
                    <a:pt x="59" y="42"/>
                    <a:pt x="59" y="41"/>
                  </a:cubicBezTo>
                  <a:cubicBezTo>
                    <a:pt x="59" y="40"/>
                    <a:pt x="58" y="39"/>
                    <a:pt x="57" y="39"/>
                  </a:cubicBezTo>
                  <a:cubicBezTo>
                    <a:pt x="56" y="39"/>
                    <a:pt x="55" y="40"/>
                    <a:pt x="55" y="41"/>
                  </a:cubicBezTo>
                  <a:cubicBezTo>
                    <a:pt x="55" y="42"/>
                    <a:pt x="56" y="43"/>
                    <a:pt x="57" y="43"/>
                  </a:cubicBezTo>
                  <a:close/>
                  <a:moveTo>
                    <a:pt x="63" y="64"/>
                  </a:moveTo>
                  <a:cubicBezTo>
                    <a:pt x="64" y="64"/>
                    <a:pt x="65" y="63"/>
                    <a:pt x="65" y="62"/>
                  </a:cubicBezTo>
                  <a:cubicBezTo>
                    <a:pt x="65" y="60"/>
                    <a:pt x="64" y="60"/>
                    <a:pt x="63" y="60"/>
                  </a:cubicBezTo>
                  <a:cubicBezTo>
                    <a:pt x="62" y="60"/>
                    <a:pt x="61" y="60"/>
                    <a:pt x="61" y="62"/>
                  </a:cubicBezTo>
                  <a:cubicBezTo>
                    <a:pt x="61" y="63"/>
                    <a:pt x="62" y="64"/>
                    <a:pt x="63" y="64"/>
                  </a:cubicBezTo>
                  <a:close/>
                  <a:moveTo>
                    <a:pt x="63" y="43"/>
                  </a:moveTo>
                  <a:cubicBezTo>
                    <a:pt x="64" y="43"/>
                    <a:pt x="65" y="42"/>
                    <a:pt x="65" y="41"/>
                  </a:cubicBezTo>
                  <a:cubicBezTo>
                    <a:pt x="65" y="40"/>
                    <a:pt x="64" y="39"/>
                    <a:pt x="63" y="39"/>
                  </a:cubicBezTo>
                  <a:cubicBezTo>
                    <a:pt x="62" y="39"/>
                    <a:pt x="61" y="40"/>
                    <a:pt x="61" y="41"/>
                  </a:cubicBezTo>
                  <a:cubicBezTo>
                    <a:pt x="61" y="42"/>
                    <a:pt x="62" y="43"/>
                    <a:pt x="63" y="43"/>
                  </a:cubicBezTo>
                  <a:close/>
                  <a:moveTo>
                    <a:pt x="39" y="50"/>
                  </a:moveTo>
                  <a:cubicBezTo>
                    <a:pt x="40" y="50"/>
                    <a:pt x="41" y="49"/>
                    <a:pt x="41" y="48"/>
                  </a:cubicBezTo>
                  <a:cubicBezTo>
                    <a:pt x="41" y="47"/>
                    <a:pt x="40" y="46"/>
                    <a:pt x="39" y="46"/>
                  </a:cubicBezTo>
                  <a:cubicBezTo>
                    <a:pt x="38" y="46"/>
                    <a:pt x="37" y="47"/>
                    <a:pt x="37" y="48"/>
                  </a:cubicBezTo>
                  <a:cubicBezTo>
                    <a:pt x="37" y="49"/>
                    <a:pt x="38" y="50"/>
                    <a:pt x="39" y="50"/>
                  </a:cubicBezTo>
                  <a:close/>
                  <a:moveTo>
                    <a:pt x="39" y="57"/>
                  </a:moveTo>
                  <a:cubicBezTo>
                    <a:pt x="40" y="57"/>
                    <a:pt x="41" y="56"/>
                    <a:pt x="41" y="55"/>
                  </a:cubicBezTo>
                  <a:cubicBezTo>
                    <a:pt x="41" y="54"/>
                    <a:pt x="40" y="53"/>
                    <a:pt x="39" y="53"/>
                  </a:cubicBezTo>
                  <a:cubicBezTo>
                    <a:pt x="38" y="53"/>
                    <a:pt x="37" y="54"/>
                    <a:pt x="37" y="55"/>
                  </a:cubicBezTo>
                  <a:cubicBezTo>
                    <a:pt x="37" y="56"/>
                    <a:pt x="38" y="57"/>
                    <a:pt x="39" y="57"/>
                  </a:cubicBezTo>
                  <a:close/>
                  <a:moveTo>
                    <a:pt x="39" y="64"/>
                  </a:moveTo>
                  <a:cubicBezTo>
                    <a:pt x="40" y="64"/>
                    <a:pt x="41" y="63"/>
                    <a:pt x="41" y="62"/>
                  </a:cubicBezTo>
                  <a:cubicBezTo>
                    <a:pt x="41" y="60"/>
                    <a:pt x="40" y="60"/>
                    <a:pt x="39" y="60"/>
                  </a:cubicBezTo>
                  <a:cubicBezTo>
                    <a:pt x="38" y="60"/>
                    <a:pt x="37" y="60"/>
                    <a:pt x="37" y="62"/>
                  </a:cubicBezTo>
                  <a:cubicBezTo>
                    <a:pt x="37" y="63"/>
                    <a:pt x="38" y="64"/>
                    <a:pt x="39" y="64"/>
                  </a:cubicBezTo>
                  <a:close/>
                  <a:moveTo>
                    <a:pt x="51" y="57"/>
                  </a:moveTo>
                  <a:cubicBezTo>
                    <a:pt x="52" y="57"/>
                    <a:pt x="53" y="56"/>
                    <a:pt x="53" y="55"/>
                  </a:cubicBezTo>
                  <a:cubicBezTo>
                    <a:pt x="53" y="54"/>
                    <a:pt x="52" y="53"/>
                    <a:pt x="51" y="53"/>
                  </a:cubicBezTo>
                  <a:cubicBezTo>
                    <a:pt x="50" y="53"/>
                    <a:pt x="49" y="54"/>
                    <a:pt x="49" y="55"/>
                  </a:cubicBezTo>
                  <a:cubicBezTo>
                    <a:pt x="49" y="56"/>
                    <a:pt x="50" y="57"/>
                    <a:pt x="51" y="57"/>
                  </a:cubicBezTo>
                  <a:close/>
                  <a:moveTo>
                    <a:pt x="39" y="43"/>
                  </a:moveTo>
                  <a:cubicBezTo>
                    <a:pt x="40" y="43"/>
                    <a:pt x="41" y="42"/>
                    <a:pt x="41" y="41"/>
                  </a:cubicBezTo>
                  <a:cubicBezTo>
                    <a:pt x="41" y="40"/>
                    <a:pt x="40" y="39"/>
                    <a:pt x="39" y="39"/>
                  </a:cubicBezTo>
                  <a:cubicBezTo>
                    <a:pt x="38" y="39"/>
                    <a:pt x="37" y="40"/>
                    <a:pt x="37" y="41"/>
                  </a:cubicBezTo>
                  <a:cubicBezTo>
                    <a:pt x="37" y="42"/>
                    <a:pt x="38" y="43"/>
                    <a:pt x="39" y="43"/>
                  </a:cubicBezTo>
                  <a:close/>
                  <a:moveTo>
                    <a:pt x="45" y="57"/>
                  </a:moveTo>
                  <a:cubicBezTo>
                    <a:pt x="46" y="57"/>
                    <a:pt x="47" y="56"/>
                    <a:pt x="47" y="55"/>
                  </a:cubicBezTo>
                  <a:cubicBezTo>
                    <a:pt x="47" y="54"/>
                    <a:pt x="46" y="53"/>
                    <a:pt x="45" y="53"/>
                  </a:cubicBezTo>
                  <a:cubicBezTo>
                    <a:pt x="44" y="53"/>
                    <a:pt x="43" y="54"/>
                    <a:pt x="43" y="55"/>
                  </a:cubicBezTo>
                  <a:cubicBezTo>
                    <a:pt x="43" y="56"/>
                    <a:pt x="44" y="57"/>
                    <a:pt x="45" y="57"/>
                  </a:cubicBezTo>
                  <a:close/>
                  <a:moveTo>
                    <a:pt x="45" y="64"/>
                  </a:moveTo>
                  <a:cubicBezTo>
                    <a:pt x="46" y="64"/>
                    <a:pt x="47" y="63"/>
                    <a:pt x="47" y="62"/>
                  </a:cubicBezTo>
                  <a:cubicBezTo>
                    <a:pt x="47" y="60"/>
                    <a:pt x="46" y="60"/>
                    <a:pt x="45" y="60"/>
                  </a:cubicBezTo>
                  <a:cubicBezTo>
                    <a:pt x="44" y="60"/>
                    <a:pt x="43" y="60"/>
                    <a:pt x="43" y="62"/>
                  </a:cubicBezTo>
                  <a:cubicBezTo>
                    <a:pt x="43" y="63"/>
                    <a:pt x="44" y="64"/>
                    <a:pt x="45" y="64"/>
                  </a:cubicBezTo>
                  <a:close/>
                  <a:moveTo>
                    <a:pt x="51" y="64"/>
                  </a:moveTo>
                  <a:cubicBezTo>
                    <a:pt x="52" y="64"/>
                    <a:pt x="53" y="63"/>
                    <a:pt x="53" y="62"/>
                  </a:cubicBezTo>
                  <a:cubicBezTo>
                    <a:pt x="53" y="60"/>
                    <a:pt x="52" y="60"/>
                    <a:pt x="51" y="60"/>
                  </a:cubicBezTo>
                  <a:cubicBezTo>
                    <a:pt x="50" y="60"/>
                    <a:pt x="49" y="60"/>
                    <a:pt x="49" y="62"/>
                  </a:cubicBezTo>
                  <a:cubicBezTo>
                    <a:pt x="49" y="63"/>
                    <a:pt x="50" y="64"/>
                    <a:pt x="51" y="64"/>
                  </a:cubicBezTo>
                  <a:close/>
                  <a:moveTo>
                    <a:pt x="45" y="43"/>
                  </a:moveTo>
                  <a:cubicBezTo>
                    <a:pt x="46" y="43"/>
                    <a:pt x="47" y="42"/>
                    <a:pt x="47" y="41"/>
                  </a:cubicBezTo>
                  <a:cubicBezTo>
                    <a:pt x="47" y="40"/>
                    <a:pt x="46" y="39"/>
                    <a:pt x="45" y="39"/>
                  </a:cubicBezTo>
                  <a:cubicBezTo>
                    <a:pt x="44" y="39"/>
                    <a:pt x="43" y="40"/>
                    <a:pt x="43" y="41"/>
                  </a:cubicBezTo>
                  <a:cubicBezTo>
                    <a:pt x="43" y="42"/>
                    <a:pt x="44" y="43"/>
                    <a:pt x="45" y="43"/>
                  </a:cubicBezTo>
                  <a:close/>
                  <a:moveTo>
                    <a:pt x="45" y="50"/>
                  </a:moveTo>
                  <a:cubicBezTo>
                    <a:pt x="46" y="50"/>
                    <a:pt x="47" y="49"/>
                    <a:pt x="47" y="48"/>
                  </a:cubicBezTo>
                  <a:cubicBezTo>
                    <a:pt x="47" y="47"/>
                    <a:pt x="46" y="46"/>
                    <a:pt x="45" y="46"/>
                  </a:cubicBezTo>
                  <a:cubicBezTo>
                    <a:pt x="44" y="46"/>
                    <a:pt x="43" y="47"/>
                    <a:pt x="43" y="48"/>
                  </a:cubicBezTo>
                  <a:cubicBezTo>
                    <a:pt x="43" y="49"/>
                    <a:pt x="44" y="50"/>
                    <a:pt x="45" y="50"/>
                  </a:cubicBezTo>
                  <a:close/>
                  <a:moveTo>
                    <a:pt x="33" y="4"/>
                  </a:moveTo>
                  <a:cubicBezTo>
                    <a:pt x="69" y="4"/>
                    <a:pt x="69" y="4"/>
                    <a:pt x="69" y="4"/>
                  </a:cubicBezTo>
                  <a:cubicBezTo>
                    <a:pt x="69" y="22"/>
                    <a:pt x="69" y="22"/>
                    <a:pt x="69" y="22"/>
                  </a:cubicBezTo>
                  <a:cubicBezTo>
                    <a:pt x="73" y="22"/>
                    <a:pt x="73" y="22"/>
                    <a:pt x="73" y="22"/>
                  </a:cubicBezTo>
                  <a:cubicBezTo>
                    <a:pt x="73" y="0"/>
                    <a:pt x="73" y="0"/>
                    <a:pt x="73" y="0"/>
                  </a:cubicBezTo>
                  <a:cubicBezTo>
                    <a:pt x="29" y="0"/>
                    <a:pt x="29" y="0"/>
                    <a:pt x="29" y="0"/>
                  </a:cubicBezTo>
                  <a:cubicBezTo>
                    <a:pt x="29" y="22"/>
                    <a:pt x="29" y="22"/>
                    <a:pt x="29" y="22"/>
                  </a:cubicBezTo>
                  <a:cubicBezTo>
                    <a:pt x="33" y="22"/>
                    <a:pt x="33" y="22"/>
                    <a:pt x="33" y="22"/>
                  </a:cubicBezTo>
                  <a:lnTo>
                    <a:pt x="33" y="4"/>
                  </a:lnTo>
                  <a:close/>
                  <a:moveTo>
                    <a:pt x="69" y="98"/>
                  </a:moveTo>
                  <a:cubicBezTo>
                    <a:pt x="33" y="98"/>
                    <a:pt x="33" y="98"/>
                    <a:pt x="33" y="98"/>
                  </a:cubicBezTo>
                  <a:cubicBezTo>
                    <a:pt x="33" y="80"/>
                    <a:pt x="33" y="80"/>
                    <a:pt x="33" y="80"/>
                  </a:cubicBezTo>
                  <a:cubicBezTo>
                    <a:pt x="29" y="80"/>
                    <a:pt x="29" y="80"/>
                    <a:pt x="29" y="80"/>
                  </a:cubicBezTo>
                  <a:cubicBezTo>
                    <a:pt x="29" y="103"/>
                    <a:pt x="29" y="103"/>
                    <a:pt x="29" y="103"/>
                  </a:cubicBezTo>
                  <a:cubicBezTo>
                    <a:pt x="73" y="103"/>
                    <a:pt x="73" y="103"/>
                    <a:pt x="73" y="103"/>
                  </a:cubicBezTo>
                  <a:cubicBezTo>
                    <a:pt x="73" y="80"/>
                    <a:pt x="73" y="80"/>
                    <a:pt x="73" y="80"/>
                  </a:cubicBezTo>
                  <a:cubicBezTo>
                    <a:pt x="69" y="80"/>
                    <a:pt x="69" y="80"/>
                    <a:pt x="69" y="80"/>
                  </a:cubicBezTo>
                  <a:lnTo>
                    <a:pt x="69" y="98"/>
                  </a:lnTo>
                  <a:close/>
                  <a:moveTo>
                    <a:pt x="102" y="29"/>
                  </a:moveTo>
                  <a:cubicBezTo>
                    <a:pt x="102" y="74"/>
                    <a:pt x="102" y="74"/>
                    <a:pt x="102" y="74"/>
                  </a:cubicBezTo>
                  <a:cubicBezTo>
                    <a:pt x="0" y="74"/>
                    <a:pt x="0" y="74"/>
                    <a:pt x="0" y="74"/>
                  </a:cubicBezTo>
                  <a:cubicBezTo>
                    <a:pt x="0" y="29"/>
                    <a:pt x="0" y="29"/>
                    <a:pt x="0" y="29"/>
                  </a:cubicBezTo>
                  <a:lnTo>
                    <a:pt x="102" y="29"/>
                  </a:lnTo>
                  <a:close/>
                  <a:moveTo>
                    <a:pt x="29" y="34"/>
                  </a:moveTo>
                  <a:cubicBezTo>
                    <a:pt x="4" y="34"/>
                    <a:pt x="4" y="34"/>
                    <a:pt x="4" y="34"/>
                  </a:cubicBezTo>
                  <a:cubicBezTo>
                    <a:pt x="4" y="69"/>
                    <a:pt x="4" y="69"/>
                    <a:pt x="4" y="69"/>
                  </a:cubicBezTo>
                  <a:cubicBezTo>
                    <a:pt x="29" y="69"/>
                    <a:pt x="29" y="69"/>
                    <a:pt x="29" y="69"/>
                  </a:cubicBezTo>
                  <a:lnTo>
                    <a:pt x="29" y="34"/>
                  </a:lnTo>
                  <a:close/>
                  <a:moveTo>
                    <a:pt x="70" y="34"/>
                  </a:moveTo>
                  <a:cubicBezTo>
                    <a:pt x="32" y="34"/>
                    <a:pt x="32" y="34"/>
                    <a:pt x="32" y="34"/>
                  </a:cubicBezTo>
                  <a:cubicBezTo>
                    <a:pt x="32" y="69"/>
                    <a:pt x="32" y="69"/>
                    <a:pt x="32" y="69"/>
                  </a:cubicBezTo>
                  <a:cubicBezTo>
                    <a:pt x="70" y="69"/>
                    <a:pt x="70" y="69"/>
                    <a:pt x="70" y="69"/>
                  </a:cubicBezTo>
                  <a:lnTo>
                    <a:pt x="70" y="34"/>
                  </a:lnTo>
                  <a:close/>
                  <a:moveTo>
                    <a:pt x="98" y="34"/>
                  </a:moveTo>
                  <a:cubicBezTo>
                    <a:pt x="73" y="34"/>
                    <a:pt x="73" y="34"/>
                    <a:pt x="73" y="34"/>
                  </a:cubicBezTo>
                  <a:cubicBezTo>
                    <a:pt x="73" y="69"/>
                    <a:pt x="73" y="69"/>
                    <a:pt x="73" y="69"/>
                  </a:cubicBezTo>
                  <a:cubicBezTo>
                    <a:pt x="98" y="69"/>
                    <a:pt x="98" y="69"/>
                    <a:pt x="98" y="69"/>
                  </a:cubicBezTo>
                  <a:lnTo>
                    <a:pt x="98" y="3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9" name="Freeform 415"/>
            <p:cNvSpPr>
              <a:spLocks noEditPoints="1"/>
            </p:cNvSpPr>
            <p:nvPr userDrawn="1"/>
          </p:nvSpPr>
          <p:spPr bwMode="auto">
            <a:xfrm>
              <a:off x="2409" y="2284"/>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96 h 101"/>
                <a:gd name="T12" fmla="*/ 5 w 100"/>
                <a:gd name="T13" fmla="*/ 96 h 101"/>
                <a:gd name="T14" fmla="*/ 5 w 100"/>
                <a:gd name="T15" fmla="*/ 25 h 101"/>
                <a:gd name="T16" fmla="*/ 96 w 100"/>
                <a:gd name="T17" fmla="*/ 25 h 101"/>
                <a:gd name="T18" fmla="*/ 96 w 100"/>
                <a:gd name="T19" fmla="*/ 96 h 101"/>
                <a:gd name="T20" fmla="*/ 96 w 100"/>
                <a:gd name="T21" fmla="*/ 20 h 101"/>
                <a:gd name="T22" fmla="*/ 5 w 100"/>
                <a:gd name="T23" fmla="*/ 20 h 101"/>
                <a:gd name="T24" fmla="*/ 5 w 100"/>
                <a:gd name="T25" fmla="*/ 5 h 101"/>
                <a:gd name="T26" fmla="*/ 96 w 100"/>
                <a:gd name="T27" fmla="*/ 5 h 101"/>
                <a:gd name="T28" fmla="*/ 96 w 100"/>
                <a:gd name="T29" fmla="*/ 20 h 101"/>
                <a:gd name="T30" fmla="*/ 79 w 100"/>
                <a:gd name="T31" fmla="*/ 61 h 101"/>
                <a:gd name="T32" fmla="*/ 21 w 100"/>
                <a:gd name="T33" fmla="*/ 61 h 101"/>
                <a:gd name="T34" fmla="*/ 21 w 100"/>
                <a:gd name="T35" fmla="*/ 53 h 101"/>
                <a:gd name="T36" fmla="*/ 79 w 100"/>
                <a:gd name="T37" fmla="*/ 53 h 101"/>
                <a:gd name="T38" fmla="*/ 79 w 100"/>
                <a:gd name="T39" fmla="*/ 61 h 101"/>
                <a:gd name="T40" fmla="*/ 69 w 100"/>
                <a:gd name="T41" fmla="*/ 48 h 101"/>
                <a:gd name="T42" fmla="*/ 31 w 100"/>
                <a:gd name="T43" fmla="*/ 48 h 101"/>
                <a:gd name="T44" fmla="*/ 31 w 100"/>
                <a:gd name="T45" fmla="*/ 44 h 101"/>
                <a:gd name="T46" fmla="*/ 69 w 100"/>
                <a:gd name="T47" fmla="*/ 44 h 101"/>
                <a:gd name="T48" fmla="*/ 69 w 100"/>
                <a:gd name="T49" fmla="*/ 48 h 101"/>
                <a:gd name="T50" fmla="*/ 11 w 100"/>
                <a:gd name="T51" fmla="*/ 13 h 101"/>
                <a:gd name="T52" fmla="*/ 13 w 100"/>
                <a:gd name="T53" fmla="*/ 11 h 101"/>
                <a:gd name="T54" fmla="*/ 16 w 100"/>
                <a:gd name="T55" fmla="*/ 13 h 101"/>
                <a:gd name="T56" fmla="*/ 13 w 100"/>
                <a:gd name="T57" fmla="*/ 16 h 101"/>
                <a:gd name="T58" fmla="*/ 11 w 100"/>
                <a:gd name="T59" fmla="*/ 13 h 101"/>
                <a:gd name="T60" fmla="*/ 19 w 100"/>
                <a:gd name="T61" fmla="*/ 13 h 101"/>
                <a:gd name="T62" fmla="*/ 22 w 100"/>
                <a:gd name="T63" fmla="*/ 11 h 101"/>
                <a:gd name="T64" fmla="*/ 24 w 100"/>
                <a:gd name="T65" fmla="*/ 13 h 101"/>
                <a:gd name="T66" fmla="*/ 22 w 100"/>
                <a:gd name="T67" fmla="*/ 16 h 101"/>
                <a:gd name="T68" fmla="*/ 19 w 100"/>
                <a:gd name="T69" fmla="*/ 13 h 101"/>
                <a:gd name="T70" fmla="*/ 28 w 100"/>
                <a:gd name="T71" fmla="*/ 13 h 101"/>
                <a:gd name="T72" fmla="*/ 30 w 100"/>
                <a:gd name="T73" fmla="*/ 11 h 101"/>
                <a:gd name="T74" fmla="*/ 33 w 100"/>
                <a:gd name="T75" fmla="*/ 13 h 101"/>
                <a:gd name="T76" fmla="*/ 30 w 100"/>
                <a:gd name="T77" fmla="*/ 16 h 101"/>
                <a:gd name="T78" fmla="*/ 28 w 100"/>
                <a:gd name="T79" fmla="*/ 1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96"/>
                  </a:moveTo>
                  <a:cubicBezTo>
                    <a:pt x="5" y="96"/>
                    <a:pt x="5" y="96"/>
                    <a:pt x="5" y="96"/>
                  </a:cubicBezTo>
                  <a:cubicBezTo>
                    <a:pt x="5" y="25"/>
                    <a:pt x="5" y="25"/>
                    <a:pt x="5" y="25"/>
                  </a:cubicBezTo>
                  <a:cubicBezTo>
                    <a:pt x="96" y="25"/>
                    <a:pt x="96" y="25"/>
                    <a:pt x="96" y="25"/>
                  </a:cubicBezTo>
                  <a:lnTo>
                    <a:pt x="96" y="96"/>
                  </a:lnTo>
                  <a:close/>
                  <a:moveTo>
                    <a:pt x="96" y="20"/>
                  </a:moveTo>
                  <a:cubicBezTo>
                    <a:pt x="5" y="20"/>
                    <a:pt x="5" y="20"/>
                    <a:pt x="5" y="20"/>
                  </a:cubicBezTo>
                  <a:cubicBezTo>
                    <a:pt x="5" y="5"/>
                    <a:pt x="5" y="5"/>
                    <a:pt x="5" y="5"/>
                  </a:cubicBezTo>
                  <a:cubicBezTo>
                    <a:pt x="96" y="5"/>
                    <a:pt x="96" y="5"/>
                    <a:pt x="96" y="5"/>
                  </a:cubicBezTo>
                  <a:lnTo>
                    <a:pt x="96" y="20"/>
                  </a:lnTo>
                  <a:close/>
                  <a:moveTo>
                    <a:pt x="79" y="61"/>
                  </a:moveTo>
                  <a:cubicBezTo>
                    <a:pt x="21" y="61"/>
                    <a:pt x="21" y="61"/>
                    <a:pt x="21" y="61"/>
                  </a:cubicBezTo>
                  <a:cubicBezTo>
                    <a:pt x="21" y="53"/>
                    <a:pt x="21" y="53"/>
                    <a:pt x="21" y="53"/>
                  </a:cubicBezTo>
                  <a:cubicBezTo>
                    <a:pt x="79" y="53"/>
                    <a:pt x="79" y="53"/>
                    <a:pt x="79" y="53"/>
                  </a:cubicBezTo>
                  <a:lnTo>
                    <a:pt x="79" y="61"/>
                  </a:lnTo>
                  <a:close/>
                  <a:moveTo>
                    <a:pt x="69" y="48"/>
                  </a:moveTo>
                  <a:cubicBezTo>
                    <a:pt x="31" y="48"/>
                    <a:pt x="31" y="48"/>
                    <a:pt x="31" y="48"/>
                  </a:cubicBezTo>
                  <a:cubicBezTo>
                    <a:pt x="31" y="44"/>
                    <a:pt x="31" y="44"/>
                    <a:pt x="31" y="44"/>
                  </a:cubicBezTo>
                  <a:cubicBezTo>
                    <a:pt x="69" y="44"/>
                    <a:pt x="69" y="44"/>
                    <a:pt x="69" y="44"/>
                  </a:cubicBezTo>
                  <a:lnTo>
                    <a:pt x="69" y="48"/>
                  </a:lnTo>
                  <a:close/>
                  <a:moveTo>
                    <a:pt x="11" y="13"/>
                  </a:moveTo>
                  <a:cubicBezTo>
                    <a:pt x="11" y="12"/>
                    <a:pt x="12" y="11"/>
                    <a:pt x="13" y="11"/>
                  </a:cubicBezTo>
                  <a:cubicBezTo>
                    <a:pt x="15" y="11"/>
                    <a:pt x="16" y="12"/>
                    <a:pt x="16" y="13"/>
                  </a:cubicBezTo>
                  <a:cubicBezTo>
                    <a:pt x="16" y="15"/>
                    <a:pt x="15" y="16"/>
                    <a:pt x="13" y="16"/>
                  </a:cubicBezTo>
                  <a:cubicBezTo>
                    <a:pt x="12" y="16"/>
                    <a:pt x="11" y="15"/>
                    <a:pt x="11" y="13"/>
                  </a:cubicBezTo>
                  <a:close/>
                  <a:moveTo>
                    <a:pt x="19" y="13"/>
                  </a:moveTo>
                  <a:cubicBezTo>
                    <a:pt x="19" y="12"/>
                    <a:pt x="21" y="11"/>
                    <a:pt x="22" y="11"/>
                  </a:cubicBezTo>
                  <a:cubicBezTo>
                    <a:pt x="23" y="11"/>
                    <a:pt x="24" y="12"/>
                    <a:pt x="24" y="13"/>
                  </a:cubicBezTo>
                  <a:cubicBezTo>
                    <a:pt x="24" y="15"/>
                    <a:pt x="23" y="16"/>
                    <a:pt x="22" y="16"/>
                  </a:cubicBezTo>
                  <a:cubicBezTo>
                    <a:pt x="21" y="16"/>
                    <a:pt x="19" y="15"/>
                    <a:pt x="19" y="13"/>
                  </a:cubicBezTo>
                  <a:close/>
                  <a:moveTo>
                    <a:pt x="28" y="13"/>
                  </a:moveTo>
                  <a:cubicBezTo>
                    <a:pt x="28" y="12"/>
                    <a:pt x="29" y="11"/>
                    <a:pt x="30" y="11"/>
                  </a:cubicBezTo>
                  <a:cubicBezTo>
                    <a:pt x="32" y="11"/>
                    <a:pt x="33" y="12"/>
                    <a:pt x="33" y="13"/>
                  </a:cubicBezTo>
                  <a:cubicBezTo>
                    <a:pt x="33" y="15"/>
                    <a:pt x="32" y="16"/>
                    <a:pt x="30" y="16"/>
                  </a:cubicBezTo>
                  <a:cubicBezTo>
                    <a:pt x="29" y="16"/>
                    <a:pt x="28" y="15"/>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0" name="Freeform 416"/>
            <p:cNvSpPr>
              <a:spLocks noEditPoints="1"/>
            </p:cNvSpPr>
            <p:nvPr userDrawn="1"/>
          </p:nvSpPr>
          <p:spPr bwMode="auto">
            <a:xfrm>
              <a:off x="6084" y="333"/>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95 h 100"/>
                <a:gd name="T12" fmla="*/ 5 w 100"/>
                <a:gd name="T13" fmla="*/ 95 h 100"/>
                <a:gd name="T14" fmla="*/ 5 w 100"/>
                <a:gd name="T15" fmla="*/ 24 h 100"/>
                <a:gd name="T16" fmla="*/ 96 w 100"/>
                <a:gd name="T17" fmla="*/ 24 h 100"/>
                <a:gd name="T18" fmla="*/ 96 w 100"/>
                <a:gd name="T19" fmla="*/ 95 h 100"/>
                <a:gd name="T20" fmla="*/ 96 w 100"/>
                <a:gd name="T21" fmla="*/ 20 h 100"/>
                <a:gd name="T22" fmla="*/ 5 w 100"/>
                <a:gd name="T23" fmla="*/ 20 h 100"/>
                <a:gd name="T24" fmla="*/ 5 w 100"/>
                <a:gd name="T25" fmla="*/ 4 h 100"/>
                <a:gd name="T26" fmla="*/ 96 w 100"/>
                <a:gd name="T27" fmla="*/ 4 h 100"/>
                <a:gd name="T28" fmla="*/ 96 w 100"/>
                <a:gd name="T29" fmla="*/ 20 h 100"/>
                <a:gd name="T30" fmla="*/ 79 w 100"/>
                <a:gd name="T31" fmla="*/ 60 h 100"/>
                <a:gd name="T32" fmla="*/ 21 w 100"/>
                <a:gd name="T33" fmla="*/ 60 h 100"/>
                <a:gd name="T34" fmla="*/ 21 w 100"/>
                <a:gd name="T35" fmla="*/ 52 h 100"/>
                <a:gd name="T36" fmla="*/ 79 w 100"/>
                <a:gd name="T37" fmla="*/ 52 h 100"/>
                <a:gd name="T38" fmla="*/ 79 w 100"/>
                <a:gd name="T39" fmla="*/ 60 h 100"/>
                <a:gd name="T40" fmla="*/ 69 w 100"/>
                <a:gd name="T41" fmla="*/ 48 h 100"/>
                <a:gd name="T42" fmla="*/ 31 w 100"/>
                <a:gd name="T43" fmla="*/ 48 h 100"/>
                <a:gd name="T44" fmla="*/ 31 w 100"/>
                <a:gd name="T45" fmla="*/ 43 h 100"/>
                <a:gd name="T46" fmla="*/ 69 w 100"/>
                <a:gd name="T47" fmla="*/ 43 h 100"/>
                <a:gd name="T48" fmla="*/ 69 w 100"/>
                <a:gd name="T49" fmla="*/ 48 h 100"/>
                <a:gd name="T50" fmla="*/ 11 w 100"/>
                <a:gd name="T51" fmla="*/ 13 h 100"/>
                <a:gd name="T52" fmla="*/ 13 w 100"/>
                <a:gd name="T53" fmla="*/ 10 h 100"/>
                <a:gd name="T54" fmla="*/ 16 w 100"/>
                <a:gd name="T55" fmla="*/ 13 h 100"/>
                <a:gd name="T56" fmla="*/ 13 w 100"/>
                <a:gd name="T57" fmla="*/ 15 h 100"/>
                <a:gd name="T58" fmla="*/ 11 w 100"/>
                <a:gd name="T59" fmla="*/ 13 h 100"/>
                <a:gd name="T60" fmla="*/ 19 w 100"/>
                <a:gd name="T61" fmla="*/ 13 h 100"/>
                <a:gd name="T62" fmla="*/ 22 w 100"/>
                <a:gd name="T63" fmla="*/ 10 h 100"/>
                <a:gd name="T64" fmla="*/ 24 w 100"/>
                <a:gd name="T65" fmla="*/ 13 h 100"/>
                <a:gd name="T66" fmla="*/ 22 w 100"/>
                <a:gd name="T67" fmla="*/ 15 h 100"/>
                <a:gd name="T68" fmla="*/ 19 w 100"/>
                <a:gd name="T69" fmla="*/ 13 h 100"/>
                <a:gd name="T70" fmla="*/ 28 w 100"/>
                <a:gd name="T71" fmla="*/ 13 h 100"/>
                <a:gd name="T72" fmla="*/ 30 w 100"/>
                <a:gd name="T73" fmla="*/ 10 h 100"/>
                <a:gd name="T74" fmla="*/ 33 w 100"/>
                <a:gd name="T75" fmla="*/ 13 h 100"/>
                <a:gd name="T76" fmla="*/ 30 w 100"/>
                <a:gd name="T77" fmla="*/ 15 h 100"/>
                <a:gd name="T78" fmla="*/ 28 w 100"/>
                <a:gd name="T79" fmla="*/ 1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95"/>
                  </a:moveTo>
                  <a:cubicBezTo>
                    <a:pt x="5" y="95"/>
                    <a:pt x="5" y="95"/>
                    <a:pt x="5" y="95"/>
                  </a:cubicBezTo>
                  <a:cubicBezTo>
                    <a:pt x="5" y="24"/>
                    <a:pt x="5" y="24"/>
                    <a:pt x="5" y="24"/>
                  </a:cubicBezTo>
                  <a:cubicBezTo>
                    <a:pt x="96" y="24"/>
                    <a:pt x="96" y="24"/>
                    <a:pt x="96" y="24"/>
                  </a:cubicBezTo>
                  <a:lnTo>
                    <a:pt x="96" y="95"/>
                  </a:lnTo>
                  <a:close/>
                  <a:moveTo>
                    <a:pt x="96" y="20"/>
                  </a:moveTo>
                  <a:cubicBezTo>
                    <a:pt x="5" y="20"/>
                    <a:pt x="5" y="20"/>
                    <a:pt x="5" y="20"/>
                  </a:cubicBezTo>
                  <a:cubicBezTo>
                    <a:pt x="5" y="4"/>
                    <a:pt x="5" y="4"/>
                    <a:pt x="5" y="4"/>
                  </a:cubicBezTo>
                  <a:cubicBezTo>
                    <a:pt x="96" y="4"/>
                    <a:pt x="96" y="4"/>
                    <a:pt x="96" y="4"/>
                  </a:cubicBezTo>
                  <a:lnTo>
                    <a:pt x="96" y="20"/>
                  </a:lnTo>
                  <a:close/>
                  <a:moveTo>
                    <a:pt x="79" y="60"/>
                  </a:moveTo>
                  <a:cubicBezTo>
                    <a:pt x="21" y="60"/>
                    <a:pt x="21" y="60"/>
                    <a:pt x="21" y="60"/>
                  </a:cubicBezTo>
                  <a:cubicBezTo>
                    <a:pt x="21" y="52"/>
                    <a:pt x="21" y="52"/>
                    <a:pt x="21" y="52"/>
                  </a:cubicBezTo>
                  <a:cubicBezTo>
                    <a:pt x="79" y="52"/>
                    <a:pt x="79" y="52"/>
                    <a:pt x="79" y="52"/>
                  </a:cubicBezTo>
                  <a:lnTo>
                    <a:pt x="79" y="60"/>
                  </a:lnTo>
                  <a:close/>
                  <a:moveTo>
                    <a:pt x="69" y="48"/>
                  </a:moveTo>
                  <a:cubicBezTo>
                    <a:pt x="31" y="48"/>
                    <a:pt x="31" y="48"/>
                    <a:pt x="31" y="48"/>
                  </a:cubicBezTo>
                  <a:cubicBezTo>
                    <a:pt x="31" y="43"/>
                    <a:pt x="31" y="43"/>
                    <a:pt x="31" y="43"/>
                  </a:cubicBezTo>
                  <a:cubicBezTo>
                    <a:pt x="69" y="43"/>
                    <a:pt x="69" y="43"/>
                    <a:pt x="69" y="43"/>
                  </a:cubicBezTo>
                  <a:lnTo>
                    <a:pt x="69" y="48"/>
                  </a:lnTo>
                  <a:close/>
                  <a:moveTo>
                    <a:pt x="11" y="13"/>
                  </a:moveTo>
                  <a:cubicBezTo>
                    <a:pt x="11" y="11"/>
                    <a:pt x="12" y="10"/>
                    <a:pt x="13" y="10"/>
                  </a:cubicBezTo>
                  <a:cubicBezTo>
                    <a:pt x="15" y="10"/>
                    <a:pt x="16" y="11"/>
                    <a:pt x="16" y="13"/>
                  </a:cubicBezTo>
                  <a:cubicBezTo>
                    <a:pt x="16" y="14"/>
                    <a:pt x="15" y="15"/>
                    <a:pt x="13" y="15"/>
                  </a:cubicBezTo>
                  <a:cubicBezTo>
                    <a:pt x="12" y="15"/>
                    <a:pt x="11" y="14"/>
                    <a:pt x="11" y="13"/>
                  </a:cubicBezTo>
                  <a:close/>
                  <a:moveTo>
                    <a:pt x="19" y="13"/>
                  </a:moveTo>
                  <a:cubicBezTo>
                    <a:pt x="19" y="11"/>
                    <a:pt x="21" y="10"/>
                    <a:pt x="22" y="10"/>
                  </a:cubicBezTo>
                  <a:cubicBezTo>
                    <a:pt x="23" y="10"/>
                    <a:pt x="24" y="11"/>
                    <a:pt x="24" y="13"/>
                  </a:cubicBezTo>
                  <a:cubicBezTo>
                    <a:pt x="24" y="14"/>
                    <a:pt x="23" y="15"/>
                    <a:pt x="22" y="15"/>
                  </a:cubicBezTo>
                  <a:cubicBezTo>
                    <a:pt x="21" y="15"/>
                    <a:pt x="19" y="14"/>
                    <a:pt x="19" y="13"/>
                  </a:cubicBezTo>
                  <a:close/>
                  <a:moveTo>
                    <a:pt x="28" y="13"/>
                  </a:moveTo>
                  <a:cubicBezTo>
                    <a:pt x="28" y="11"/>
                    <a:pt x="29" y="10"/>
                    <a:pt x="30" y="10"/>
                  </a:cubicBezTo>
                  <a:cubicBezTo>
                    <a:pt x="32" y="10"/>
                    <a:pt x="33" y="11"/>
                    <a:pt x="33" y="13"/>
                  </a:cubicBezTo>
                  <a:cubicBezTo>
                    <a:pt x="33" y="14"/>
                    <a:pt x="32" y="15"/>
                    <a:pt x="30" y="15"/>
                  </a:cubicBezTo>
                  <a:cubicBezTo>
                    <a:pt x="29" y="15"/>
                    <a:pt x="28" y="14"/>
                    <a:pt x="28"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1" name="Oval 417"/>
            <p:cNvSpPr>
              <a:spLocks noChangeArrowheads="1"/>
            </p:cNvSpPr>
            <p:nvPr userDrawn="1"/>
          </p:nvSpPr>
          <p:spPr bwMode="auto">
            <a:xfrm>
              <a:off x="5221" y="2769"/>
              <a:ext cx="19" cy="19"/>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2" name="Oval 418"/>
            <p:cNvSpPr>
              <a:spLocks noChangeArrowheads="1"/>
            </p:cNvSpPr>
            <p:nvPr userDrawn="1"/>
          </p:nvSpPr>
          <p:spPr bwMode="auto">
            <a:xfrm>
              <a:off x="5265" y="2769"/>
              <a:ext cx="19" cy="19"/>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3" name="Freeform 419"/>
            <p:cNvSpPr>
              <a:spLocks noEditPoints="1"/>
            </p:cNvSpPr>
            <p:nvPr userDrawn="1"/>
          </p:nvSpPr>
          <p:spPr bwMode="auto">
            <a:xfrm>
              <a:off x="5159" y="2644"/>
              <a:ext cx="162" cy="117"/>
            </a:xfrm>
            <a:custGeom>
              <a:avLst/>
              <a:gdLst>
                <a:gd name="T0" fmla="*/ 162 w 162"/>
                <a:gd name="T1" fmla="*/ 18 h 117"/>
                <a:gd name="T2" fmla="*/ 32 w 162"/>
                <a:gd name="T3" fmla="*/ 18 h 117"/>
                <a:gd name="T4" fmla="*/ 27 w 162"/>
                <a:gd name="T5" fmla="*/ 0 h 117"/>
                <a:gd name="T6" fmla="*/ 0 w 162"/>
                <a:gd name="T7" fmla="*/ 0 h 117"/>
                <a:gd name="T8" fmla="*/ 0 w 162"/>
                <a:gd name="T9" fmla="*/ 12 h 117"/>
                <a:gd name="T10" fmla="*/ 18 w 162"/>
                <a:gd name="T11" fmla="*/ 12 h 117"/>
                <a:gd name="T12" fmla="*/ 47 w 162"/>
                <a:gd name="T13" fmla="*/ 117 h 117"/>
                <a:gd name="T14" fmla="*/ 138 w 162"/>
                <a:gd name="T15" fmla="*/ 117 h 117"/>
                <a:gd name="T16" fmla="*/ 141 w 162"/>
                <a:gd name="T17" fmla="*/ 105 h 117"/>
                <a:gd name="T18" fmla="*/ 55 w 162"/>
                <a:gd name="T19" fmla="*/ 105 h 117"/>
                <a:gd name="T20" fmla="*/ 52 w 162"/>
                <a:gd name="T21" fmla="*/ 93 h 117"/>
                <a:gd name="T22" fmla="*/ 145 w 162"/>
                <a:gd name="T23" fmla="*/ 93 h 117"/>
                <a:gd name="T24" fmla="*/ 162 w 162"/>
                <a:gd name="T25" fmla="*/ 18 h 117"/>
                <a:gd name="T26" fmla="*/ 50 w 162"/>
                <a:gd name="T27" fmla="*/ 86 h 117"/>
                <a:gd name="T28" fmla="*/ 33 w 162"/>
                <a:gd name="T29" fmla="*/ 27 h 117"/>
                <a:gd name="T30" fmla="*/ 152 w 162"/>
                <a:gd name="T31" fmla="*/ 27 h 117"/>
                <a:gd name="T32" fmla="*/ 138 w 162"/>
                <a:gd name="T33" fmla="*/ 86 h 117"/>
                <a:gd name="T34" fmla="*/ 50 w 162"/>
                <a:gd name="T35" fmla="*/ 8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2" h="117">
                  <a:moveTo>
                    <a:pt x="162" y="18"/>
                  </a:moveTo>
                  <a:lnTo>
                    <a:pt x="32" y="18"/>
                  </a:lnTo>
                  <a:lnTo>
                    <a:pt x="27" y="0"/>
                  </a:lnTo>
                  <a:lnTo>
                    <a:pt x="0" y="0"/>
                  </a:lnTo>
                  <a:lnTo>
                    <a:pt x="0" y="12"/>
                  </a:lnTo>
                  <a:lnTo>
                    <a:pt x="18" y="12"/>
                  </a:lnTo>
                  <a:lnTo>
                    <a:pt x="47" y="117"/>
                  </a:lnTo>
                  <a:lnTo>
                    <a:pt x="138" y="117"/>
                  </a:lnTo>
                  <a:lnTo>
                    <a:pt x="141" y="105"/>
                  </a:lnTo>
                  <a:lnTo>
                    <a:pt x="55" y="105"/>
                  </a:lnTo>
                  <a:lnTo>
                    <a:pt x="52" y="93"/>
                  </a:lnTo>
                  <a:lnTo>
                    <a:pt x="145" y="93"/>
                  </a:lnTo>
                  <a:lnTo>
                    <a:pt x="162" y="18"/>
                  </a:lnTo>
                  <a:close/>
                  <a:moveTo>
                    <a:pt x="50" y="86"/>
                  </a:moveTo>
                  <a:lnTo>
                    <a:pt x="33" y="27"/>
                  </a:lnTo>
                  <a:lnTo>
                    <a:pt x="152" y="27"/>
                  </a:lnTo>
                  <a:lnTo>
                    <a:pt x="138" y="86"/>
                  </a:lnTo>
                  <a:lnTo>
                    <a:pt x="50" y="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4" name="Freeform 420"/>
            <p:cNvSpPr>
              <a:spLocks/>
            </p:cNvSpPr>
            <p:nvPr userDrawn="1"/>
          </p:nvSpPr>
          <p:spPr bwMode="auto">
            <a:xfrm>
              <a:off x="5219" y="2708"/>
              <a:ext cx="66" cy="9"/>
            </a:xfrm>
            <a:custGeom>
              <a:avLst/>
              <a:gdLst>
                <a:gd name="T0" fmla="*/ 2 w 66"/>
                <a:gd name="T1" fmla="*/ 9 h 9"/>
                <a:gd name="T2" fmla="*/ 65 w 66"/>
                <a:gd name="T3" fmla="*/ 9 h 9"/>
                <a:gd name="T4" fmla="*/ 66 w 66"/>
                <a:gd name="T5" fmla="*/ 0 h 9"/>
                <a:gd name="T6" fmla="*/ 0 w 66"/>
                <a:gd name="T7" fmla="*/ 0 h 9"/>
                <a:gd name="T8" fmla="*/ 2 w 66"/>
                <a:gd name="T9" fmla="*/ 9 h 9"/>
              </a:gdLst>
              <a:ahLst/>
              <a:cxnLst>
                <a:cxn ang="0">
                  <a:pos x="T0" y="T1"/>
                </a:cxn>
                <a:cxn ang="0">
                  <a:pos x="T2" y="T3"/>
                </a:cxn>
                <a:cxn ang="0">
                  <a:pos x="T4" y="T5"/>
                </a:cxn>
                <a:cxn ang="0">
                  <a:pos x="T6" y="T7"/>
                </a:cxn>
                <a:cxn ang="0">
                  <a:pos x="T8" y="T9"/>
                </a:cxn>
              </a:cxnLst>
              <a:rect l="0" t="0" r="r" b="b"/>
              <a:pathLst>
                <a:path w="66" h="9">
                  <a:moveTo>
                    <a:pt x="2" y="9"/>
                  </a:moveTo>
                  <a:lnTo>
                    <a:pt x="65" y="9"/>
                  </a:lnTo>
                  <a:lnTo>
                    <a:pt x="66" y="0"/>
                  </a:lnTo>
                  <a:lnTo>
                    <a:pt x="0" y="0"/>
                  </a:lnTo>
                  <a:lnTo>
                    <a:pt x="2" y="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5" name="Freeform 421"/>
            <p:cNvSpPr>
              <a:spLocks/>
            </p:cNvSpPr>
            <p:nvPr userDrawn="1"/>
          </p:nvSpPr>
          <p:spPr bwMode="auto">
            <a:xfrm>
              <a:off x="5213" y="2683"/>
              <a:ext cx="79" cy="7"/>
            </a:xfrm>
            <a:custGeom>
              <a:avLst/>
              <a:gdLst>
                <a:gd name="T0" fmla="*/ 1 w 79"/>
                <a:gd name="T1" fmla="*/ 7 h 7"/>
                <a:gd name="T2" fmla="*/ 77 w 79"/>
                <a:gd name="T3" fmla="*/ 7 h 7"/>
                <a:gd name="T4" fmla="*/ 79 w 79"/>
                <a:gd name="T5" fmla="*/ 0 h 7"/>
                <a:gd name="T6" fmla="*/ 0 w 79"/>
                <a:gd name="T7" fmla="*/ 0 h 7"/>
                <a:gd name="T8" fmla="*/ 1 w 79"/>
                <a:gd name="T9" fmla="*/ 7 h 7"/>
              </a:gdLst>
              <a:ahLst/>
              <a:cxnLst>
                <a:cxn ang="0">
                  <a:pos x="T0" y="T1"/>
                </a:cxn>
                <a:cxn ang="0">
                  <a:pos x="T2" y="T3"/>
                </a:cxn>
                <a:cxn ang="0">
                  <a:pos x="T4" y="T5"/>
                </a:cxn>
                <a:cxn ang="0">
                  <a:pos x="T6" y="T7"/>
                </a:cxn>
                <a:cxn ang="0">
                  <a:pos x="T8" y="T9"/>
                </a:cxn>
              </a:cxnLst>
              <a:rect l="0" t="0" r="r" b="b"/>
              <a:pathLst>
                <a:path w="79" h="7">
                  <a:moveTo>
                    <a:pt x="1" y="7"/>
                  </a:moveTo>
                  <a:lnTo>
                    <a:pt x="77" y="7"/>
                  </a:lnTo>
                  <a:lnTo>
                    <a:pt x="79" y="0"/>
                  </a:lnTo>
                  <a:lnTo>
                    <a:pt x="0" y="0"/>
                  </a:lnTo>
                  <a:lnTo>
                    <a:pt x="1" y="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6" name="Freeform 422"/>
            <p:cNvSpPr>
              <a:spLocks/>
            </p:cNvSpPr>
            <p:nvPr userDrawn="1"/>
          </p:nvSpPr>
          <p:spPr bwMode="auto">
            <a:xfrm>
              <a:off x="-442" y="776"/>
              <a:ext cx="228" cy="105"/>
            </a:xfrm>
            <a:custGeom>
              <a:avLst/>
              <a:gdLst>
                <a:gd name="T0" fmla="*/ 207 w 228"/>
                <a:gd name="T1" fmla="*/ 46 h 105"/>
                <a:gd name="T2" fmla="*/ 228 w 228"/>
                <a:gd name="T3" fmla="*/ 37 h 105"/>
                <a:gd name="T4" fmla="*/ 115 w 228"/>
                <a:gd name="T5" fmla="*/ 0 h 105"/>
                <a:gd name="T6" fmla="*/ 0 w 228"/>
                <a:gd name="T7" fmla="*/ 37 h 105"/>
                <a:gd name="T8" fmla="*/ 115 w 228"/>
                <a:gd name="T9" fmla="*/ 76 h 105"/>
                <a:gd name="T10" fmla="*/ 200 w 228"/>
                <a:gd name="T11" fmla="*/ 47 h 105"/>
                <a:gd name="T12" fmla="*/ 200 w 228"/>
                <a:gd name="T13" fmla="*/ 88 h 105"/>
                <a:gd name="T14" fmla="*/ 195 w 228"/>
                <a:gd name="T15" fmla="*/ 88 h 105"/>
                <a:gd name="T16" fmla="*/ 195 w 228"/>
                <a:gd name="T17" fmla="*/ 105 h 105"/>
                <a:gd name="T18" fmla="*/ 217 w 228"/>
                <a:gd name="T19" fmla="*/ 105 h 105"/>
                <a:gd name="T20" fmla="*/ 217 w 228"/>
                <a:gd name="T21" fmla="*/ 88 h 105"/>
                <a:gd name="T22" fmla="*/ 207 w 228"/>
                <a:gd name="T23" fmla="*/ 88 h 105"/>
                <a:gd name="T24" fmla="*/ 207 w 228"/>
                <a:gd name="T25" fmla="*/ 4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8" h="105">
                  <a:moveTo>
                    <a:pt x="207" y="46"/>
                  </a:moveTo>
                  <a:lnTo>
                    <a:pt x="228" y="37"/>
                  </a:lnTo>
                  <a:lnTo>
                    <a:pt x="115" y="0"/>
                  </a:lnTo>
                  <a:lnTo>
                    <a:pt x="0" y="37"/>
                  </a:lnTo>
                  <a:lnTo>
                    <a:pt x="115" y="76"/>
                  </a:lnTo>
                  <a:lnTo>
                    <a:pt x="200" y="47"/>
                  </a:lnTo>
                  <a:lnTo>
                    <a:pt x="200" y="88"/>
                  </a:lnTo>
                  <a:lnTo>
                    <a:pt x="195" y="88"/>
                  </a:lnTo>
                  <a:lnTo>
                    <a:pt x="195" y="105"/>
                  </a:lnTo>
                  <a:lnTo>
                    <a:pt x="217" y="105"/>
                  </a:lnTo>
                  <a:lnTo>
                    <a:pt x="217" y="88"/>
                  </a:lnTo>
                  <a:lnTo>
                    <a:pt x="207" y="88"/>
                  </a:lnTo>
                  <a:lnTo>
                    <a:pt x="207" y="4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7" name="Freeform 423"/>
            <p:cNvSpPr>
              <a:spLocks noEditPoints="1"/>
            </p:cNvSpPr>
            <p:nvPr userDrawn="1"/>
          </p:nvSpPr>
          <p:spPr bwMode="auto">
            <a:xfrm>
              <a:off x="-398" y="844"/>
              <a:ext cx="139" cy="76"/>
            </a:xfrm>
            <a:custGeom>
              <a:avLst/>
              <a:gdLst>
                <a:gd name="T0" fmla="*/ 0 w 139"/>
                <a:gd name="T1" fmla="*/ 0 h 76"/>
                <a:gd name="T2" fmla="*/ 0 w 139"/>
                <a:gd name="T3" fmla="*/ 59 h 76"/>
                <a:gd name="T4" fmla="*/ 27 w 139"/>
                <a:gd name="T5" fmla="*/ 59 h 76"/>
                <a:gd name="T6" fmla="*/ 27 w 139"/>
                <a:gd name="T7" fmla="*/ 76 h 76"/>
                <a:gd name="T8" fmla="*/ 119 w 139"/>
                <a:gd name="T9" fmla="*/ 76 h 76"/>
                <a:gd name="T10" fmla="*/ 119 w 139"/>
                <a:gd name="T11" fmla="*/ 59 h 76"/>
                <a:gd name="T12" fmla="*/ 139 w 139"/>
                <a:gd name="T13" fmla="*/ 59 h 76"/>
                <a:gd name="T14" fmla="*/ 139 w 139"/>
                <a:gd name="T15" fmla="*/ 0 h 76"/>
                <a:gd name="T16" fmla="*/ 71 w 139"/>
                <a:gd name="T17" fmla="*/ 23 h 76"/>
                <a:gd name="T18" fmla="*/ 0 w 139"/>
                <a:gd name="T19" fmla="*/ 0 h 76"/>
                <a:gd name="T20" fmla="*/ 130 w 139"/>
                <a:gd name="T21" fmla="*/ 50 h 76"/>
                <a:gd name="T22" fmla="*/ 110 w 139"/>
                <a:gd name="T23" fmla="*/ 50 h 76"/>
                <a:gd name="T24" fmla="*/ 110 w 139"/>
                <a:gd name="T25" fmla="*/ 69 h 76"/>
                <a:gd name="T26" fmla="*/ 34 w 139"/>
                <a:gd name="T27" fmla="*/ 69 h 76"/>
                <a:gd name="T28" fmla="*/ 34 w 139"/>
                <a:gd name="T29" fmla="*/ 50 h 76"/>
                <a:gd name="T30" fmla="*/ 7 w 139"/>
                <a:gd name="T31" fmla="*/ 50 h 76"/>
                <a:gd name="T32" fmla="*/ 7 w 139"/>
                <a:gd name="T33" fmla="*/ 10 h 76"/>
                <a:gd name="T34" fmla="*/ 71 w 139"/>
                <a:gd name="T35" fmla="*/ 32 h 76"/>
                <a:gd name="T36" fmla="*/ 130 w 139"/>
                <a:gd name="T37" fmla="*/ 11 h 76"/>
                <a:gd name="T38" fmla="*/ 130 w 139"/>
                <a:gd name="T39" fmla="*/ 5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76">
                  <a:moveTo>
                    <a:pt x="0" y="0"/>
                  </a:moveTo>
                  <a:lnTo>
                    <a:pt x="0" y="59"/>
                  </a:lnTo>
                  <a:lnTo>
                    <a:pt x="27" y="59"/>
                  </a:lnTo>
                  <a:lnTo>
                    <a:pt x="27" y="76"/>
                  </a:lnTo>
                  <a:lnTo>
                    <a:pt x="119" y="76"/>
                  </a:lnTo>
                  <a:lnTo>
                    <a:pt x="119" y="59"/>
                  </a:lnTo>
                  <a:lnTo>
                    <a:pt x="139" y="59"/>
                  </a:lnTo>
                  <a:lnTo>
                    <a:pt x="139" y="0"/>
                  </a:lnTo>
                  <a:lnTo>
                    <a:pt x="71" y="23"/>
                  </a:lnTo>
                  <a:lnTo>
                    <a:pt x="0" y="0"/>
                  </a:lnTo>
                  <a:close/>
                  <a:moveTo>
                    <a:pt x="130" y="50"/>
                  </a:moveTo>
                  <a:lnTo>
                    <a:pt x="110" y="50"/>
                  </a:lnTo>
                  <a:lnTo>
                    <a:pt x="110" y="69"/>
                  </a:lnTo>
                  <a:lnTo>
                    <a:pt x="34" y="69"/>
                  </a:lnTo>
                  <a:lnTo>
                    <a:pt x="34" y="50"/>
                  </a:lnTo>
                  <a:lnTo>
                    <a:pt x="7" y="50"/>
                  </a:lnTo>
                  <a:lnTo>
                    <a:pt x="7" y="10"/>
                  </a:lnTo>
                  <a:lnTo>
                    <a:pt x="71" y="32"/>
                  </a:lnTo>
                  <a:lnTo>
                    <a:pt x="130" y="11"/>
                  </a:lnTo>
                  <a:lnTo>
                    <a:pt x="130" y="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8" name="Freeform 424"/>
            <p:cNvSpPr>
              <a:spLocks noEditPoints="1"/>
            </p:cNvSpPr>
            <p:nvPr userDrawn="1"/>
          </p:nvSpPr>
          <p:spPr bwMode="auto">
            <a:xfrm>
              <a:off x="6415" y="2608"/>
              <a:ext cx="176" cy="176"/>
            </a:xfrm>
            <a:custGeom>
              <a:avLst/>
              <a:gdLst>
                <a:gd name="T0" fmla="*/ 0 w 176"/>
                <a:gd name="T1" fmla="*/ 0 h 176"/>
                <a:gd name="T2" fmla="*/ 0 w 176"/>
                <a:gd name="T3" fmla="*/ 176 h 176"/>
                <a:gd name="T4" fmla="*/ 176 w 176"/>
                <a:gd name="T5" fmla="*/ 176 h 176"/>
                <a:gd name="T6" fmla="*/ 176 w 176"/>
                <a:gd name="T7" fmla="*/ 0 h 176"/>
                <a:gd name="T8" fmla="*/ 0 w 176"/>
                <a:gd name="T9" fmla="*/ 0 h 176"/>
                <a:gd name="T10" fmla="*/ 169 w 176"/>
                <a:gd name="T11" fmla="*/ 168 h 176"/>
                <a:gd name="T12" fmla="*/ 9 w 176"/>
                <a:gd name="T13" fmla="*/ 168 h 176"/>
                <a:gd name="T14" fmla="*/ 9 w 176"/>
                <a:gd name="T15" fmla="*/ 9 h 176"/>
                <a:gd name="T16" fmla="*/ 169 w 176"/>
                <a:gd name="T17" fmla="*/ 9 h 176"/>
                <a:gd name="T18" fmla="*/ 169 w 176"/>
                <a:gd name="T19"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176">
                  <a:moveTo>
                    <a:pt x="0" y="0"/>
                  </a:moveTo>
                  <a:lnTo>
                    <a:pt x="0" y="176"/>
                  </a:lnTo>
                  <a:lnTo>
                    <a:pt x="176" y="176"/>
                  </a:lnTo>
                  <a:lnTo>
                    <a:pt x="176" y="0"/>
                  </a:lnTo>
                  <a:lnTo>
                    <a:pt x="0" y="0"/>
                  </a:lnTo>
                  <a:close/>
                  <a:moveTo>
                    <a:pt x="169" y="168"/>
                  </a:moveTo>
                  <a:lnTo>
                    <a:pt x="9" y="168"/>
                  </a:lnTo>
                  <a:lnTo>
                    <a:pt x="9" y="9"/>
                  </a:lnTo>
                  <a:lnTo>
                    <a:pt x="169" y="9"/>
                  </a:lnTo>
                  <a:lnTo>
                    <a:pt x="169" y="1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29" name="Freeform 425"/>
            <p:cNvSpPr>
              <a:spLocks/>
            </p:cNvSpPr>
            <p:nvPr userDrawn="1"/>
          </p:nvSpPr>
          <p:spPr bwMode="auto">
            <a:xfrm>
              <a:off x="6447" y="2657"/>
              <a:ext cx="112" cy="104"/>
            </a:xfrm>
            <a:custGeom>
              <a:avLst/>
              <a:gdLst>
                <a:gd name="T0" fmla="*/ 9 w 112"/>
                <a:gd name="T1" fmla="*/ 68 h 104"/>
                <a:gd name="T2" fmla="*/ 27 w 112"/>
                <a:gd name="T3" fmla="*/ 68 h 104"/>
                <a:gd name="T4" fmla="*/ 27 w 112"/>
                <a:gd name="T5" fmla="*/ 104 h 104"/>
                <a:gd name="T6" fmla="*/ 27 w 112"/>
                <a:gd name="T7" fmla="*/ 104 h 104"/>
                <a:gd name="T8" fmla="*/ 34 w 112"/>
                <a:gd name="T9" fmla="*/ 104 h 104"/>
                <a:gd name="T10" fmla="*/ 34 w 112"/>
                <a:gd name="T11" fmla="*/ 104 h 104"/>
                <a:gd name="T12" fmla="*/ 34 w 112"/>
                <a:gd name="T13" fmla="*/ 44 h 104"/>
                <a:gd name="T14" fmla="*/ 53 w 112"/>
                <a:gd name="T15" fmla="*/ 44 h 104"/>
                <a:gd name="T16" fmla="*/ 53 w 112"/>
                <a:gd name="T17" fmla="*/ 104 h 104"/>
                <a:gd name="T18" fmla="*/ 53 w 112"/>
                <a:gd name="T19" fmla="*/ 104 h 104"/>
                <a:gd name="T20" fmla="*/ 61 w 112"/>
                <a:gd name="T21" fmla="*/ 104 h 104"/>
                <a:gd name="T22" fmla="*/ 61 w 112"/>
                <a:gd name="T23" fmla="*/ 104 h 104"/>
                <a:gd name="T24" fmla="*/ 61 w 112"/>
                <a:gd name="T25" fmla="*/ 31 h 104"/>
                <a:gd name="T26" fmla="*/ 78 w 112"/>
                <a:gd name="T27" fmla="*/ 31 h 104"/>
                <a:gd name="T28" fmla="*/ 78 w 112"/>
                <a:gd name="T29" fmla="*/ 104 h 104"/>
                <a:gd name="T30" fmla="*/ 80 w 112"/>
                <a:gd name="T31" fmla="*/ 104 h 104"/>
                <a:gd name="T32" fmla="*/ 86 w 112"/>
                <a:gd name="T33" fmla="*/ 104 h 104"/>
                <a:gd name="T34" fmla="*/ 86 w 112"/>
                <a:gd name="T35" fmla="*/ 104 h 104"/>
                <a:gd name="T36" fmla="*/ 86 w 112"/>
                <a:gd name="T37" fmla="*/ 7 h 104"/>
                <a:gd name="T38" fmla="*/ 105 w 112"/>
                <a:gd name="T39" fmla="*/ 7 h 104"/>
                <a:gd name="T40" fmla="*/ 105 w 112"/>
                <a:gd name="T41" fmla="*/ 104 h 104"/>
                <a:gd name="T42" fmla="*/ 112 w 112"/>
                <a:gd name="T43" fmla="*/ 104 h 104"/>
                <a:gd name="T44" fmla="*/ 112 w 112"/>
                <a:gd name="T45" fmla="*/ 0 h 104"/>
                <a:gd name="T46" fmla="*/ 80 w 112"/>
                <a:gd name="T47" fmla="*/ 0 h 104"/>
                <a:gd name="T48" fmla="*/ 80 w 112"/>
                <a:gd name="T49" fmla="*/ 24 h 104"/>
                <a:gd name="T50" fmla="*/ 53 w 112"/>
                <a:gd name="T51" fmla="*/ 24 h 104"/>
                <a:gd name="T52" fmla="*/ 53 w 112"/>
                <a:gd name="T53" fmla="*/ 36 h 104"/>
                <a:gd name="T54" fmla="*/ 27 w 112"/>
                <a:gd name="T55" fmla="*/ 36 h 104"/>
                <a:gd name="T56" fmla="*/ 27 w 112"/>
                <a:gd name="T57" fmla="*/ 60 h 104"/>
                <a:gd name="T58" fmla="*/ 0 w 112"/>
                <a:gd name="T59" fmla="*/ 60 h 104"/>
                <a:gd name="T60" fmla="*/ 0 w 112"/>
                <a:gd name="T61" fmla="*/ 104 h 104"/>
                <a:gd name="T62" fmla="*/ 9 w 112"/>
                <a:gd name="T63" fmla="*/ 104 h 104"/>
                <a:gd name="T64" fmla="*/ 9 w 112"/>
                <a:gd name="T65" fmla="*/ 6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104">
                  <a:moveTo>
                    <a:pt x="9" y="68"/>
                  </a:moveTo>
                  <a:lnTo>
                    <a:pt x="27" y="68"/>
                  </a:lnTo>
                  <a:lnTo>
                    <a:pt x="27" y="104"/>
                  </a:lnTo>
                  <a:lnTo>
                    <a:pt x="27" y="104"/>
                  </a:lnTo>
                  <a:lnTo>
                    <a:pt x="34" y="104"/>
                  </a:lnTo>
                  <a:lnTo>
                    <a:pt x="34" y="104"/>
                  </a:lnTo>
                  <a:lnTo>
                    <a:pt x="34" y="44"/>
                  </a:lnTo>
                  <a:lnTo>
                    <a:pt x="53" y="44"/>
                  </a:lnTo>
                  <a:lnTo>
                    <a:pt x="53" y="104"/>
                  </a:lnTo>
                  <a:lnTo>
                    <a:pt x="53" y="104"/>
                  </a:lnTo>
                  <a:lnTo>
                    <a:pt x="61" y="104"/>
                  </a:lnTo>
                  <a:lnTo>
                    <a:pt x="61" y="104"/>
                  </a:lnTo>
                  <a:lnTo>
                    <a:pt x="61" y="31"/>
                  </a:lnTo>
                  <a:lnTo>
                    <a:pt x="78" y="31"/>
                  </a:lnTo>
                  <a:lnTo>
                    <a:pt x="78" y="104"/>
                  </a:lnTo>
                  <a:lnTo>
                    <a:pt x="80" y="104"/>
                  </a:lnTo>
                  <a:lnTo>
                    <a:pt x="86" y="104"/>
                  </a:lnTo>
                  <a:lnTo>
                    <a:pt x="86" y="104"/>
                  </a:lnTo>
                  <a:lnTo>
                    <a:pt x="86" y="7"/>
                  </a:lnTo>
                  <a:lnTo>
                    <a:pt x="105" y="7"/>
                  </a:lnTo>
                  <a:lnTo>
                    <a:pt x="105" y="104"/>
                  </a:lnTo>
                  <a:lnTo>
                    <a:pt x="112" y="104"/>
                  </a:lnTo>
                  <a:lnTo>
                    <a:pt x="112" y="0"/>
                  </a:lnTo>
                  <a:lnTo>
                    <a:pt x="80" y="0"/>
                  </a:lnTo>
                  <a:lnTo>
                    <a:pt x="80" y="24"/>
                  </a:lnTo>
                  <a:lnTo>
                    <a:pt x="53" y="24"/>
                  </a:lnTo>
                  <a:lnTo>
                    <a:pt x="53" y="36"/>
                  </a:lnTo>
                  <a:lnTo>
                    <a:pt x="27" y="36"/>
                  </a:lnTo>
                  <a:lnTo>
                    <a:pt x="27" y="60"/>
                  </a:lnTo>
                  <a:lnTo>
                    <a:pt x="0" y="60"/>
                  </a:lnTo>
                  <a:lnTo>
                    <a:pt x="0" y="104"/>
                  </a:lnTo>
                  <a:lnTo>
                    <a:pt x="9" y="104"/>
                  </a:lnTo>
                  <a:lnTo>
                    <a:pt x="9" y="6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0" name="Freeform 426"/>
            <p:cNvSpPr>
              <a:spLocks noEditPoints="1"/>
            </p:cNvSpPr>
            <p:nvPr userDrawn="1"/>
          </p:nvSpPr>
          <p:spPr bwMode="auto">
            <a:xfrm>
              <a:off x="6125" y="1187"/>
              <a:ext cx="152" cy="174"/>
            </a:xfrm>
            <a:custGeom>
              <a:avLst/>
              <a:gdLst>
                <a:gd name="T0" fmla="*/ 71 w 90"/>
                <a:gd name="T1" fmla="*/ 20 h 103"/>
                <a:gd name="T2" fmla="*/ 81 w 90"/>
                <a:gd name="T3" fmla="*/ 47 h 103"/>
                <a:gd name="T4" fmla="*/ 79 w 90"/>
                <a:gd name="T5" fmla="*/ 50 h 103"/>
                <a:gd name="T6" fmla="*/ 79 w 90"/>
                <a:gd name="T7" fmla="*/ 50 h 103"/>
                <a:gd name="T8" fmla="*/ 77 w 90"/>
                <a:gd name="T9" fmla="*/ 47 h 103"/>
                <a:gd name="T10" fmla="*/ 68 w 90"/>
                <a:gd name="T11" fmla="*/ 23 h 103"/>
                <a:gd name="T12" fmla="*/ 44 w 90"/>
                <a:gd name="T13" fmla="*/ 13 h 103"/>
                <a:gd name="T14" fmla="*/ 42 w 90"/>
                <a:gd name="T15" fmla="*/ 11 h 103"/>
                <a:gd name="T16" fmla="*/ 44 w 90"/>
                <a:gd name="T17" fmla="*/ 8 h 103"/>
                <a:gd name="T18" fmla="*/ 45 w 90"/>
                <a:gd name="T19" fmla="*/ 8 h 103"/>
                <a:gd name="T20" fmla="*/ 71 w 90"/>
                <a:gd name="T21" fmla="*/ 20 h 103"/>
                <a:gd name="T22" fmla="*/ 43 w 90"/>
                <a:gd name="T23" fmla="*/ 17 h 103"/>
                <a:gd name="T24" fmla="*/ 43 w 90"/>
                <a:gd name="T25" fmla="*/ 17 h 103"/>
                <a:gd name="T26" fmla="*/ 41 w 90"/>
                <a:gd name="T27" fmla="*/ 19 h 103"/>
                <a:gd name="T28" fmla="*/ 43 w 90"/>
                <a:gd name="T29" fmla="*/ 21 h 103"/>
                <a:gd name="T30" fmla="*/ 61 w 90"/>
                <a:gd name="T31" fmla="*/ 30 h 103"/>
                <a:gd name="T32" fmla="*/ 68 w 90"/>
                <a:gd name="T33" fmla="*/ 48 h 103"/>
                <a:gd name="T34" fmla="*/ 70 w 90"/>
                <a:gd name="T35" fmla="*/ 51 h 103"/>
                <a:gd name="T36" fmla="*/ 71 w 90"/>
                <a:gd name="T37" fmla="*/ 51 h 103"/>
                <a:gd name="T38" fmla="*/ 73 w 90"/>
                <a:gd name="T39" fmla="*/ 48 h 103"/>
                <a:gd name="T40" fmla="*/ 64 w 90"/>
                <a:gd name="T41" fmla="*/ 26 h 103"/>
                <a:gd name="T42" fmla="*/ 43 w 90"/>
                <a:gd name="T43" fmla="*/ 17 h 103"/>
                <a:gd name="T44" fmla="*/ 77 w 90"/>
                <a:gd name="T45" fmla="*/ 14 h 103"/>
                <a:gd name="T46" fmla="*/ 46 w 90"/>
                <a:gd name="T47" fmla="*/ 0 h 103"/>
                <a:gd name="T48" fmla="*/ 43 w 90"/>
                <a:gd name="T49" fmla="*/ 2 h 103"/>
                <a:gd name="T50" fmla="*/ 45 w 90"/>
                <a:gd name="T51" fmla="*/ 5 h 103"/>
                <a:gd name="T52" fmla="*/ 74 w 90"/>
                <a:gd name="T53" fmla="*/ 18 h 103"/>
                <a:gd name="T54" fmla="*/ 85 w 90"/>
                <a:gd name="T55" fmla="*/ 47 h 103"/>
                <a:gd name="T56" fmla="*/ 87 w 90"/>
                <a:gd name="T57" fmla="*/ 49 h 103"/>
                <a:gd name="T58" fmla="*/ 87 w 90"/>
                <a:gd name="T59" fmla="*/ 49 h 103"/>
                <a:gd name="T60" fmla="*/ 89 w 90"/>
                <a:gd name="T61" fmla="*/ 47 h 103"/>
                <a:gd name="T62" fmla="*/ 77 w 90"/>
                <a:gd name="T63" fmla="*/ 14 h 103"/>
                <a:gd name="T64" fmla="*/ 46 w 90"/>
                <a:gd name="T65" fmla="*/ 49 h 103"/>
                <a:gd name="T66" fmla="*/ 70 w 90"/>
                <a:gd name="T67" fmla="*/ 74 h 103"/>
                <a:gd name="T68" fmla="*/ 68 w 90"/>
                <a:gd name="T69" fmla="*/ 75 h 103"/>
                <a:gd name="T70" fmla="*/ 57 w 90"/>
                <a:gd name="T71" fmla="*/ 83 h 103"/>
                <a:gd name="T72" fmla="*/ 66 w 90"/>
                <a:gd name="T73" fmla="*/ 103 h 103"/>
                <a:gd name="T74" fmla="*/ 15 w 90"/>
                <a:gd name="T75" fmla="*/ 103 h 103"/>
                <a:gd name="T76" fmla="*/ 24 w 90"/>
                <a:gd name="T77" fmla="*/ 81 h 103"/>
                <a:gd name="T78" fmla="*/ 14 w 90"/>
                <a:gd name="T79" fmla="*/ 74 h 103"/>
                <a:gd name="T80" fmla="*/ 16 w 90"/>
                <a:gd name="T81" fmla="*/ 20 h 103"/>
                <a:gd name="T82" fmla="*/ 17 w 90"/>
                <a:gd name="T83" fmla="*/ 18 h 103"/>
                <a:gd name="T84" fmla="*/ 41 w 90"/>
                <a:gd name="T85" fmla="*/ 43 h 103"/>
                <a:gd name="T86" fmla="*/ 50 w 90"/>
                <a:gd name="T87" fmla="*/ 35 h 103"/>
                <a:gd name="T88" fmla="*/ 54 w 90"/>
                <a:gd name="T89" fmla="*/ 35 h 103"/>
                <a:gd name="T90" fmla="*/ 55 w 90"/>
                <a:gd name="T91" fmla="*/ 37 h 103"/>
                <a:gd name="T92" fmla="*/ 55 w 90"/>
                <a:gd name="T93" fmla="*/ 40 h 103"/>
                <a:gd name="T94" fmla="*/ 46 w 90"/>
                <a:gd name="T95" fmla="*/ 49 h 103"/>
                <a:gd name="T96" fmla="*/ 64 w 90"/>
                <a:gd name="T97" fmla="*/ 74 h 103"/>
                <a:gd name="T98" fmla="*/ 17 w 90"/>
                <a:gd name="T99" fmla="*/ 25 h 103"/>
                <a:gd name="T100" fmla="*/ 18 w 90"/>
                <a:gd name="T101" fmla="*/ 71 h 103"/>
                <a:gd name="T102" fmla="*/ 42 w 90"/>
                <a:gd name="T103" fmla="*/ 81 h 103"/>
                <a:gd name="T104" fmla="*/ 42 w 90"/>
                <a:gd name="T105" fmla="*/ 81 h 103"/>
                <a:gd name="T106" fmla="*/ 64 w 90"/>
                <a:gd name="T107" fmla="*/ 74 h 103"/>
                <a:gd name="T108" fmla="*/ 15 w 90"/>
                <a:gd name="T109" fmla="*/ 39 h 103"/>
                <a:gd name="T110" fmla="*/ 18 w 90"/>
                <a:gd name="T111" fmla="*/ 42 h 103"/>
                <a:gd name="T112" fmla="*/ 21 w 90"/>
                <a:gd name="T113" fmla="*/ 39 h 103"/>
                <a:gd name="T114" fmla="*/ 18 w 90"/>
                <a:gd name="T115" fmla="*/ 35 h 103"/>
                <a:gd name="T116" fmla="*/ 15 w 90"/>
                <a:gd name="T117" fmla="*/ 3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103">
                  <a:moveTo>
                    <a:pt x="71" y="20"/>
                  </a:moveTo>
                  <a:cubicBezTo>
                    <a:pt x="78" y="28"/>
                    <a:pt x="82" y="37"/>
                    <a:pt x="81" y="47"/>
                  </a:cubicBezTo>
                  <a:cubicBezTo>
                    <a:pt x="81" y="49"/>
                    <a:pt x="80" y="50"/>
                    <a:pt x="79" y="50"/>
                  </a:cubicBezTo>
                  <a:cubicBezTo>
                    <a:pt x="79" y="50"/>
                    <a:pt x="79" y="50"/>
                    <a:pt x="79" y="50"/>
                  </a:cubicBezTo>
                  <a:cubicBezTo>
                    <a:pt x="78" y="49"/>
                    <a:pt x="77" y="48"/>
                    <a:pt x="77" y="47"/>
                  </a:cubicBezTo>
                  <a:cubicBezTo>
                    <a:pt x="77" y="38"/>
                    <a:pt x="74" y="30"/>
                    <a:pt x="68" y="23"/>
                  </a:cubicBezTo>
                  <a:cubicBezTo>
                    <a:pt x="62" y="17"/>
                    <a:pt x="53" y="13"/>
                    <a:pt x="44" y="13"/>
                  </a:cubicBezTo>
                  <a:cubicBezTo>
                    <a:pt x="43" y="13"/>
                    <a:pt x="42" y="12"/>
                    <a:pt x="42" y="11"/>
                  </a:cubicBezTo>
                  <a:cubicBezTo>
                    <a:pt x="42" y="9"/>
                    <a:pt x="43" y="8"/>
                    <a:pt x="44" y="8"/>
                  </a:cubicBezTo>
                  <a:cubicBezTo>
                    <a:pt x="45" y="8"/>
                    <a:pt x="45" y="8"/>
                    <a:pt x="45" y="8"/>
                  </a:cubicBezTo>
                  <a:cubicBezTo>
                    <a:pt x="55" y="9"/>
                    <a:pt x="64" y="13"/>
                    <a:pt x="71" y="20"/>
                  </a:cubicBezTo>
                  <a:close/>
                  <a:moveTo>
                    <a:pt x="43" y="17"/>
                  </a:moveTo>
                  <a:cubicBezTo>
                    <a:pt x="43" y="17"/>
                    <a:pt x="43" y="17"/>
                    <a:pt x="43" y="17"/>
                  </a:cubicBezTo>
                  <a:cubicBezTo>
                    <a:pt x="42" y="17"/>
                    <a:pt x="41" y="18"/>
                    <a:pt x="41" y="19"/>
                  </a:cubicBezTo>
                  <a:cubicBezTo>
                    <a:pt x="41" y="20"/>
                    <a:pt x="42" y="21"/>
                    <a:pt x="43" y="21"/>
                  </a:cubicBezTo>
                  <a:cubicBezTo>
                    <a:pt x="50" y="22"/>
                    <a:pt x="56" y="25"/>
                    <a:pt x="61" y="30"/>
                  </a:cubicBezTo>
                  <a:cubicBezTo>
                    <a:pt x="66" y="35"/>
                    <a:pt x="68" y="41"/>
                    <a:pt x="68" y="48"/>
                  </a:cubicBezTo>
                  <a:cubicBezTo>
                    <a:pt x="68" y="50"/>
                    <a:pt x="69" y="51"/>
                    <a:pt x="70" y="51"/>
                  </a:cubicBezTo>
                  <a:cubicBezTo>
                    <a:pt x="70" y="51"/>
                    <a:pt x="70" y="51"/>
                    <a:pt x="71" y="51"/>
                  </a:cubicBezTo>
                  <a:cubicBezTo>
                    <a:pt x="72" y="51"/>
                    <a:pt x="73" y="50"/>
                    <a:pt x="73" y="48"/>
                  </a:cubicBezTo>
                  <a:cubicBezTo>
                    <a:pt x="73" y="40"/>
                    <a:pt x="70" y="32"/>
                    <a:pt x="64" y="26"/>
                  </a:cubicBezTo>
                  <a:cubicBezTo>
                    <a:pt x="59" y="20"/>
                    <a:pt x="51" y="17"/>
                    <a:pt x="43" y="17"/>
                  </a:cubicBezTo>
                  <a:close/>
                  <a:moveTo>
                    <a:pt x="77" y="14"/>
                  </a:moveTo>
                  <a:cubicBezTo>
                    <a:pt x="69" y="6"/>
                    <a:pt x="58" y="1"/>
                    <a:pt x="46" y="0"/>
                  </a:cubicBezTo>
                  <a:cubicBezTo>
                    <a:pt x="44" y="0"/>
                    <a:pt x="43" y="1"/>
                    <a:pt x="43" y="2"/>
                  </a:cubicBezTo>
                  <a:cubicBezTo>
                    <a:pt x="43" y="4"/>
                    <a:pt x="44" y="5"/>
                    <a:pt x="45" y="5"/>
                  </a:cubicBezTo>
                  <a:cubicBezTo>
                    <a:pt x="56" y="5"/>
                    <a:pt x="66" y="10"/>
                    <a:pt x="74" y="18"/>
                  </a:cubicBezTo>
                  <a:cubicBezTo>
                    <a:pt x="81" y="25"/>
                    <a:pt x="85" y="36"/>
                    <a:pt x="85" y="47"/>
                  </a:cubicBezTo>
                  <a:cubicBezTo>
                    <a:pt x="85" y="48"/>
                    <a:pt x="86" y="49"/>
                    <a:pt x="87" y="49"/>
                  </a:cubicBezTo>
                  <a:cubicBezTo>
                    <a:pt x="87" y="49"/>
                    <a:pt x="87" y="49"/>
                    <a:pt x="87" y="49"/>
                  </a:cubicBezTo>
                  <a:cubicBezTo>
                    <a:pt x="88" y="49"/>
                    <a:pt x="89" y="48"/>
                    <a:pt x="89" y="47"/>
                  </a:cubicBezTo>
                  <a:cubicBezTo>
                    <a:pt x="90" y="35"/>
                    <a:pt x="85" y="23"/>
                    <a:pt x="77" y="14"/>
                  </a:cubicBezTo>
                  <a:close/>
                  <a:moveTo>
                    <a:pt x="46" y="49"/>
                  </a:moveTo>
                  <a:cubicBezTo>
                    <a:pt x="70" y="74"/>
                    <a:pt x="70" y="74"/>
                    <a:pt x="70" y="74"/>
                  </a:cubicBezTo>
                  <a:cubicBezTo>
                    <a:pt x="68" y="75"/>
                    <a:pt x="68" y="75"/>
                    <a:pt x="68" y="75"/>
                  </a:cubicBezTo>
                  <a:cubicBezTo>
                    <a:pt x="65" y="79"/>
                    <a:pt x="61" y="81"/>
                    <a:pt x="57" y="83"/>
                  </a:cubicBezTo>
                  <a:cubicBezTo>
                    <a:pt x="66" y="103"/>
                    <a:pt x="66" y="103"/>
                    <a:pt x="66" y="103"/>
                  </a:cubicBezTo>
                  <a:cubicBezTo>
                    <a:pt x="15" y="103"/>
                    <a:pt x="15" y="103"/>
                    <a:pt x="15" y="103"/>
                  </a:cubicBezTo>
                  <a:cubicBezTo>
                    <a:pt x="24" y="81"/>
                    <a:pt x="24" y="81"/>
                    <a:pt x="24" y="81"/>
                  </a:cubicBezTo>
                  <a:cubicBezTo>
                    <a:pt x="20" y="79"/>
                    <a:pt x="17" y="77"/>
                    <a:pt x="14" y="74"/>
                  </a:cubicBezTo>
                  <a:cubicBezTo>
                    <a:pt x="0" y="58"/>
                    <a:pt x="0" y="34"/>
                    <a:pt x="16" y="20"/>
                  </a:cubicBezTo>
                  <a:cubicBezTo>
                    <a:pt x="17" y="18"/>
                    <a:pt x="17" y="18"/>
                    <a:pt x="17" y="18"/>
                  </a:cubicBezTo>
                  <a:cubicBezTo>
                    <a:pt x="41" y="43"/>
                    <a:pt x="41" y="43"/>
                    <a:pt x="41" y="43"/>
                  </a:cubicBezTo>
                  <a:cubicBezTo>
                    <a:pt x="50" y="35"/>
                    <a:pt x="50" y="35"/>
                    <a:pt x="50" y="35"/>
                  </a:cubicBezTo>
                  <a:cubicBezTo>
                    <a:pt x="51" y="34"/>
                    <a:pt x="53" y="34"/>
                    <a:pt x="54" y="35"/>
                  </a:cubicBezTo>
                  <a:cubicBezTo>
                    <a:pt x="55" y="37"/>
                    <a:pt x="55" y="37"/>
                    <a:pt x="55" y="37"/>
                  </a:cubicBezTo>
                  <a:cubicBezTo>
                    <a:pt x="56" y="38"/>
                    <a:pt x="56" y="39"/>
                    <a:pt x="55" y="40"/>
                  </a:cubicBezTo>
                  <a:lnTo>
                    <a:pt x="46" y="49"/>
                  </a:lnTo>
                  <a:close/>
                  <a:moveTo>
                    <a:pt x="64" y="74"/>
                  </a:moveTo>
                  <a:cubicBezTo>
                    <a:pt x="17" y="25"/>
                    <a:pt x="17" y="25"/>
                    <a:pt x="17" y="25"/>
                  </a:cubicBezTo>
                  <a:cubicBezTo>
                    <a:pt x="5" y="38"/>
                    <a:pt x="5" y="58"/>
                    <a:pt x="18" y="71"/>
                  </a:cubicBezTo>
                  <a:cubicBezTo>
                    <a:pt x="24" y="78"/>
                    <a:pt x="33" y="81"/>
                    <a:pt x="42" y="81"/>
                  </a:cubicBezTo>
                  <a:cubicBezTo>
                    <a:pt x="42" y="81"/>
                    <a:pt x="42" y="81"/>
                    <a:pt x="42" y="81"/>
                  </a:cubicBezTo>
                  <a:cubicBezTo>
                    <a:pt x="50" y="81"/>
                    <a:pt x="57" y="79"/>
                    <a:pt x="64" y="74"/>
                  </a:cubicBezTo>
                  <a:close/>
                  <a:moveTo>
                    <a:pt x="15" y="39"/>
                  </a:moveTo>
                  <a:cubicBezTo>
                    <a:pt x="15" y="41"/>
                    <a:pt x="16" y="42"/>
                    <a:pt x="18" y="42"/>
                  </a:cubicBezTo>
                  <a:cubicBezTo>
                    <a:pt x="20" y="42"/>
                    <a:pt x="21" y="41"/>
                    <a:pt x="21" y="39"/>
                  </a:cubicBezTo>
                  <a:cubicBezTo>
                    <a:pt x="21" y="37"/>
                    <a:pt x="20" y="35"/>
                    <a:pt x="18" y="35"/>
                  </a:cubicBezTo>
                  <a:cubicBezTo>
                    <a:pt x="16" y="35"/>
                    <a:pt x="15" y="37"/>
                    <a:pt x="15" y="3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1" name="Freeform 427"/>
            <p:cNvSpPr>
              <a:spLocks noEditPoints="1"/>
            </p:cNvSpPr>
            <p:nvPr userDrawn="1"/>
          </p:nvSpPr>
          <p:spPr bwMode="auto">
            <a:xfrm>
              <a:off x="5763" y="1506"/>
              <a:ext cx="194" cy="171"/>
            </a:xfrm>
            <a:custGeom>
              <a:avLst/>
              <a:gdLst>
                <a:gd name="T0" fmla="*/ 105 w 115"/>
                <a:gd name="T1" fmla="*/ 0 h 101"/>
                <a:gd name="T2" fmla="*/ 9 w 115"/>
                <a:gd name="T3" fmla="*/ 0 h 101"/>
                <a:gd name="T4" fmla="*/ 0 w 115"/>
                <a:gd name="T5" fmla="*/ 9 h 101"/>
                <a:gd name="T6" fmla="*/ 0 w 115"/>
                <a:gd name="T7" fmla="*/ 77 h 101"/>
                <a:gd name="T8" fmla="*/ 9 w 115"/>
                <a:gd name="T9" fmla="*/ 86 h 101"/>
                <a:gd name="T10" fmla="*/ 41 w 115"/>
                <a:gd name="T11" fmla="*/ 86 h 101"/>
                <a:gd name="T12" fmla="*/ 41 w 115"/>
                <a:gd name="T13" fmla="*/ 97 h 101"/>
                <a:gd name="T14" fmla="*/ 38 w 115"/>
                <a:gd name="T15" fmla="*/ 97 h 101"/>
                <a:gd name="T16" fmla="*/ 36 w 115"/>
                <a:gd name="T17" fmla="*/ 99 h 101"/>
                <a:gd name="T18" fmla="*/ 38 w 115"/>
                <a:gd name="T19" fmla="*/ 101 h 101"/>
                <a:gd name="T20" fmla="*/ 77 w 115"/>
                <a:gd name="T21" fmla="*/ 101 h 101"/>
                <a:gd name="T22" fmla="*/ 79 w 115"/>
                <a:gd name="T23" fmla="*/ 99 h 101"/>
                <a:gd name="T24" fmla="*/ 77 w 115"/>
                <a:gd name="T25" fmla="*/ 97 h 101"/>
                <a:gd name="T26" fmla="*/ 74 w 115"/>
                <a:gd name="T27" fmla="*/ 97 h 101"/>
                <a:gd name="T28" fmla="*/ 74 w 115"/>
                <a:gd name="T29" fmla="*/ 86 h 101"/>
                <a:gd name="T30" fmla="*/ 105 w 115"/>
                <a:gd name="T31" fmla="*/ 86 h 101"/>
                <a:gd name="T32" fmla="*/ 115 w 115"/>
                <a:gd name="T33" fmla="*/ 77 h 101"/>
                <a:gd name="T34" fmla="*/ 115 w 115"/>
                <a:gd name="T35" fmla="*/ 9 h 101"/>
                <a:gd name="T36" fmla="*/ 105 w 115"/>
                <a:gd name="T37" fmla="*/ 0 h 101"/>
                <a:gd name="T38" fmla="*/ 9 w 115"/>
                <a:gd name="T39" fmla="*/ 5 h 101"/>
                <a:gd name="T40" fmla="*/ 105 w 115"/>
                <a:gd name="T41" fmla="*/ 5 h 101"/>
                <a:gd name="T42" fmla="*/ 110 w 115"/>
                <a:gd name="T43" fmla="*/ 9 h 101"/>
                <a:gd name="T44" fmla="*/ 110 w 115"/>
                <a:gd name="T45" fmla="*/ 62 h 101"/>
                <a:gd name="T46" fmla="*/ 5 w 115"/>
                <a:gd name="T47" fmla="*/ 62 h 101"/>
                <a:gd name="T48" fmla="*/ 5 w 115"/>
                <a:gd name="T49" fmla="*/ 9 h 101"/>
                <a:gd name="T50" fmla="*/ 9 w 115"/>
                <a:gd name="T51" fmla="*/ 5 h 101"/>
                <a:gd name="T52" fmla="*/ 105 w 115"/>
                <a:gd name="T53" fmla="*/ 82 h 101"/>
                <a:gd name="T54" fmla="*/ 9 w 115"/>
                <a:gd name="T55" fmla="*/ 82 h 101"/>
                <a:gd name="T56" fmla="*/ 5 w 115"/>
                <a:gd name="T57" fmla="*/ 77 h 101"/>
                <a:gd name="T58" fmla="*/ 5 w 115"/>
                <a:gd name="T59" fmla="*/ 65 h 101"/>
                <a:gd name="T60" fmla="*/ 110 w 115"/>
                <a:gd name="T61" fmla="*/ 65 h 101"/>
                <a:gd name="T62" fmla="*/ 110 w 115"/>
                <a:gd name="T63" fmla="*/ 77 h 101"/>
                <a:gd name="T64" fmla="*/ 105 w 115"/>
                <a:gd name="T65"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1">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7"/>
                    <a:pt x="41" y="97"/>
                    <a:pt x="41" y="97"/>
                  </a:cubicBezTo>
                  <a:cubicBezTo>
                    <a:pt x="38" y="97"/>
                    <a:pt x="38" y="97"/>
                    <a:pt x="38" y="97"/>
                  </a:cubicBezTo>
                  <a:cubicBezTo>
                    <a:pt x="36" y="97"/>
                    <a:pt x="36" y="97"/>
                    <a:pt x="36" y="99"/>
                  </a:cubicBezTo>
                  <a:cubicBezTo>
                    <a:pt x="36" y="100"/>
                    <a:pt x="36" y="101"/>
                    <a:pt x="38" y="101"/>
                  </a:cubicBezTo>
                  <a:cubicBezTo>
                    <a:pt x="77" y="101"/>
                    <a:pt x="77" y="101"/>
                    <a:pt x="77" y="101"/>
                  </a:cubicBezTo>
                  <a:cubicBezTo>
                    <a:pt x="78" y="101"/>
                    <a:pt x="79" y="100"/>
                    <a:pt x="79" y="99"/>
                  </a:cubicBezTo>
                  <a:cubicBezTo>
                    <a:pt x="79" y="97"/>
                    <a:pt x="78" y="97"/>
                    <a:pt x="77" y="97"/>
                  </a:cubicBezTo>
                  <a:cubicBezTo>
                    <a:pt x="74" y="97"/>
                    <a:pt x="74" y="97"/>
                    <a:pt x="74" y="97"/>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5"/>
                  </a:moveTo>
                  <a:cubicBezTo>
                    <a:pt x="105" y="5"/>
                    <a:pt x="105" y="5"/>
                    <a:pt x="105" y="5"/>
                  </a:cubicBezTo>
                  <a:cubicBezTo>
                    <a:pt x="108" y="5"/>
                    <a:pt x="110" y="7"/>
                    <a:pt x="110" y="9"/>
                  </a:cubicBezTo>
                  <a:cubicBezTo>
                    <a:pt x="110" y="62"/>
                    <a:pt x="110" y="62"/>
                    <a:pt x="110" y="62"/>
                  </a:cubicBezTo>
                  <a:cubicBezTo>
                    <a:pt x="5" y="62"/>
                    <a:pt x="5" y="62"/>
                    <a:pt x="5" y="62"/>
                  </a:cubicBezTo>
                  <a:cubicBezTo>
                    <a:pt x="5" y="9"/>
                    <a:pt x="5" y="9"/>
                    <a:pt x="5" y="9"/>
                  </a:cubicBezTo>
                  <a:cubicBezTo>
                    <a:pt x="5" y="7"/>
                    <a:pt x="7" y="5"/>
                    <a:pt x="9" y="5"/>
                  </a:cubicBezTo>
                  <a:close/>
                  <a:moveTo>
                    <a:pt x="105" y="82"/>
                  </a:moveTo>
                  <a:cubicBezTo>
                    <a:pt x="9" y="82"/>
                    <a:pt x="9" y="82"/>
                    <a:pt x="9" y="82"/>
                  </a:cubicBezTo>
                  <a:cubicBezTo>
                    <a:pt x="7" y="82"/>
                    <a:pt x="5" y="80"/>
                    <a:pt x="5" y="77"/>
                  </a:cubicBezTo>
                  <a:cubicBezTo>
                    <a:pt x="5" y="65"/>
                    <a:pt x="5" y="65"/>
                    <a:pt x="5" y="65"/>
                  </a:cubicBezTo>
                  <a:cubicBezTo>
                    <a:pt x="110" y="65"/>
                    <a:pt x="110" y="65"/>
                    <a:pt x="110" y="65"/>
                  </a:cubicBezTo>
                  <a:cubicBezTo>
                    <a:pt x="110" y="77"/>
                    <a:pt x="110" y="77"/>
                    <a:pt x="110" y="77"/>
                  </a:cubicBezTo>
                  <a:cubicBezTo>
                    <a:pt x="110" y="80"/>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2" name="Oval 428"/>
            <p:cNvSpPr>
              <a:spLocks noChangeArrowheads="1"/>
            </p:cNvSpPr>
            <p:nvPr userDrawn="1"/>
          </p:nvSpPr>
          <p:spPr bwMode="auto">
            <a:xfrm>
              <a:off x="5854" y="1625"/>
              <a:ext cx="11"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3" name="Freeform 429"/>
            <p:cNvSpPr>
              <a:spLocks noEditPoints="1"/>
            </p:cNvSpPr>
            <p:nvPr userDrawn="1"/>
          </p:nvSpPr>
          <p:spPr bwMode="auto">
            <a:xfrm>
              <a:off x="3926" y="429"/>
              <a:ext cx="194" cy="169"/>
            </a:xfrm>
            <a:custGeom>
              <a:avLst/>
              <a:gdLst>
                <a:gd name="T0" fmla="*/ 105 w 115"/>
                <a:gd name="T1" fmla="*/ 0 h 100"/>
                <a:gd name="T2" fmla="*/ 9 w 115"/>
                <a:gd name="T3" fmla="*/ 0 h 100"/>
                <a:gd name="T4" fmla="*/ 0 w 115"/>
                <a:gd name="T5" fmla="*/ 9 h 100"/>
                <a:gd name="T6" fmla="*/ 0 w 115"/>
                <a:gd name="T7" fmla="*/ 77 h 100"/>
                <a:gd name="T8" fmla="*/ 9 w 115"/>
                <a:gd name="T9" fmla="*/ 86 h 100"/>
                <a:gd name="T10" fmla="*/ 41 w 115"/>
                <a:gd name="T11" fmla="*/ 86 h 100"/>
                <a:gd name="T12" fmla="*/ 41 w 115"/>
                <a:gd name="T13" fmla="*/ 96 h 100"/>
                <a:gd name="T14" fmla="*/ 38 w 115"/>
                <a:gd name="T15" fmla="*/ 96 h 100"/>
                <a:gd name="T16" fmla="*/ 36 w 115"/>
                <a:gd name="T17" fmla="*/ 98 h 100"/>
                <a:gd name="T18" fmla="*/ 38 w 115"/>
                <a:gd name="T19" fmla="*/ 100 h 100"/>
                <a:gd name="T20" fmla="*/ 77 w 115"/>
                <a:gd name="T21" fmla="*/ 100 h 100"/>
                <a:gd name="T22" fmla="*/ 79 w 115"/>
                <a:gd name="T23" fmla="*/ 98 h 100"/>
                <a:gd name="T24" fmla="*/ 77 w 115"/>
                <a:gd name="T25" fmla="*/ 96 h 100"/>
                <a:gd name="T26" fmla="*/ 74 w 115"/>
                <a:gd name="T27" fmla="*/ 96 h 100"/>
                <a:gd name="T28" fmla="*/ 74 w 115"/>
                <a:gd name="T29" fmla="*/ 86 h 100"/>
                <a:gd name="T30" fmla="*/ 105 w 115"/>
                <a:gd name="T31" fmla="*/ 86 h 100"/>
                <a:gd name="T32" fmla="*/ 115 w 115"/>
                <a:gd name="T33" fmla="*/ 77 h 100"/>
                <a:gd name="T34" fmla="*/ 115 w 115"/>
                <a:gd name="T35" fmla="*/ 9 h 100"/>
                <a:gd name="T36" fmla="*/ 105 w 115"/>
                <a:gd name="T37" fmla="*/ 0 h 100"/>
                <a:gd name="T38" fmla="*/ 9 w 115"/>
                <a:gd name="T39" fmla="*/ 4 h 100"/>
                <a:gd name="T40" fmla="*/ 105 w 115"/>
                <a:gd name="T41" fmla="*/ 4 h 100"/>
                <a:gd name="T42" fmla="*/ 110 w 115"/>
                <a:gd name="T43" fmla="*/ 9 h 100"/>
                <a:gd name="T44" fmla="*/ 110 w 115"/>
                <a:gd name="T45" fmla="*/ 61 h 100"/>
                <a:gd name="T46" fmla="*/ 5 w 115"/>
                <a:gd name="T47" fmla="*/ 61 h 100"/>
                <a:gd name="T48" fmla="*/ 5 w 115"/>
                <a:gd name="T49" fmla="*/ 9 h 100"/>
                <a:gd name="T50" fmla="*/ 9 w 115"/>
                <a:gd name="T51" fmla="*/ 4 h 100"/>
                <a:gd name="T52" fmla="*/ 105 w 115"/>
                <a:gd name="T53" fmla="*/ 82 h 100"/>
                <a:gd name="T54" fmla="*/ 9 w 115"/>
                <a:gd name="T55" fmla="*/ 82 h 100"/>
                <a:gd name="T56" fmla="*/ 5 w 115"/>
                <a:gd name="T57" fmla="*/ 77 h 100"/>
                <a:gd name="T58" fmla="*/ 5 w 115"/>
                <a:gd name="T59" fmla="*/ 65 h 100"/>
                <a:gd name="T60" fmla="*/ 110 w 115"/>
                <a:gd name="T61" fmla="*/ 65 h 100"/>
                <a:gd name="T62" fmla="*/ 110 w 115"/>
                <a:gd name="T63" fmla="*/ 77 h 100"/>
                <a:gd name="T64" fmla="*/ 105 w 115"/>
                <a:gd name="T65"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5" h="100">
                  <a:moveTo>
                    <a:pt x="105" y="0"/>
                  </a:moveTo>
                  <a:cubicBezTo>
                    <a:pt x="9" y="0"/>
                    <a:pt x="9" y="0"/>
                    <a:pt x="9" y="0"/>
                  </a:cubicBezTo>
                  <a:cubicBezTo>
                    <a:pt x="4" y="0"/>
                    <a:pt x="0" y="4"/>
                    <a:pt x="0" y="9"/>
                  </a:cubicBezTo>
                  <a:cubicBezTo>
                    <a:pt x="0" y="77"/>
                    <a:pt x="0" y="77"/>
                    <a:pt x="0" y="77"/>
                  </a:cubicBezTo>
                  <a:cubicBezTo>
                    <a:pt x="0" y="82"/>
                    <a:pt x="4" y="86"/>
                    <a:pt x="9" y="86"/>
                  </a:cubicBezTo>
                  <a:cubicBezTo>
                    <a:pt x="41" y="86"/>
                    <a:pt x="41" y="86"/>
                    <a:pt x="41" y="86"/>
                  </a:cubicBezTo>
                  <a:cubicBezTo>
                    <a:pt x="41" y="96"/>
                    <a:pt x="41" y="96"/>
                    <a:pt x="41" y="96"/>
                  </a:cubicBezTo>
                  <a:cubicBezTo>
                    <a:pt x="38" y="96"/>
                    <a:pt x="38" y="96"/>
                    <a:pt x="38" y="96"/>
                  </a:cubicBezTo>
                  <a:cubicBezTo>
                    <a:pt x="36" y="96"/>
                    <a:pt x="36" y="97"/>
                    <a:pt x="36" y="98"/>
                  </a:cubicBezTo>
                  <a:cubicBezTo>
                    <a:pt x="36" y="99"/>
                    <a:pt x="36" y="100"/>
                    <a:pt x="38" y="100"/>
                  </a:cubicBezTo>
                  <a:cubicBezTo>
                    <a:pt x="77" y="100"/>
                    <a:pt x="77" y="100"/>
                    <a:pt x="77" y="100"/>
                  </a:cubicBezTo>
                  <a:cubicBezTo>
                    <a:pt x="78" y="100"/>
                    <a:pt x="79" y="99"/>
                    <a:pt x="79" y="98"/>
                  </a:cubicBezTo>
                  <a:cubicBezTo>
                    <a:pt x="79" y="97"/>
                    <a:pt x="78" y="96"/>
                    <a:pt x="77" y="96"/>
                  </a:cubicBezTo>
                  <a:cubicBezTo>
                    <a:pt x="74" y="96"/>
                    <a:pt x="74" y="96"/>
                    <a:pt x="74" y="96"/>
                  </a:cubicBezTo>
                  <a:cubicBezTo>
                    <a:pt x="74" y="86"/>
                    <a:pt x="74" y="86"/>
                    <a:pt x="74" y="86"/>
                  </a:cubicBezTo>
                  <a:cubicBezTo>
                    <a:pt x="105" y="86"/>
                    <a:pt x="105" y="86"/>
                    <a:pt x="105" y="86"/>
                  </a:cubicBezTo>
                  <a:cubicBezTo>
                    <a:pt x="111" y="86"/>
                    <a:pt x="115" y="82"/>
                    <a:pt x="115" y="77"/>
                  </a:cubicBezTo>
                  <a:cubicBezTo>
                    <a:pt x="115" y="9"/>
                    <a:pt x="115" y="9"/>
                    <a:pt x="115" y="9"/>
                  </a:cubicBezTo>
                  <a:cubicBezTo>
                    <a:pt x="115" y="4"/>
                    <a:pt x="111" y="0"/>
                    <a:pt x="105" y="0"/>
                  </a:cubicBezTo>
                  <a:close/>
                  <a:moveTo>
                    <a:pt x="9" y="4"/>
                  </a:moveTo>
                  <a:cubicBezTo>
                    <a:pt x="105" y="4"/>
                    <a:pt x="105" y="4"/>
                    <a:pt x="105" y="4"/>
                  </a:cubicBezTo>
                  <a:cubicBezTo>
                    <a:pt x="108" y="4"/>
                    <a:pt x="110" y="6"/>
                    <a:pt x="110" y="9"/>
                  </a:cubicBezTo>
                  <a:cubicBezTo>
                    <a:pt x="110" y="61"/>
                    <a:pt x="110" y="61"/>
                    <a:pt x="110" y="61"/>
                  </a:cubicBezTo>
                  <a:cubicBezTo>
                    <a:pt x="5" y="61"/>
                    <a:pt x="5" y="61"/>
                    <a:pt x="5" y="61"/>
                  </a:cubicBezTo>
                  <a:cubicBezTo>
                    <a:pt x="5" y="9"/>
                    <a:pt x="5" y="9"/>
                    <a:pt x="5" y="9"/>
                  </a:cubicBezTo>
                  <a:cubicBezTo>
                    <a:pt x="5" y="6"/>
                    <a:pt x="7" y="4"/>
                    <a:pt x="9" y="4"/>
                  </a:cubicBezTo>
                  <a:close/>
                  <a:moveTo>
                    <a:pt x="105" y="82"/>
                  </a:moveTo>
                  <a:cubicBezTo>
                    <a:pt x="9" y="82"/>
                    <a:pt x="9" y="82"/>
                    <a:pt x="9" y="82"/>
                  </a:cubicBezTo>
                  <a:cubicBezTo>
                    <a:pt x="7" y="82"/>
                    <a:pt x="5" y="79"/>
                    <a:pt x="5" y="77"/>
                  </a:cubicBezTo>
                  <a:cubicBezTo>
                    <a:pt x="5" y="65"/>
                    <a:pt x="5" y="65"/>
                    <a:pt x="5" y="65"/>
                  </a:cubicBezTo>
                  <a:cubicBezTo>
                    <a:pt x="110" y="65"/>
                    <a:pt x="110" y="65"/>
                    <a:pt x="110" y="65"/>
                  </a:cubicBezTo>
                  <a:cubicBezTo>
                    <a:pt x="110" y="77"/>
                    <a:pt x="110" y="77"/>
                    <a:pt x="110" y="77"/>
                  </a:cubicBezTo>
                  <a:cubicBezTo>
                    <a:pt x="110" y="79"/>
                    <a:pt x="108" y="82"/>
                    <a:pt x="105"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4" name="Oval 430"/>
            <p:cNvSpPr>
              <a:spLocks noChangeArrowheads="1"/>
            </p:cNvSpPr>
            <p:nvPr userDrawn="1"/>
          </p:nvSpPr>
          <p:spPr bwMode="auto">
            <a:xfrm>
              <a:off x="4017" y="548"/>
              <a:ext cx="10" cy="10"/>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5" name="Freeform 431"/>
            <p:cNvSpPr>
              <a:spLocks/>
            </p:cNvSpPr>
            <p:nvPr userDrawn="1"/>
          </p:nvSpPr>
          <p:spPr bwMode="auto">
            <a:xfrm>
              <a:off x="6044" y="2269"/>
              <a:ext cx="146"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6" name="Rectangle 432"/>
            <p:cNvSpPr>
              <a:spLocks noChangeArrowheads="1"/>
            </p:cNvSpPr>
            <p:nvPr userDrawn="1"/>
          </p:nvSpPr>
          <p:spPr bwMode="auto">
            <a:xfrm>
              <a:off x="6044" y="2328"/>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7" name="Freeform 433"/>
            <p:cNvSpPr>
              <a:spLocks/>
            </p:cNvSpPr>
            <p:nvPr userDrawn="1"/>
          </p:nvSpPr>
          <p:spPr bwMode="auto">
            <a:xfrm>
              <a:off x="6044" y="2373"/>
              <a:ext cx="146"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8" name="Freeform 434"/>
            <p:cNvSpPr>
              <a:spLocks noEditPoints="1"/>
            </p:cNvSpPr>
            <p:nvPr userDrawn="1"/>
          </p:nvSpPr>
          <p:spPr bwMode="auto">
            <a:xfrm>
              <a:off x="5368" y="511"/>
              <a:ext cx="157" cy="155"/>
            </a:xfrm>
            <a:custGeom>
              <a:avLst/>
              <a:gdLst>
                <a:gd name="T0" fmla="*/ 92 w 93"/>
                <a:gd name="T1" fmla="*/ 51 h 92"/>
                <a:gd name="T2" fmla="*/ 93 w 93"/>
                <a:gd name="T3" fmla="*/ 43 h 92"/>
                <a:gd name="T4" fmla="*/ 83 w 93"/>
                <a:gd name="T5" fmla="*/ 37 h 92"/>
                <a:gd name="T6" fmla="*/ 89 w 93"/>
                <a:gd name="T7" fmla="*/ 28 h 92"/>
                <a:gd name="T8" fmla="*/ 85 w 93"/>
                <a:gd name="T9" fmla="*/ 20 h 92"/>
                <a:gd name="T10" fmla="*/ 71 w 93"/>
                <a:gd name="T11" fmla="*/ 18 h 92"/>
                <a:gd name="T12" fmla="*/ 71 w 93"/>
                <a:gd name="T13" fmla="*/ 7 h 92"/>
                <a:gd name="T14" fmla="*/ 60 w 93"/>
                <a:gd name="T15" fmla="*/ 11 h 92"/>
                <a:gd name="T16" fmla="*/ 52 w 93"/>
                <a:gd name="T17" fmla="*/ 0 h 92"/>
                <a:gd name="T18" fmla="*/ 44 w 93"/>
                <a:gd name="T19" fmla="*/ 0 h 92"/>
                <a:gd name="T20" fmla="*/ 38 w 93"/>
                <a:gd name="T21" fmla="*/ 9 h 92"/>
                <a:gd name="T22" fmla="*/ 28 w 93"/>
                <a:gd name="T23" fmla="*/ 4 h 92"/>
                <a:gd name="T24" fmla="*/ 21 w 93"/>
                <a:gd name="T25" fmla="*/ 8 h 92"/>
                <a:gd name="T26" fmla="*/ 18 w 93"/>
                <a:gd name="T27" fmla="*/ 21 h 92"/>
                <a:gd name="T28" fmla="*/ 7 w 93"/>
                <a:gd name="T29" fmla="*/ 22 h 92"/>
                <a:gd name="T30" fmla="*/ 11 w 93"/>
                <a:gd name="T31" fmla="*/ 32 h 92"/>
                <a:gd name="T32" fmla="*/ 1 w 93"/>
                <a:gd name="T33" fmla="*/ 41 h 92"/>
                <a:gd name="T34" fmla="*/ 1 w 93"/>
                <a:gd name="T35" fmla="*/ 49 h 92"/>
                <a:gd name="T36" fmla="*/ 10 w 93"/>
                <a:gd name="T37" fmla="*/ 55 h 92"/>
                <a:gd name="T38" fmla="*/ 4 w 93"/>
                <a:gd name="T39" fmla="*/ 64 h 92"/>
                <a:gd name="T40" fmla="*/ 8 w 93"/>
                <a:gd name="T41" fmla="*/ 71 h 92"/>
                <a:gd name="T42" fmla="*/ 22 w 93"/>
                <a:gd name="T43" fmla="*/ 74 h 92"/>
                <a:gd name="T44" fmla="*/ 22 w 93"/>
                <a:gd name="T45" fmla="*/ 85 h 92"/>
                <a:gd name="T46" fmla="*/ 33 w 93"/>
                <a:gd name="T47" fmla="*/ 81 h 92"/>
                <a:gd name="T48" fmla="*/ 41 w 93"/>
                <a:gd name="T49" fmla="*/ 92 h 92"/>
                <a:gd name="T50" fmla="*/ 50 w 93"/>
                <a:gd name="T51" fmla="*/ 92 h 92"/>
                <a:gd name="T52" fmla="*/ 55 w 93"/>
                <a:gd name="T53" fmla="*/ 83 h 92"/>
                <a:gd name="T54" fmla="*/ 65 w 93"/>
                <a:gd name="T55" fmla="*/ 88 h 92"/>
                <a:gd name="T56" fmla="*/ 72 w 93"/>
                <a:gd name="T57" fmla="*/ 84 h 92"/>
                <a:gd name="T58" fmla="*/ 75 w 93"/>
                <a:gd name="T59" fmla="*/ 71 h 92"/>
                <a:gd name="T60" fmla="*/ 86 w 93"/>
                <a:gd name="T61" fmla="*/ 70 h 92"/>
                <a:gd name="T62" fmla="*/ 82 w 93"/>
                <a:gd name="T63" fmla="*/ 60 h 92"/>
                <a:gd name="T64" fmla="*/ 76 w 93"/>
                <a:gd name="T65" fmla="*/ 47 h 92"/>
                <a:gd name="T66" fmla="*/ 17 w 93"/>
                <a:gd name="T67" fmla="*/ 45 h 92"/>
                <a:gd name="T68" fmla="*/ 76 w 93"/>
                <a:gd name="T69" fmla="*/ 47 h 92"/>
                <a:gd name="T70" fmla="*/ 51 w 93"/>
                <a:gd name="T71" fmla="*/ 53 h 92"/>
                <a:gd name="T72" fmla="*/ 43 w 93"/>
                <a:gd name="T73" fmla="*/ 3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92">
                  <a:moveTo>
                    <a:pt x="83" y="53"/>
                  </a:moveTo>
                  <a:cubicBezTo>
                    <a:pt x="88" y="52"/>
                    <a:pt x="92" y="51"/>
                    <a:pt x="92" y="51"/>
                  </a:cubicBezTo>
                  <a:cubicBezTo>
                    <a:pt x="92" y="50"/>
                    <a:pt x="93" y="49"/>
                    <a:pt x="93" y="47"/>
                  </a:cubicBezTo>
                  <a:cubicBezTo>
                    <a:pt x="93" y="46"/>
                    <a:pt x="93" y="44"/>
                    <a:pt x="93" y="43"/>
                  </a:cubicBezTo>
                  <a:cubicBezTo>
                    <a:pt x="84" y="40"/>
                    <a:pt x="84" y="40"/>
                    <a:pt x="84" y="40"/>
                  </a:cubicBezTo>
                  <a:cubicBezTo>
                    <a:pt x="84" y="39"/>
                    <a:pt x="83" y="38"/>
                    <a:pt x="83" y="37"/>
                  </a:cubicBezTo>
                  <a:cubicBezTo>
                    <a:pt x="83" y="36"/>
                    <a:pt x="83" y="35"/>
                    <a:pt x="82" y="34"/>
                  </a:cubicBezTo>
                  <a:cubicBezTo>
                    <a:pt x="85" y="31"/>
                    <a:pt x="89" y="28"/>
                    <a:pt x="89" y="28"/>
                  </a:cubicBezTo>
                  <a:cubicBezTo>
                    <a:pt x="88" y="26"/>
                    <a:pt x="88" y="25"/>
                    <a:pt x="87" y="24"/>
                  </a:cubicBezTo>
                  <a:cubicBezTo>
                    <a:pt x="86" y="23"/>
                    <a:pt x="86" y="21"/>
                    <a:pt x="85" y="20"/>
                  </a:cubicBezTo>
                  <a:cubicBezTo>
                    <a:pt x="76" y="22"/>
                    <a:pt x="76" y="22"/>
                    <a:pt x="76" y="22"/>
                  </a:cubicBezTo>
                  <a:cubicBezTo>
                    <a:pt x="75" y="21"/>
                    <a:pt x="73" y="19"/>
                    <a:pt x="71" y="18"/>
                  </a:cubicBezTo>
                  <a:cubicBezTo>
                    <a:pt x="73" y="14"/>
                    <a:pt x="74" y="9"/>
                    <a:pt x="74" y="9"/>
                  </a:cubicBezTo>
                  <a:cubicBezTo>
                    <a:pt x="73" y="8"/>
                    <a:pt x="72" y="7"/>
                    <a:pt x="71" y="7"/>
                  </a:cubicBezTo>
                  <a:cubicBezTo>
                    <a:pt x="69" y="6"/>
                    <a:pt x="68" y="5"/>
                    <a:pt x="67" y="5"/>
                  </a:cubicBezTo>
                  <a:cubicBezTo>
                    <a:pt x="60" y="11"/>
                    <a:pt x="60" y="11"/>
                    <a:pt x="60" y="11"/>
                  </a:cubicBezTo>
                  <a:cubicBezTo>
                    <a:pt x="58" y="10"/>
                    <a:pt x="56" y="9"/>
                    <a:pt x="54" y="9"/>
                  </a:cubicBezTo>
                  <a:cubicBezTo>
                    <a:pt x="53" y="5"/>
                    <a:pt x="52" y="0"/>
                    <a:pt x="52" y="0"/>
                  </a:cubicBezTo>
                  <a:cubicBezTo>
                    <a:pt x="51" y="0"/>
                    <a:pt x="49" y="0"/>
                    <a:pt x="48" y="0"/>
                  </a:cubicBezTo>
                  <a:cubicBezTo>
                    <a:pt x="46" y="0"/>
                    <a:pt x="45" y="0"/>
                    <a:pt x="44" y="0"/>
                  </a:cubicBezTo>
                  <a:cubicBezTo>
                    <a:pt x="41" y="9"/>
                    <a:pt x="41" y="9"/>
                    <a:pt x="41" y="9"/>
                  </a:cubicBezTo>
                  <a:cubicBezTo>
                    <a:pt x="40" y="9"/>
                    <a:pt x="39" y="9"/>
                    <a:pt x="38" y="9"/>
                  </a:cubicBezTo>
                  <a:cubicBezTo>
                    <a:pt x="37" y="10"/>
                    <a:pt x="36" y="10"/>
                    <a:pt x="35" y="10"/>
                  </a:cubicBezTo>
                  <a:cubicBezTo>
                    <a:pt x="32" y="7"/>
                    <a:pt x="28" y="4"/>
                    <a:pt x="28" y="4"/>
                  </a:cubicBezTo>
                  <a:cubicBezTo>
                    <a:pt x="27" y="4"/>
                    <a:pt x="26" y="5"/>
                    <a:pt x="25" y="5"/>
                  </a:cubicBezTo>
                  <a:cubicBezTo>
                    <a:pt x="23" y="6"/>
                    <a:pt x="22" y="7"/>
                    <a:pt x="21" y="8"/>
                  </a:cubicBezTo>
                  <a:cubicBezTo>
                    <a:pt x="23" y="16"/>
                    <a:pt x="23" y="16"/>
                    <a:pt x="23" y="16"/>
                  </a:cubicBezTo>
                  <a:cubicBezTo>
                    <a:pt x="21" y="18"/>
                    <a:pt x="20" y="19"/>
                    <a:pt x="18" y="21"/>
                  </a:cubicBezTo>
                  <a:cubicBezTo>
                    <a:pt x="14" y="20"/>
                    <a:pt x="10" y="18"/>
                    <a:pt x="10" y="18"/>
                  </a:cubicBezTo>
                  <a:cubicBezTo>
                    <a:pt x="9" y="20"/>
                    <a:pt x="8" y="21"/>
                    <a:pt x="7" y="22"/>
                  </a:cubicBezTo>
                  <a:cubicBezTo>
                    <a:pt x="7" y="23"/>
                    <a:pt x="6" y="24"/>
                    <a:pt x="5" y="26"/>
                  </a:cubicBezTo>
                  <a:cubicBezTo>
                    <a:pt x="11" y="32"/>
                    <a:pt x="11" y="32"/>
                    <a:pt x="11" y="32"/>
                  </a:cubicBezTo>
                  <a:cubicBezTo>
                    <a:pt x="11" y="34"/>
                    <a:pt x="10" y="36"/>
                    <a:pt x="10" y="38"/>
                  </a:cubicBezTo>
                  <a:cubicBezTo>
                    <a:pt x="6" y="39"/>
                    <a:pt x="1" y="41"/>
                    <a:pt x="1" y="41"/>
                  </a:cubicBezTo>
                  <a:cubicBezTo>
                    <a:pt x="1" y="42"/>
                    <a:pt x="1" y="43"/>
                    <a:pt x="0" y="45"/>
                  </a:cubicBezTo>
                  <a:cubicBezTo>
                    <a:pt x="0" y="46"/>
                    <a:pt x="0" y="48"/>
                    <a:pt x="1" y="49"/>
                  </a:cubicBezTo>
                  <a:cubicBezTo>
                    <a:pt x="9" y="51"/>
                    <a:pt x="9" y="51"/>
                    <a:pt x="9" y="51"/>
                  </a:cubicBezTo>
                  <a:cubicBezTo>
                    <a:pt x="9" y="53"/>
                    <a:pt x="10" y="54"/>
                    <a:pt x="10" y="55"/>
                  </a:cubicBezTo>
                  <a:cubicBezTo>
                    <a:pt x="10" y="56"/>
                    <a:pt x="10" y="57"/>
                    <a:pt x="11" y="58"/>
                  </a:cubicBezTo>
                  <a:cubicBezTo>
                    <a:pt x="8" y="61"/>
                    <a:pt x="4" y="64"/>
                    <a:pt x="4" y="64"/>
                  </a:cubicBezTo>
                  <a:cubicBezTo>
                    <a:pt x="5" y="65"/>
                    <a:pt x="5" y="67"/>
                    <a:pt x="6" y="68"/>
                  </a:cubicBezTo>
                  <a:cubicBezTo>
                    <a:pt x="7" y="69"/>
                    <a:pt x="7" y="70"/>
                    <a:pt x="8" y="71"/>
                  </a:cubicBezTo>
                  <a:cubicBezTo>
                    <a:pt x="17" y="69"/>
                    <a:pt x="17" y="69"/>
                    <a:pt x="17" y="69"/>
                  </a:cubicBezTo>
                  <a:cubicBezTo>
                    <a:pt x="18" y="71"/>
                    <a:pt x="20" y="73"/>
                    <a:pt x="22" y="74"/>
                  </a:cubicBezTo>
                  <a:cubicBezTo>
                    <a:pt x="20" y="78"/>
                    <a:pt x="19" y="83"/>
                    <a:pt x="19" y="83"/>
                  </a:cubicBezTo>
                  <a:cubicBezTo>
                    <a:pt x="20" y="84"/>
                    <a:pt x="21" y="84"/>
                    <a:pt x="22" y="85"/>
                  </a:cubicBezTo>
                  <a:cubicBezTo>
                    <a:pt x="24" y="86"/>
                    <a:pt x="25" y="87"/>
                    <a:pt x="26" y="87"/>
                  </a:cubicBezTo>
                  <a:cubicBezTo>
                    <a:pt x="33" y="81"/>
                    <a:pt x="33" y="81"/>
                    <a:pt x="33" y="81"/>
                  </a:cubicBezTo>
                  <a:cubicBezTo>
                    <a:pt x="35" y="82"/>
                    <a:pt x="37" y="82"/>
                    <a:pt x="39" y="83"/>
                  </a:cubicBezTo>
                  <a:cubicBezTo>
                    <a:pt x="40" y="87"/>
                    <a:pt x="41" y="92"/>
                    <a:pt x="41" y="92"/>
                  </a:cubicBezTo>
                  <a:cubicBezTo>
                    <a:pt x="43" y="92"/>
                    <a:pt x="44" y="92"/>
                    <a:pt x="45" y="92"/>
                  </a:cubicBezTo>
                  <a:cubicBezTo>
                    <a:pt x="47" y="92"/>
                    <a:pt x="48" y="92"/>
                    <a:pt x="50" y="92"/>
                  </a:cubicBezTo>
                  <a:cubicBezTo>
                    <a:pt x="52" y="83"/>
                    <a:pt x="52" y="83"/>
                    <a:pt x="52" y="83"/>
                  </a:cubicBezTo>
                  <a:cubicBezTo>
                    <a:pt x="53" y="83"/>
                    <a:pt x="54" y="83"/>
                    <a:pt x="55" y="83"/>
                  </a:cubicBezTo>
                  <a:cubicBezTo>
                    <a:pt x="56" y="82"/>
                    <a:pt x="57" y="82"/>
                    <a:pt x="59" y="82"/>
                  </a:cubicBezTo>
                  <a:cubicBezTo>
                    <a:pt x="61" y="85"/>
                    <a:pt x="65" y="88"/>
                    <a:pt x="65" y="88"/>
                  </a:cubicBezTo>
                  <a:cubicBezTo>
                    <a:pt x="66" y="88"/>
                    <a:pt x="67" y="87"/>
                    <a:pt x="69" y="86"/>
                  </a:cubicBezTo>
                  <a:cubicBezTo>
                    <a:pt x="70" y="86"/>
                    <a:pt x="71" y="85"/>
                    <a:pt x="72" y="84"/>
                  </a:cubicBezTo>
                  <a:cubicBezTo>
                    <a:pt x="70" y="75"/>
                    <a:pt x="70" y="75"/>
                    <a:pt x="70" y="75"/>
                  </a:cubicBezTo>
                  <a:cubicBezTo>
                    <a:pt x="72" y="74"/>
                    <a:pt x="73" y="73"/>
                    <a:pt x="75" y="71"/>
                  </a:cubicBezTo>
                  <a:cubicBezTo>
                    <a:pt x="79" y="72"/>
                    <a:pt x="83" y="73"/>
                    <a:pt x="83" y="73"/>
                  </a:cubicBezTo>
                  <a:cubicBezTo>
                    <a:pt x="84" y="72"/>
                    <a:pt x="85" y="71"/>
                    <a:pt x="86" y="70"/>
                  </a:cubicBezTo>
                  <a:cubicBezTo>
                    <a:pt x="87" y="69"/>
                    <a:pt x="87" y="68"/>
                    <a:pt x="88" y="66"/>
                  </a:cubicBezTo>
                  <a:cubicBezTo>
                    <a:pt x="82" y="60"/>
                    <a:pt x="82" y="60"/>
                    <a:pt x="82" y="60"/>
                  </a:cubicBezTo>
                  <a:cubicBezTo>
                    <a:pt x="82" y="58"/>
                    <a:pt x="83" y="56"/>
                    <a:pt x="83" y="53"/>
                  </a:cubicBezTo>
                  <a:close/>
                  <a:moveTo>
                    <a:pt x="76" y="47"/>
                  </a:moveTo>
                  <a:cubicBezTo>
                    <a:pt x="75" y="63"/>
                    <a:pt x="62" y="76"/>
                    <a:pt x="46" y="75"/>
                  </a:cubicBezTo>
                  <a:cubicBezTo>
                    <a:pt x="30" y="75"/>
                    <a:pt x="17" y="61"/>
                    <a:pt x="17" y="45"/>
                  </a:cubicBezTo>
                  <a:cubicBezTo>
                    <a:pt x="18" y="29"/>
                    <a:pt x="31" y="16"/>
                    <a:pt x="47" y="17"/>
                  </a:cubicBezTo>
                  <a:cubicBezTo>
                    <a:pt x="63" y="17"/>
                    <a:pt x="76" y="30"/>
                    <a:pt x="76" y="47"/>
                  </a:cubicBezTo>
                  <a:close/>
                  <a:moveTo>
                    <a:pt x="54" y="42"/>
                  </a:moveTo>
                  <a:cubicBezTo>
                    <a:pt x="56" y="46"/>
                    <a:pt x="55" y="51"/>
                    <a:pt x="51" y="53"/>
                  </a:cubicBezTo>
                  <a:cubicBezTo>
                    <a:pt x="46" y="55"/>
                    <a:pt x="41" y="54"/>
                    <a:pt x="39" y="50"/>
                  </a:cubicBezTo>
                  <a:cubicBezTo>
                    <a:pt x="37" y="46"/>
                    <a:pt x="38" y="41"/>
                    <a:pt x="43" y="39"/>
                  </a:cubicBezTo>
                  <a:cubicBezTo>
                    <a:pt x="47" y="36"/>
                    <a:pt x="52" y="38"/>
                    <a:pt x="54" y="4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39" name="Freeform 435"/>
            <p:cNvSpPr>
              <a:spLocks noEditPoints="1"/>
            </p:cNvSpPr>
            <p:nvPr userDrawn="1"/>
          </p:nvSpPr>
          <p:spPr bwMode="auto">
            <a:xfrm>
              <a:off x="5859" y="1995"/>
              <a:ext cx="114"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6 h 97"/>
                <a:gd name="T28" fmla="*/ 63 w 67"/>
                <a:gd name="T29" fmla="*/ 76 h 97"/>
                <a:gd name="T30" fmla="*/ 63 w 67"/>
                <a:gd name="T31" fmla="*/ 87 h 97"/>
                <a:gd name="T32" fmla="*/ 63 w 67"/>
                <a:gd name="T33" fmla="*/ 20 h 97"/>
                <a:gd name="T34" fmla="*/ 4 w 67"/>
                <a:gd name="T35" fmla="*/ 20 h 97"/>
                <a:gd name="T36" fmla="*/ 4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3" y="87"/>
                  </a:moveTo>
                  <a:cubicBezTo>
                    <a:pt x="63" y="90"/>
                    <a:pt x="60" y="93"/>
                    <a:pt x="57" y="93"/>
                  </a:cubicBezTo>
                  <a:cubicBezTo>
                    <a:pt x="10" y="93"/>
                    <a:pt x="10" y="93"/>
                    <a:pt x="10" y="93"/>
                  </a:cubicBezTo>
                  <a:cubicBezTo>
                    <a:pt x="7" y="93"/>
                    <a:pt x="4" y="90"/>
                    <a:pt x="4" y="87"/>
                  </a:cubicBezTo>
                  <a:cubicBezTo>
                    <a:pt x="4" y="76"/>
                    <a:pt x="4" y="76"/>
                    <a:pt x="4" y="76"/>
                  </a:cubicBezTo>
                  <a:cubicBezTo>
                    <a:pt x="63" y="76"/>
                    <a:pt x="63" y="76"/>
                    <a:pt x="63" y="76"/>
                  </a:cubicBezTo>
                  <a:lnTo>
                    <a:pt x="63" y="87"/>
                  </a:lnTo>
                  <a:close/>
                  <a:moveTo>
                    <a:pt x="63" y="20"/>
                  </a:moveTo>
                  <a:cubicBezTo>
                    <a:pt x="4" y="20"/>
                    <a:pt x="4" y="20"/>
                    <a:pt x="4" y="20"/>
                  </a:cubicBezTo>
                  <a:cubicBezTo>
                    <a:pt x="4" y="10"/>
                    <a:pt x="4" y="10"/>
                    <a:pt x="4" y="10"/>
                  </a:cubicBezTo>
                  <a:cubicBezTo>
                    <a:pt x="4" y="7"/>
                    <a:pt x="7" y="4"/>
                    <a:pt x="10" y="4"/>
                  </a:cubicBezTo>
                  <a:cubicBezTo>
                    <a:pt x="57" y="4"/>
                    <a:pt x="57" y="4"/>
                    <a:pt x="57" y="4"/>
                  </a:cubicBezTo>
                  <a:cubicBezTo>
                    <a:pt x="60" y="4"/>
                    <a:pt x="63" y="7"/>
                    <a:pt x="63" y="10"/>
                  </a:cubicBezTo>
                  <a:lnTo>
                    <a:pt x="63"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0" name="Freeform 436"/>
            <p:cNvSpPr>
              <a:spLocks noEditPoints="1"/>
            </p:cNvSpPr>
            <p:nvPr userDrawn="1"/>
          </p:nvSpPr>
          <p:spPr bwMode="auto">
            <a:xfrm>
              <a:off x="6062" y="1883"/>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7 h 97"/>
                <a:gd name="T28" fmla="*/ 62 w 66"/>
                <a:gd name="T29" fmla="*/ 77 h 97"/>
                <a:gd name="T30" fmla="*/ 62 w 66"/>
                <a:gd name="T31" fmla="*/ 87 h 97"/>
                <a:gd name="T32" fmla="*/ 62 w 66"/>
                <a:gd name="T33" fmla="*/ 21 h 97"/>
                <a:gd name="T34" fmla="*/ 4 w 66"/>
                <a:gd name="T35" fmla="*/ 21 h 97"/>
                <a:gd name="T36" fmla="*/ 4 w 66"/>
                <a:gd name="T37" fmla="*/ 10 h 97"/>
                <a:gd name="T38" fmla="*/ 10 w 66"/>
                <a:gd name="T39" fmla="*/ 4 h 97"/>
                <a:gd name="T40" fmla="*/ 56 w 66"/>
                <a:gd name="T41" fmla="*/ 4 h 97"/>
                <a:gd name="T42" fmla="*/ 62 w 66"/>
                <a:gd name="T43" fmla="*/ 10 h 97"/>
                <a:gd name="T44" fmla="*/ 62 w 66"/>
                <a:gd name="T45" fmla="*/ 21 h 97"/>
                <a:gd name="T46" fmla="*/ 29 w 66"/>
                <a:gd name="T47" fmla="*/ 85 h 97"/>
                <a:gd name="T48" fmla="*/ 33 w 66"/>
                <a:gd name="T49" fmla="*/ 80 h 97"/>
                <a:gd name="T50" fmla="*/ 37 w 66"/>
                <a:gd name="T51" fmla="*/ 85 h 97"/>
                <a:gd name="T52" fmla="*/ 33 w 66"/>
                <a:gd name="T53" fmla="*/ 89 h 97"/>
                <a:gd name="T54" fmla="*/ 29 w 66"/>
                <a:gd name="T55" fmla="*/ 85 h 97"/>
                <a:gd name="T56" fmla="*/ 26 w 66"/>
                <a:gd name="T57" fmla="*/ 11 h 97"/>
                <a:gd name="T58" fmla="*/ 41 w 66"/>
                <a:gd name="T59" fmla="*/ 11 h 97"/>
                <a:gd name="T60" fmla="*/ 41 w 66"/>
                <a:gd name="T61" fmla="*/ 14 h 97"/>
                <a:gd name="T62" fmla="*/ 26 w 66"/>
                <a:gd name="T63" fmla="*/ 14 h 97"/>
                <a:gd name="T64" fmla="*/ 26 w 66"/>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5"/>
                    <a:pt x="0" y="10"/>
                  </a:cubicBezTo>
                  <a:cubicBezTo>
                    <a:pt x="0" y="87"/>
                    <a:pt x="0" y="87"/>
                    <a:pt x="0" y="87"/>
                  </a:cubicBezTo>
                  <a:cubicBezTo>
                    <a:pt x="0" y="93"/>
                    <a:pt x="4" y="97"/>
                    <a:pt x="10" y="97"/>
                  </a:cubicBezTo>
                  <a:cubicBezTo>
                    <a:pt x="56" y="97"/>
                    <a:pt x="56" y="97"/>
                    <a:pt x="56" y="97"/>
                  </a:cubicBezTo>
                  <a:cubicBezTo>
                    <a:pt x="62" y="97"/>
                    <a:pt x="66" y="93"/>
                    <a:pt x="66" y="87"/>
                  </a:cubicBezTo>
                  <a:cubicBezTo>
                    <a:pt x="66" y="10"/>
                    <a:pt x="66" y="10"/>
                    <a:pt x="66" y="10"/>
                  </a:cubicBezTo>
                  <a:cubicBezTo>
                    <a:pt x="66" y="5"/>
                    <a:pt x="62" y="0"/>
                    <a:pt x="56" y="0"/>
                  </a:cubicBezTo>
                  <a:close/>
                  <a:moveTo>
                    <a:pt x="62" y="87"/>
                  </a:moveTo>
                  <a:cubicBezTo>
                    <a:pt x="62" y="90"/>
                    <a:pt x="60" y="93"/>
                    <a:pt x="56" y="93"/>
                  </a:cubicBezTo>
                  <a:cubicBezTo>
                    <a:pt x="10" y="93"/>
                    <a:pt x="10" y="93"/>
                    <a:pt x="10" y="93"/>
                  </a:cubicBezTo>
                  <a:cubicBezTo>
                    <a:pt x="7" y="93"/>
                    <a:pt x="4" y="90"/>
                    <a:pt x="4" y="87"/>
                  </a:cubicBezTo>
                  <a:cubicBezTo>
                    <a:pt x="4" y="77"/>
                    <a:pt x="4" y="77"/>
                    <a:pt x="4" y="77"/>
                  </a:cubicBezTo>
                  <a:cubicBezTo>
                    <a:pt x="62" y="77"/>
                    <a:pt x="62" y="77"/>
                    <a:pt x="62" y="77"/>
                  </a:cubicBezTo>
                  <a:lnTo>
                    <a:pt x="62" y="87"/>
                  </a:lnTo>
                  <a:close/>
                  <a:moveTo>
                    <a:pt x="62" y="21"/>
                  </a:moveTo>
                  <a:cubicBezTo>
                    <a:pt x="4" y="21"/>
                    <a:pt x="4" y="21"/>
                    <a:pt x="4" y="21"/>
                  </a:cubicBezTo>
                  <a:cubicBezTo>
                    <a:pt x="4" y="10"/>
                    <a:pt x="4" y="10"/>
                    <a:pt x="4" y="10"/>
                  </a:cubicBezTo>
                  <a:cubicBezTo>
                    <a:pt x="4" y="7"/>
                    <a:pt x="7" y="4"/>
                    <a:pt x="10" y="4"/>
                  </a:cubicBezTo>
                  <a:cubicBezTo>
                    <a:pt x="56" y="4"/>
                    <a:pt x="56" y="4"/>
                    <a:pt x="56" y="4"/>
                  </a:cubicBezTo>
                  <a:cubicBezTo>
                    <a:pt x="60" y="4"/>
                    <a:pt x="62" y="7"/>
                    <a:pt x="62" y="10"/>
                  </a:cubicBezTo>
                  <a:lnTo>
                    <a:pt x="62" y="21"/>
                  </a:lnTo>
                  <a:close/>
                  <a:moveTo>
                    <a:pt x="29" y="85"/>
                  </a:moveTo>
                  <a:cubicBezTo>
                    <a:pt x="29" y="82"/>
                    <a:pt x="31" y="80"/>
                    <a:pt x="33" y="80"/>
                  </a:cubicBezTo>
                  <a:cubicBezTo>
                    <a:pt x="36" y="80"/>
                    <a:pt x="37" y="82"/>
                    <a:pt x="37" y="85"/>
                  </a:cubicBezTo>
                  <a:cubicBezTo>
                    <a:pt x="37" y="87"/>
                    <a:pt x="36" y="89"/>
                    <a:pt x="33"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1" name="Freeform 437"/>
            <p:cNvSpPr>
              <a:spLocks noEditPoints="1"/>
            </p:cNvSpPr>
            <p:nvPr userDrawn="1"/>
          </p:nvSpPr>
          <p:spPr bwMode="auto">
            <a:xfrm>
              <a:off x="6268" y="1995"/>
              <a:ext cx="112" cy="164"/>
            </a:xfrm>
            <a:custGeom>
              <a:avLst/>
              <a:gdLst>
                <a:gd name="T0" fmla="*/ 56 w 66"/>
                <a:gd name="T1" fmla="*/ 0 h 97"/>
                <a:gd name="T2" fmla="*/ 10 w 66"/>
                <a:gd name="T3" fmla="*/ 0 h 97"/>
                <a:gd name="T4" fmla="*/ 0 w 66"/>
                <a:gd name="T5" fmla="*/ 10 h 97"/>
                <a:gd name="T6" fmla="*/ 0 w 66"/>
                <a:gd name="T7" fmla="*/ 87 h 97"/>
                <a:gd name="T8" fmla="*/ 10 w 66"/>
                <a:gd name="T9" fmla="*/ 97 h 97"/>
                <a:gd name="T10" fmla="*/ 56 w 66"/>
                <a:gd name="T11" fmla="*/ 97 h 97"/>
                <a:gd name="T12" fmla="*/ 66 w 66"/>
                <a:gd name="T13" fmla="*/ 87 h 97"/>
                <a:gd name="T14" fmla="*/ 66 w 66"/>
                <a:gd name="T15" fmla="*/ 10 h 97"/>
                <a:gd name="T16" fmla="*/ 56 w 66"/>
                <a:gd name="T17" fmla="*/ 0 h 97"/>
                <a:gd name="T18" fmla="*/ 62 w 66"/>
                <a:gd name="T19" fmla="*/ 87 h 97"/>
                <a:gd name="T20" fmla="*/ 56 w 66"/>
                <a:gd name="T21" fmla="*/ 93 h 97"/>
                <a:gd name="T22" fmla="*/ 10 w 66"/>
                <a:gd name="T23" fmla="*/ 93 h 97"/>
                <a:gd name="T24" fmla="*/ 4 w 66"/>
                <a:gd name="T25" fmla="*/ 87 h 97"/>
                <a:gd name="T26" fmla="*/ 4 w 66"/>
                <a:gd name="T27" fmla="*/ 76 h 97"/>
                <a:gd name="T28" fmla="*/ 62 w 66"/>
                <a:gd name="T29" fmla="*/ 76 h 97"/>
                <a:gd name="T30" fmla="*/ 62 w 66"/>
                <a:gd name="T31" fmla="*/ 87 h 97"/>
                <a:gd name="T32" fmla="*/ 62 w 66"/>
                <a:gd name="T33" fmla="*/ 20 h 97"/>
                <a:gd name="T34" fmla="*/ 4 w 66"/>
                <a:gd name="T35" fmla="*/ 20 h 97"/>
                <a:gd name="T36" fmla="*/ 4 w 66"/>
                <a:gd name="T37" fmla="*/ 10 h 97"/>
                <a:gd name="T38" fmla="*/ 10 w 66"/>
                <a:gd name="T39" fmla="*/ 4 h 97"/>
                <a:gd name="T40" fmla="*/ 56 w 66"/>
                <a:gd name="T41" fmla="*/ 4 h 97"/>
                <a:gd name="T42" fmla="*/ 62 w 66"/>
                <a:gd name="T43" fmla="*/ 10 h 97"/>
                <a:gd name="T44" fmla="*/ 62 w 66"/>
                <a:gd name="T45" fmla="*/ 20 h 97"/>
                <a:gd name="T46" fmla="*/ 29 w 66"/>
                <a:gd name="T47" fmla="*/ 84 h 97"/>
                <a:gd name="T48" fmla="*/ 33 w 66"/>
                <a:gd name="T49" fmla="*/ 80 h 97"/>
                <a:gd name="T50" fmla="*/ 37 w 66"/>
                <a:gd name="T51" fmla="*/ 84 h 97"/>
                <a:gd name="T52" fmla="*/ 33 w 66"/>
                <a:gd name="T53" fmla="*/ 89 h 97"/>
                <a:gd name="T54" fmla="*/ 29 w 66"/>
                <a:gd name="T55" fmla="*/ 84 h 97"/>
                <a:gd name="T56" fmla="*/ 25 w 66"/>
                <a:gd name="T57" fmla="*/ 10 h 97"/>
                <a:gd name="T58" fmla="*/ 41 w 66"/>
                <a:gd name="T59" fmla="*/ 10 h 97"/>
                <a:gd name="T60" fmla="*/ 41 w 66"/>
                <a:gd name="T61" fmla="*/ 14 h 97"/>
                <a:gd name="T62" fmla="*/ 25 w 66"/>
                <a:gd name="T63" fmla="*/ 14 h 97"/>
                <a:gd name="T64" fmla="*/ 25 w 66"/>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97">
                  <a:moveTo>
                    <a:pt x="56" y="0"/>
                  </a:moveTo>
                  <a:cubicBezTo>
                    <a:pt x="10" y="0"/>
                    <a:pt x="10" y="0"/>
                    <a:pt x="10" y="0"/>
                  </a:cubicBezTo>
                  <a:cubicBezTo>
                    <a:pt x="4" y="0"/>
                    <a:pt x="0" y="4"/>
                    <a:pt x="0" y="10"/>
                  </a:cubicBezTo>
                  <a:cubicBezTo>
                    <a:pt x="0" y="87"/>
                    <a:pt x="0" y="87"/>
                    <a:pt x="0" y="87"/>
                  </a:cubicBezTo>
                  <a:cubicBezTo>
                    <a:pt x="0" y="92"/>
                    <a:pt x="4" y="97"/>
                    <a:pt x="10" y="97"/>
                  </a:cubicBezTo>
                  <a:cubicBezTo>
                    <a:pt x="56" y="97"/>
                    <a:pt x="56" y="97"/>
                    <a:pt x="56" y="97"/>
                  </a:cubicBezTo>
                  <a:cubicBezTo>
                    <a:pt x="62" y="97"/>
                    <a:pt x="66" y="92"/>
                    <a:pt x="66" y="87"/>
                  </a:cubicBezTo>
                  <a:cubicBezTo>
                    <a:pt x="66" y="10"/>
                    <a:pt x="66" y="10"/>
                    <a:pt x="66" y="10"/>
                  </a:cubicBezTo>
                  <a:cubicBezTo>
                    <a:pt x="66" y="4"/>
                    <a:pt x="62" y="0"/>
                    <a:pt x="56" y="0"/>
                  </a:cubicBezTo>
                  <a:close/>
                  <a:moveTo>
                    <a:pt x="62" y="87"/>
                  </a:moveTo>
                  <a:cubicBezTo>
                    <a:pt x="62" y="90"/>
                    <a:pt x="60" y="93"/>
                    <a:pt x="56" y="93"/>
                  </a:cubicBezTo>
                  <a:cubicBezTo>
                    <a:pt x="10" y="93"/>
                    <a:pt x="10" y="93"/>
                    <a:pt x="10" y="93"/>
                  </a:cubicBezTo>
                  <a:cubicBezTo>
                    <a:pt x="7" y="93"/>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7"/>
                    <a:pt x="7" y="4"/>
                    <a:pt x="10" y="4"/>
                  </a:cubicBezTo>
                  <a:cubicBezTo>
                    <a:pt x="56" y="4"/>
                    <a:pt x="56" y="4"/>
                    <a:pt x="56" y="4"/>
                  </a:cubicBezTo>
                  <a:cubicBezTo>
                    <a:pt x="60" y="4"/>
                    <a:pt x="62" y="7"/>
                    <a:pt x="62" y="10"/>
                  </a:cubicBezTo>
                  <a:lnTo>
                    <a:pt x="62" y="20"/>
                  </a:lnTo>
                  <a:close/>
                  <a:moveTo>
                    <a:pt x="29" y="84"/>
                  </a:moveTo>
                  <a:cubicBezTo>
                    <a:pt x="29" y="82"/>
                    <a:pt x="31" y="80"/>
                    <a:pt x="33" y="80"/>
                  </a:cubicBezTo>
                  <a:cubicBezTo>
                    <a:pt x="36" y="80"/>
                    <a:pt x="37" y="82"/>
                    <a:pt x="37" y="84"/>
                  </a:cubicBezTo>
                  <a:cubicBezTo>
                    <a:pt x="37" y="87"/>
                    <a:pt x="36" y="89"/>
                    <a:pt x="33" y="89"/>
                  </a:cubicBezTo>
                  <a:cubicBezTo>
                    <a:pt x="31" y="89"/>
                    <a:pt x="29" y="87"/>
                    <a:pt x="29" y="84"/>
                  </a:cubicBezTo>
                  <a:close/>
                  <a:moveTo>
                    <a:pt x="25" y="10"/>
                  </a:moveTo>
                  <a:cubicBezTo>
                    <a:pt x="41" y="10"/>
                    <a:pt x="41" y="10"/>
                    <a:pt x="41" y="10"/>
                  </a:cubicBezTo>
                  <a:cubicBezTo>
                    <a:pt x="41" y="14"/>
                    <a:pt x="41" y="14"/>
                    <a:pt x="41" y="14"/>
                  </a:cubicBezTo>
                  <a:cubicBezTo>
                    <a:pt x="25" y="14"/>
                    <a:pt x="25" y="14"/>
                    <a:pt x="25" y="14"/>
                  </a:cubicBezTo>
                  <a:lnTo>
                    <a:pt x="25"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2" name="Freeform 438"/>
            <p:cNvSpPr>
              <a:spLocks noEditPoints="1"/>
            </p:cNvSpPr>
            <p:nvPr userDrawn="1"/>
          </p:nvSpPr>
          <p:spPr bwMode="auto">
            <a:xfrm>
              <a:off x="1207" y="487"/>
              <a:ext cx="157" cy="96"/>
            </a:xfrm>
            <a:custGeom>
              <a:avLst/>
              <a:gdLst>
                <a:gd name="T0" fmla="*/ 157 w 157"/>
                <a:gd name="T1" fmla="*/ 96 h 96"/>
                <a:gd name="T2" fmla="*/ 0 w 157"/>
                <a:gd name="T3" fmla="*/ 96 h 96"/>
                <a:gd name="T4" fmla="*/ 0 w 157"/>
                <a:gd name="T5" fmla="*/ 0 h 96"/>
                <a:gd name="T6" fmla="*/ 157 w 157"/>
                <a:gd name="T7" fmla="*/ 0 h 96"/>
                <a:gd name="T8" fmla="*/ 157 w 157"/>
                <a:gd name="T9" fmla="*/ 96 h 96"/>
                <a:gd name="T10" fmla="*/ 8 w 157"/>
                <a:gd name="T11" fmla="*/ 88 h 96"/>
                <a:gd name="T12" fmla="*/ 147 w 157"/>
                <a:gd name="T13" fmla="*/ 88 h 96"/>
                <a:gd name="T14" fmla="*/ 147 w 157"/>
                <a:gd name="T15" fmla="*/ 8 h 96"/>
                <a:gd name="T16" fmla="*/ 8 w 157"/>
                <a:gd name="T17" fmla="*/ 8 h 96"/>
                <a:gd name="T18" fmla="*/ 8 w 157"/>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96">
                  <a:moveTo>
                    <a:pt x="157" y="96"/>
                  </a:moveTo>
                  <a:lnTo>
                    <a:pt x="0" y="96"/>
                  </a:lnTo>
                  <a:lnTo>
                    <a:pt x="0" y="0"/>
                  </a:lnTo>
                  <a:lnTo>
                    <a:pt x="157" y="0"/>
                  </a:lnTo>
                  <a:lnTo>
                    <a:pt x="157" y="96"/>
                  </a:lnTo>
                  <a:close/>
                  <a:moveTo>
                    <a:pt x="8" y="88"/>
                  </a:moveTo>
                  <a:lnTo>
                    <a:pt x="147" y="88"/>
                  </a:lnTo>
                  <a:lnTo>
                    <a:pt x="147" y="8"/>
                  </a:lnTo>
                  <a:lnTo>
                    <a:pt x="8" y="8"/>
                  </a:lnTo>
                  <a:lnTo>
                    <a:pt x="8" y="8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3" name="Freeform 439"/>
            <p:cNvSpPr>
              <a:spLocks/>
            </p:cNvSpPr>
            <p:nvPr userDrawn="1"/>
          </p:nvSpPr>
          <p:spPr bwMode="auto">
            <a:xfrm>
              <a:off x="1225" y="506"/>
              <a:ext cx="152" cy="91"/>
            </a:xfrm>
            <a:custGeom>
              <a:avLst/>
              <a:gdLst>
                <a:gd name="T0" fmla="*/ 152 w 152"/>
                <a:gd name="T1" fmla="*/ 91 h 91"/>
                <a:gd name="T2" fmla="*/ 0 w 152"/>
                <a:gd name="T3" fmla="*/ 91 h 91"/>
                <a:gd name="T4" fmla="*/ 0 w 152"/>
                <a:gd name="T5" fmla="*/ 82 h 91"/>
                <a:gd name="T6" fmla="*/ 144 w 152"/>
                <a:gd name="T7" fmla="*/ 82 h 91"/>
                <a:gd name="T8" fmla="*/ 144 w 152"/>
                <a:gd name="T9" fmla="*/ 0 h 91"/>
                <a:gd name="T10" fmla="*/ 152 w 152"/>
                <a:gd name="T11" fmla="*/ 0 h 91"/>
                <a:gd name="T12" fmla="*/ 152 w 152"/>
                <a:gd name="T13" fmla="*/ 91 h 91"/>
              </a:gdLst>
              <a:ahLst/>
              <a:cxnLst>
                <a:cxn ang="0">
                  <a:pos x="T0" y="T1"/>
                </a:cxn>
                <a:cxn ang="0">
                  <a:pos x="T2" y="T3"/>
                </a:cxn>
                <a:cxn ang="0">
                  <a:pos x="T4" y="T5"/>
                </a:cxn>
                <a:cxn ang="0">
                  <a:pos x="T6" y="T7"/>
                </a:cxn>
                <a:cxn ang="0">
                  <a:pos x="T8" y="T9"/>
                </a:cxn>
                <a:cxn ang="0">
                  <a:pos x="T10" y="T11"/>
                </a:cxn>
                <a:cxn ang="0">
                  <a:pos x="T12" y="T13"/>
                </a:cxn>
              </a:cxnLst>
              <a:rect l="0" t="0" r="r" b="b"/>
              <a:pathLst>
                <a:path w="152" h="91">
                  <a:moveTo>
                    <a:pt x="152" y="91"/>
                  </a:moveTo>
                  <a:lnTo>
                    <a:pt x="0" y="91"/>
                  </a:lnTo>
                  <a:lnTo>
                    <a:pt x="0" y="82"/>
                  </a:lnTo>
                  <a:lnTo>
                    <a:pt x="144" y="82"/>
                  </a:lnTo>
                  <a:lnTo>
                    <a:pt x="144" y="0"/>
                  </a:lnTo>
                  <a:lnTo>
                    <a:pt x="152" y="0"/>
                  </a:lnTo>
                  <a:lnTo>
                    <a:pt x="152" y="9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4" name="Freeform 440"/>
            <p:cNvSpPr>
              <a:spLocks/>
            </p:cNvSpPr>
            <p:nvPr userDrawn="1"/>
          </p:nvSpPr>
          <p:spPr bwMode="auto">
            <a:xfrm>
              <a:off x="1239" y="519"/>
              <a:ext cx="152" cy="93"/>
            </a:xfrm>
            <a:custGeom>
              <a:avLst/>
              <a:gdLst>
                <a:gd name="T0" fmla="*/ 152 w 152"/>
                <a:gd name="T1" fmla="*/ 93 h 93"/>
                <a:gd name="T2" fmla="*/ 0 w 152"/>
                <a:gd name="T3" fmla="*/ 93 h 93"/>
                <a:gd name="T4" fmla="*/ 0 w 152"/>
                <a:gd name="T5" fmla="*/ 85 h 93"/>
                <a:gd name="T6" fmla="*/ 143 w 152"/>
                <a:gd name="T7" fmla="*/ 85 h 93"/>
                <a:gd name="T8" fmla="*/ 143 w 152"/>
                <a:gd name="T9" fmla="*/ 0 h 93"/>
                <a:gd name="T10" fmla="*/ 152 w 152"/>
                <a:gd name="T11" fmla="*/ 0 h 93"/>
                <a:gd name="T12" fmla="*/ 152 w 152"/>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152" h="93">
                  <a:moveTo>
                    <a:pt x="152" y="93"/>
                  </a:moveTo>
                  <a:lnTo>
                    <a:pt x="0" y="93"/>
                  </a:lnTo>
                  <a:lnTo>
                    <a:pt x="0" y="85"/>
                  </a:lnTo>
                  <a:lnTo>
                    <a:pt x="143" y="85"/>
                  </a:lnTo>
                  <a:lnTo>
                    <a:pt x="143" y="0"/>
                  </a:lnTo>
                  <a:lnTo>
                    <a:pt x="152" y="0"/>
                  </a:lnTo>
                  <a:lnTo>
                    <a:pt x="152" y="9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5" name="Freeform 441"/>
            <p:cNvSpPr>
              <a:spLocks/>
            </p:cNvSpPr>
            <p:nvPr userDrawn="1"/>
          </p:nvSpPr>
          <p:spPr bwMode="auto">
            <a:xfrm>
              <a:off x="1273" y="509"/>
              <a:ext cx="28" cy="54"/>
            </a:xfrm>
            <a:custGeom>
              <a:avLst/>
              <a:gdLst>
                <a:gd name="T0" fmla="*/ 17 w 17"/>
                <a:gd name="T1" fmla="*/ 21 h 32"/>
                <a:gd name="T2" fmla="*/ 16 w 17"/>
                <a:gd name="T3" fmla="*/ 18 h 32"/>
                <a:gd name="T4" fmla="*/ 15 w 17"/>
                <a:gd name="T5" fmla="*/ 16 h 32"/>
                <a:gd name="T6" fmla="*/ 13 w 17"/>
                <a:gd name="T7" fmla="*/ 15 h 32"/>
                <a:gd name="T8" fmla="*/ 10 w 17"/>
                <a:gd name="T9" fmla="*/ 13 h 32"/>
                <a:gd name="T10" fmla="*/ 8 w 17"/>
                <a:gd name="T11" fmla="*/ 13 h 32"/>
                <a:gd name="T12" fmla="*/ 7 w 17"/>
                <a:gd name="T13" fmla="*/ 12 h 32"/>
                <a:gd name="T14" fmla="*/ 6 w 17"/>
                <a:gd name="T15" fmla="*/ 11 h 32"/>
                <a:gd name="T16" fmla="*/ 6 w 17"/>
                <a:gd name="T17" fmla="*/ 10 h 32"/>
                <a:gd name="T18" fmla="*/ 7 w 17"/>
                <a:gd name="T19" fmla="*/ 9 h 32"/>
                <a:gd name="T20" fmla="*/ 9 w 17"/>
                <a:gd name="T21" fmla="*/ 8 h 32"/>
                <a:gd name="T22" fmla="*/ 12 w 17"/>
                <a:gd name="T23" fmla="*/ 9 h 32"/>
                <a:gd name="T24" fmla="*/ 15 w 17"/>
                <a:gd name="T25" fmla="*/ 10 h 32"/>
                <a:gd name="T26" fmla="*/ 16 w 17"/>
                <a:gd name="T27" fmla="*/ 5 h 32"/>
                <a:gd name="T28" fmla="*/ 14 w 17"/>
                <a:gd name="T29" fmla="*/ 5 h 32"/>
                <a:gd name="T30" fmla="*/ 11 w 17"/>
                <a:gd name="T31" fmla="*/ 4 h 32"/>
                <a:gd name="T32" fmla="*/ 11 w 17"/>
                <a:gd name="T33" fmla="*/ 0 h 32"/>
                <a:gd name="T34" fmla="*/ 6 w 17"/>
                <a:gd name="T35" fmla="*/ 0 h 32"/>
                <a:gd name="T36" fmla="*/ 6 w 17"/>
                <a:gd name="T37" fmla="*/ 4 h 32"/>
                <a:gd name="T38" fmla="*/ 4 w 17"/>
                <a:gd name="T39" fmla="*/ 5 h 32"/>
                <a:gd name="T40" fmla="*/ 2 w 17"/>
                <a:gd name="T41" fmla="*/ 7 h 32"/>
                <a:gd name="T42" fmla="*/ 1 w 17"/>
                <a:gd name="T43" fmla="*/ 9 h 32"/>
                <a:gd name="T44" fmla="*/ 1 w 17"/>
                <a:gd name="T45" fmla="*/ 11 h 32"/>
                <a:gd name="T46" fmla="*/ 1 w 17"/>
                <a:gd name="T47" fmla="*/ 13 h 32"/>
                <a:gd name="T48" fmla="*/ 3 w 17"/>
                <a:gd name="T49" fmla="*/ 15 h 32"/>
                <a:gd name="T50" fmla="*/ 5 w 17"/>
                <a:gd name="T51" fmla="*/ 16 h 32"/>
                <a:gd name="T52" fmla="*/ 7 w 17"/>
                <a:gd name="T53" fmla="*/ 17 h 32"/>
                <a:gd name="T54" fmla="*/ 9 w 17"/>
                <a:gd name="T55" fmla="*/ 18 h 32"/>
                <a:gd name="T56" fmla="*/ 10 w 17"/>
                <a:gd name="T57" fmla="*/ 19 h 32"/>
                <a:gd name="T58" fmla="*/ 11 w 17"/>
                <a:gd name="T59" fmla="*/ 20 h 32"/>
                <a:gd name="T60" fmla="*/ 12 w 17"/>
                <a:gd name="T61" fmla="*/ 21 h 32"/>
                <a:gd name="T62" fmla="*/ 11 w 17"/>
                <a:gd name="T63" fmla="*/ 23 h 32"/>
                <a:gd name="T64" fmla="*/ 8 w 17"/>
                <a:gd name="T65" fmla="*/ 23 h 32"/>
                <a:gd name="T66" fmla="*/ 4 w 17"/>
                <a:gd name="T67" fmla="*/ 23 h 32"/>
                <a:gd name="T68" fmla="*/ 1 w 17"/>
                <a:gd name="T69" fmla="*/ 22 h 32"/>
                <a:gd name="T70" fmla="*/ 0 w 17"/>
                <a:gd name="T71" fmla="*/ 26 h 32"/>
                <a:gd name="T72" fmla="*/ 2 w 17"/>
                <a:gd name="T73" fmla="*/ 27 h 32"/>
                <a:gd name="T74" fmla="*/ 6 w 17"/>
                <a:gd name="T75" fmla="*/ 27 h 32"/>
                <a:gd name="T76" fmla="*/ 6 w 17"/>
                <a:gd name="T77" fmla="*/ 32 h 32"/>
                <a:gd name="T78" fmla="*/ 11 w 17"/>
                <a:gd name="T79" fmla="*/ 32 h 32"/>
                <a:gd name="T80" fmla="*/ 11 w 17"/>
                <a:gd name="T81" fmla="*/ 27 h 32"/>
                <a:gd name="T82" fmla="*/ 14 w 17"/>
                <a:gd name="T83" fmla="*/ 26 h 32"/>
                <a:gd name="T84" fmla="*/ 16 w 17"/>
                <a:gd name="T85" fmla="*/ 25 h 32"/>
                <a:gd name="T86" fmla="*/ 17 w 17"/>
                <a:gd name="T87" fmla="*/ 23 h 32"/>
                <a:gd name="T88" fmla="*/ 17 w 17"/>
                <a:gd name="T89" fmla="*/ 2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32">
                  <a:moveTo>
                    <a:pt x="17" y="21"/>
                  </a:moveTo>
                  <a:cubicBezTo>
                    <a:pt x="17" y="20"/>
                    <a:pt x="17" y="19"/>
                    <a:pt x="16" y="18"/>
                  </a:cubicBezTo>
                  <a:cubicBezTo>
                    <a:pt x="16" y="17"/>
                    <a:pt x="16" y="17"/>
                    <a:pt x="15" y="16"/>
                  </a:cubicBezTo>
                  <a:cubicBezTo>
                    <a:pt x="14" y="16"/>
                    <a:pt x="14" y="15"/>
                    <a:pt x="13" y="15"/>
                  </a:cubicBezTo>
                  <a:cubicBezTo>
                    <a:pt x="12" y="14"/>
                    <a:pt x="11" y="14"/>
                    <a:pt x="10" y="13"/>
                  </a:cubicBezTo>
                  <a:cubicBezTo>
                    <a:pt x="9" y="13"/>
                    <a:pt x="9" y="13"/>
                    <a:pt x="8" y="13"/>
                  </a:cubicBezTo>
                  <a:cubicBezTo>
                    <a:pt x="8" y="13"/>
                    <a:pt x="7" y="12"/>
                    <a:pt x="7" y="12"/>
                  </a:cubicBezTo>
                  <a:cubicBezTo>
                    <a:pt x="7" y="12"/>
                    <a:pt x="6" y="12"/>
                    <a:pt x="6" y="11"/>
                  </a:cubicBezTo>
                  <a:cubicBezTo>
                    <a:pt x="6" y="11"/>
                    <a:pt x="6" y="11"/>
                    <a:pt x="6" y="10"/>
                  </a:cubicBezTo>
                  <a:cubicBezTo>
                    <a:pt x="6" y="10"/>
                    <a:pt x="6" y="9"/>
                    <a:pt x="7" y="9"/>
                  </a:cubicBezTo>
                  <a:cubicBezTo>
                    <a:pt x="7" y="9"/>
                    <a:pt x="8" y="8"/>
                    <a:pt x="9" y="8"/>
                  </a:cubicBezTo>
                  <a:cubicBezTo>
                    <a:pt x="10" y="8"/>
                    <a:pt x="11" y="8"/>
                    <a:pt x="12" y="9"/>
                  </a:cubicBezTo>
                  <a:cubicBezTo>
                    <a:pt x="13" y="9"/>
                    <a:pt x="14" y="9"/>
                    <a:pt x="15" y="10"/>
                  </a:cubicBezTo>
                  <a:cubicBezTo>
                    <a:pt x="16" y="5"/>
                    <a:pt x="16" y="5"/>
                    <a:pt x="16" y="5"/>
                  </a:cubicBezTo>
                  <a:cubicBezTo>
                    <a:pt x="16" y="5"/>
                    <a:pt x="15" y="5"/>
                    <a:pt x="14" y="5"/>
                  </a:cubicBezTo>
                  <a:cubicBezTo>
                    <a:pt x="13" y="4"/>
                    <a:pt x="12" y="4"/>
                    <a:pt x="11" y="4"/>
                  </a:cubicBezTo>
                  <a:cubicBezTo>
                    <a:pt x="11" y="0"/>
                    <a:pt x="11" y="0"/>
                    <a:pt x="11" y="0"/>
                  </a:cubicBezTo>
                  <a:cubicBezTo>
                    <a:pt x="6" y="0"/>
                    <a:pt x="6" y="0"/>
                    <a:pt x="6" y="0"/>
                  </a:cubicBezTo>
                  <a:cubicBezTo>
                    <a:pt x="6" y="4"/>
                    <a:pt x="6" y="4"/>
                    <a:pt x="6" y="4"/>
                  </a:cubicBezTo>
                  <a:cubicBezTo>
                    <a:pt x="5" y="4"/>
                    <a:pt x="4" y="5"/>
                    <a:pt x="4" y="5"/>
                  </a:cubicBezTo>
                  <a:cubicBezTo>
                    <a:pt x="3" y="6"/>
                    <a:pt x="2" y="6"/>
                    <a:pt x="2" y="7"/>
                  </a:cubicBezTo>
                  <a:cubicBezTo>
                    <a:pt x="1" y="7"/>
                    <a:pt x="1" y="8"/>
                    <a:pt x="1" y="9"/>
                  </a:cubicBezTo>
                  <a:cubicBezTo>
                    <a:pt x="1" y="9"/>
                    <a:pt x="1" y="10"/>
                    <a:pt x="1" y="11"/>
                  </a:cubicBezTo>
                  <a:cubicBezTo>
                    <a:pt x="1" y="12"/>
                    <a:pt x="1" y="13"/>
                    <a:pt x="1" y="13"/>
                  </a:cubicBezTo>
                  <a:cubicBezTo>
                    <a:pt x="1" y="14"/>
                    <a:pt x="2" y="15"/>
                    <a:pt x="3" y="15"/>
                  </a:cubicBezTo>
                  <a:cubicBezTo>
                    <a:pt x="3" y="16"/>
                    <a:pt x="4" y="16"/>
                    <a:pt x="5" y="16"/>
                  </a:cubicBezTo>
                  <a:cubicBezTo>
                    <a:pt x="5" y="17"/>
                    <a:pt x="6" y="17"/>
                    <a:pt x="7" y="17"/>
                  </a:cubicBezTo>
                  <a:cubicBezTo>
                    <a:pt x="8" y="18"/>
                    <a:pt x="8" y="18"/>
                    <a:pt x="9" y="18"/>
                  </a:cubicBezTo>
                  <a:cubicBezTo>
                    <a:pt x="9" y="18"/>
                    <a:pt x="10" y="19"/>
                    <a:pt x="10" y="19"/>
                  </a:cubicBezTo>
                  <a:cubicBezTo>
                    <a:pt x="11" y="19"/>
                    <a:pt x="11" y="20"/>
                    <a:pt x="11" y="20"/>
                  </a:cubicBezTo>
                  <a:cubicBezTo>
                    <a:pt x="12" y="20"/>
                    <a:pt x="12" y="21"/>
                    <a:pt x="12" y="21"/>
                  </a:cubicBezTo>
                  <a:cubicBezTo>
                    <a:pt x="12" y="22"/>
                    <a:pt x="11" y="22"/>
                    <a:pt x="11" y="23"/>
                  </a:cubicBezTo>
                  <a:cubicBezTo>
                    <a:pt x="10" y="23"/>
                    <a:pt x="9" y="23"/>
                    <a:pt x="8" y="23"/>
                  </a:cubicBezTo>
                  <a:cubicBezTo>
                    <a:pt x="7" y="23"/>
                    <a:pt x="5" y="23"/>
                    <a:pt x="4" y="23"/>
                  </a:cubicBezTo>
                  <a:cubicBezTo>
                    <a:pt x="3" y="22"/>
                    <a:pt x="2" y="22"/>
                    <a:pt x="1" y="22"/>
                  </a:cubicBezTo>
                  <a:cubicBezTo>
                    <a:pt x="0" y="26"/>
                    <a:pt x="0" y="26"/>
                    <a:pt x="0" y="26"/>
                  </a:cubicBezTo>
                  <a:cubicBezTo>
                    <a:pt x="0" y="26"/>
                    <a:pt x="1" y="26"/>
                    <a:pt x="2" y="27"/>
                  </a:cubicBezTo>
                  <a:cubicBezTo>
                    <a:pt x="3" y="27"/>
                    <a:pt x="5" y="27"/>
                    <a:pt x="6" y="27"/>
                  </a:cubicBezTo>
                  <a:cubicBezTo>
                    <a:pt x="6" y="32"/>
                    <a:pt x="6" y="32"/>
                    <a:pt x="6" y="32"/>
                  </a:cubicBezTo>
                  <a:cubicBezTo>
                    <a:pt x="11" y="32"/>
                    <a:pt x="11" y="32"/>
                    <a:pt x="11" y="32"/>
                  </a:cubicBezTo>
                  <a:cubicBezTo>
                    <a:pt x="11" y="27"/>
                    <a:pt x="11" y="27"/>
                    <a:pt x="11" y="27"/>
                  </a:cubicBezTo>
                  <a:cubicBezTo>
                    <a:pt x="12" y="27"/>
                    <a:pt x="13" y="27"/>
                    <a:pt x="14" y="26"/>
                  </a:cubicBezTo>
                  <a:cubicBezTo>
                    <a:pt x="15" y="26"/>
                    <a:pt x="15" y="25"/>
                    <a:pt x="16" y="25"/>
                  </a:cubicBezTo>
                  <a:cubicBezTo>
                    <a:pt x="16" y="24"/>
                    <a:pt x="16" y="24"/>
                    <a:pt x="17" y="23"/>
                  </a:cubicBezTo>
                  <a:cubicBezTo>
                    <a:pt x="17" y="22"/>
                    <a:pt x="17" y="22"/>
                    <a:pt x="17" y="2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6" name="Freeform 442"/>
            <p:cNvSpPr>
              <a:spLocks noEditPoints="1"/>
            </p:cNvSpPr>
            <p:nvPr userDrawn="1"/>
          </p:nvSpPr>
          <p:spPr bwMode="auto">
            <a:xfrm>
              <a:off x="773" y="1001"/>
              <a:ext cx="169" cy="169"/>
            </a:xfrm>
            <a:custGeom>
              <a:avLst/>
              <a:gdLst>
                <a:gd name="T0" fmla="*/ 0 w 100"/>
                <a:gd name="T1" fmla="*/ 0 h 100"/>
                <a:gd name="T2" fmla="*/ 0 w 100"/>
                <a:gd name="T3" fmla="*/ 100 h 100"/>
                <a:gd name="T4" fmla="*/ 100 w 100"/>
                <a:gd name="T5" fmla="*/ 100 h 100"/>
                <a:gd name="T6" fmla="*/ 100 w 100"/>
                <a:gd name="T7" fmla="*/ 0 h 100"/>
                <a:gd name="T8" fmla="*/ 0 w 100"/>
                <a:gd name="T9" fmla="*/ 0 h 100"/>
                <a:gd name="T10" fmla="*/ 96 w 100"/>
                <a:gd name="T11" fmla="*/ 4 h 100"/>
                <a:gd name="T12" fmla="*/ 96 w 100"/>
                <a:gd name="T13" fmla="*/ 32 h 100"/>
                <a:gd name="T14" fmla="*/ 4 w 100"/>
                <a:gd name="T15" fmla="*/ 32 h 100"/>
                <a:gd name="T16" fmla="*/ 4 w 100"/>
                <a:gd name="T17" fmla="*/ 4 h 100"/>
                <a:gd name="T18" fmla="*/ 96 w 100"/>
                <a:gd name="T19" fmla="*/ 4 h 100"/>
                <a:gd name="T20" fmla="*/ 96 w 100"/>
                <a:gd name="T21" fmla="*/ 36 h 100"/>
                <a:gd name="T22" fmla="*/ 96 w 100"/>
                <a:gd name="T23" fmla="*/ 64 h 100"/>
                <a:gd name="T24" fmla="*/ 4 w 100"/>
                <a:gd name="T25" fmla="*/ 64 h 100"/>
                <a:gd name="T26" fmla="*/ 4 w 100"/>
                <a:gd name="T27" fmla="*/ 36 h 100"/>
                <a:gd name="T28" fmla="*/ 96 w 100"/>
                <a:gd name="T29" fmla="*/ 36 h 100"/>
                <a:gd name="T30" fmla="*/ 4 w 100"/>
                <a:gd name="T31" fmla="*/ 96 h 100"/>
                <a:gd name="T32" fmla="*/ 4 w 100"/>
                <a:gd name="T33" fmla="*/ 68 h 100"/>
                <a:gd name="T34" fmla="*/ 96 w 100"/>
                <a:gd name="T35" fmla="*/ 68 h 100"/>
                <a:gd name="T36" fmla="*/ 96 w 100"/>
                <a:gd name="T37" fmla="*/ 96 h 100"/>
                <a:gd name="T38" fmla="*/ 4 w 100"/>
                <a:gd name="T39" fmla="*/ 96 h 100"/>
                <a:gd name="T40" fmla="*/ 52 w 100"/>
                <a:gd name="T41" fmla="*/ 20 h 100"/>
                <a:gd name="T42" fmla="*/ 15 w 100"/>
                <a:gd name="T43" fmla="*/ 20 h 100"/>
                <a:gd name="T44" fmla="*/ 15 w 100"/>
                <a:gd name="T45" fmla="*/ 16 h 100"/>
                <a:gd name="T46" fmla="*/ 52 w 100"/>
                <a:gd name="T47" fmla="*/ 16 h 100"/>
                <a:gd name="T48" fmla="*/ 52 w 100"/>
                <a:gd name="T49" fmla="*/ 20 h 100"/>
                <a:gd name="T50" fmla="*/ 82 w 100"/>
                <a:gd name="T51" fmla="*/ 18 h 100"/>
                <a:gd name="T52" fmla="*/ 85 w 100"/>
                <a:gd name="T53" fmla="*/ 15 h 100"/>
                <a:gd name="T54" fmla="*/ 89 w 100"/>
                <a:gd name="T55" fmla="*/ 18 h 100"/>
                <a:gd name="T56" fmla="*/ 85 w 100"/>
                <a:gd name="T57" fmla="*/ 22 h 100"/>
                <a:gd name="T58" fmla="*/ 82 w 100"/>
                <a:gd name="T59" fmla="*/ 18 h 100"/>
                <a:gd name="T60" fmla="*/ 15 w 100"/>
                <a:gd name="T61" fmla="*/ 52 h 100"/>
                <a:gd name="T62" fmla="*/ 15 w 100"/>
                <a:gd name="T63" fmla="*/ 48 h 100"/>
                <a:gd name="T64" fmla="*/ 52 w 100"/>
                <a:gd name="T65" fmla="*/ 48 h 100"/>
                <a:gd name="T66" fmla="*/ 52 w 100"/>
                <a:gd name="T67" fmla="*/ 52 h 100"/>
                <a:gd name="T68" fmla="*/ 15 w 100"/>
                <a:gd name="T69" fmla="*/ 52 h 100"/>
                <a:gd name="T70" fmla="*/ 82 w 100"/>
                <a:gd name="T71" fmla="*/ 50 h 100"/>
                <a:gd name="T72" fmla="*/ 85 w 100"/>
                <a:gd name="T73" fmla="*/ 47 h 100"/>
                <a:gd name="T74" fmla="*/ 89 w 100"/>
                <a:gd name="T75" fmla="*/ 50 h 100"/>
                <a:gd name="T76" fmla="*/ 85 w 100"/>
                <a:gd name="T77" fmla="*/ 54 h 100"/>
                <a:gd name="T78" fmla="*/ 82 w 100"/>
                <a:gd name="T79" fmla="*/ 50 h 100"/>
                <a:gd name="T80" fmla="*/ 15 w 100"/>
                <a:gd name="T81" fmla="*/ 80 h 100"/>
                <a:gd name="T82" fmla="*/ 52 w 100"/>
                <a:gd name="T83" fmla="*/ 80 h 100"/>
                <a:gd name="T84" fmla="*/ 52 w 100"/>
                <a:gd name="T85" fmla="*/ 84 h 100"/>
                <a:gd name="T86" fmla="*/ 15 w 100"/>
                <a:gd name="T87" fmla="*/ 84 h 100"/>
                <a:gd name="T88" fmla="*/ 15 w 100"/>
                <a:gd name="T89" fmla="*/ 80 h 100"/>
                <a:gd name="T90" fmla="*/ 89 w 100"/>
                <a:gd name="T91" fmla="*/ 82 h 100"/>
                <a:gd name="T92" fmla="*/ 85 w 100"/>
                <a:gd name="T93" fmla="*/ 86 h 100"/>
                <a:gd name="T94" fmla="*/ 82 w 100"/>
                <a:gd name="T95" fmla="*/ 82 h 100"/>
                <a:gd name="T96" fmla="*/ 85 w 100"/>
                <a:gd name="T97" fmla="*/ 79 h 100"/>
                <a:gd name="T98" fmla="*/ 89 w 100"/>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0">
                  <a:moveTo>
                    <a:pt x="0" y="0"/>
                  </a:moveTo>
                  <a:cubicBezTo>
                    <a:pt x="0" y="100"/>
                    <a:pt x="0" y="100"/>
                    <a:pt x="0" y="100"/>
                  </a:cubicBezTo>
                  <a:cubicBezTo>
                    <a:pt x="100" y="100"/>
                    <a:pt x="100" y="100"/>
                    <a:pt x="100" y="100"/>
                  </a:cubicBezTo>
                  <a:cubicBezTo>
                    <a:pt x="100" y="0"/>
                    <a:pt x="100" y="0"/>
                    <a:pt x="100" y="0"/>
                  </a:cubicBezTo>
                  <a:lnTo>
                    <a:pt x="0" y="0"/>
                  </a:lnTo>
                  <a:close/>
                  <a:moveTo>
                    <a:pt x="96" y="4"/>
                  </a:moveTo>
                  <a:cubicBezTo>
                    <a:pt x="96" y="32"/>
                    <a:pt x="96" y="32"/>
                    <a:pt x="96" y="32"/>
                  </a:cubicBezTo>
                  <a:cubicBezTo>
                    <a:pt x="4" y="32"/>
                    <a:pt x="4" y="32"/>
                    <a:pt x="4" y="32"/>
                  </a:cubicBezTo>
                  <a:cubicBezTo>
                    <a:pt x="4" y="4"/>
                    <a:pt x="4" y="4"/>
                    <a:pt x="4" y="4"/>
                  </a:cubicBezTo>
                  <a:lnTo>
                    <a:pt x="96" y="4"/>
                  </a:lnTo>
                  <a:close/>
                  <a:moveTo>
                    <a:pt x="96" y="36"/>
                  </a:moveTo>
                  <a:cubicBezTo>
                    <a:pt x="96" y="64"/>
                    <a:pt x="96" y="64"/>
                    <a:pt x="96" y="64"/>
                  </a:cubicBezTo>
                  <a:cubicBezTo>
                    <a:pt x="4" y="64"/>
                    <a:pt x="4" y="64"/>
                    <a:pt x="4" y="64"/>
                  </a:cubicBezTo>
                  <a:cubicBezTo>
                    <a:pt x="4" y="36"/>
                    <a:pt x="4" y="36"/>
                    <a:pt x="4" y="36"/>
                  </a:cubicBezTo>
                  <a:lnTo>
                    <a:pt x="96" y="36"/>
                  </a:lnTo>
                  <a:close/>
                  <a:moveTo>
                    <a:pt x="4" y="96"/>
                  </a:moveTo>
                  <a:cubicBezTo>
                    <a:pt x="4" y="68"/>
                    <a:pt x="4" y="68"/>
                    <a:pt x="4" y="68"/>
                  </a:cubicBezTo>
                  <a:cubicBezTo>
                    <a:pt x="96" y="68"/>
                    <a:pt x="96" y="68"/>
                    <a:pt x="96" y="68"/>
                  </a:cubicBezTo>
                  <a:cubicBezTo>
                    <a:pt x="96" y="96"/>
                    <a:pt x="96" y="96"/>
                    <a:pt x="96" y="96"/>
                  </a:cubicBezTo>
                  <a:lnTo>
                    <a:pt x="4" y="96"/>
                  </a:lnTo>
                  <a:close/>
                  <a:moveTo>
                    <a:pt x="52" y="20"/>
                  </a:moveTo>
                  <a:cubicBezTo>
                    <a:pt x="15" y="20"/>
                    <a:pt x="15" y="20"/>
                    <a:pt x="15" y="20"/>
                  </a:cubicBezTo>
                  <a:cubicBezTo>
                    <a:pt x="15" y="16"/>
                    <a:pt x="15" y="16"/>
                    <a:pt x="15" y="16"/>
                  </a:cubicBezTo>
                  <a:cubicBezTo>
                    <a:pt x="52" y="16"/>
                    <a:pt x="52" y="16"/>
                    <a:pt x="52" y="16"/>
                  </a:cubicBezTo>
                  <a:lnTo>
                    <a:pt x="52" y="20"/>
                  </a:lnTo>
                  <a:close/>
                  <a:moveTo>
                    <a:pt x="82" y="18"/>
                  </a:moveTo>
                  <a:cubicBezTo>
                    <a:pt x="82" y="16"/>
                    <a:pt x="83" y="15"/>
                    <a:pt x="85" y="15"/>
                  </a:cubicBezTo>
                  <a:cubicBezTo>
                    <a:pt x="87" y="15"/>
                    <a:pt x="89" y="16"/>
                    <a:pt x="89" y="18"/>
                  </a:cubicBezTo>
                  <a:cubicBezTo>
                    <a:pt x="89" y="20"/>
                    <a:pt x="87" y="22"/>
                    <a:pt x="85" y="22"/>
                  </a:cubicBezTo>
                  <a:cubicBezTo>
                    <a:pt x="83" y="22"/>
                    <a:pt x="82" y="20"/>
                    <a:pt x="82" y="18"/>
                  </a:cubicBezTo>
                  <a:close/>
                  <a:moveTo>
                    <a:pt x="15" y="52"/>
                  </a:moveTo>
                  <a:cubicBezTo>
                    <a:pt x="15" y="48"/>
                    <a:pt x="15" y="48"/>
                    <a:pt x="15" y="48"/>
                  </a:cubicBezTo>
                  <a:cubicBezTo>
                    <a:pt x="52" y="48"/>
                    <a:pt x="52" y="48"/>
                    <a:pt x="52" y="48"/>
                  </a:cubicBezTo>
                  <a:cubicBezTo>
                    <a:pt x="52" y="52"/>
                    <a:pt x="52" y="52"/>
                    <a:pt x="52" y="52"/>
                  </a:cubicBezTo>
                  <a:lnTo>
                    <a:pt x="15" y="52"/>
                  </a:lnTo>
                  <a:close/>
                  <a:moveTo>
                    <a:pt x="82" y="50"/>
                  </a:moveTo>
                  <a:cubicBezTo>
                    <a:pt x="82" y="48"/>
                    <a:pt x="83" y="47"/>
                    <a:pt x="85" y="47"/>
                  </a:cubicBezTo>
                  <a:cubicBezTo>
                    <a:pt x="87" y="47"/>
                    <a:pt x="89" y="48"/>
                    <a:pt x="89" y="50"/>
                  </a:cubicBezTo>
                  <a:cubicBezTo>
                    <a:pt x="89" y="52"/>
                    <a:pt x="87" y="54"/>
                    <a:pt x="85" y="54"/>
                  </a:cubicBezTo>
                  <a:cubicBezTo>
                    <a:pt x="83" y="54"/>
                    <a:pt x="82" y="52"/>
                    <a:pt x="82" y="50"/>
                  </a:cubicBezTo>
                  <a:close/>
                  <a:moveTo>
                    <a:pt x="15" y="80"/>
                  </a:moveTo>
                  <a:cubicBezTo>
                    <a:pt x="52" y="80"/>
                    <a:pt x="52" y="80"/>
                    <a:pt x="52" y="80"/>
                  </a:cubicBezTo>
                  <a:cubicBezTo>
                    <a:pt x="52" y="84"/>
                    <a:pt x="52" y="84"/>
                    <a:pt x="52" y="84"/>
                  </a:cubicBezTo>
                  <a:cubicBezTo>
                    <a:pt x="15" y="84"/>
                    <a:pt x="15" y="84"/>
                    <a:pt x="15" y="84"/>
                  </a:cubicBezTo>
                  <a:lnTo>
                    <a:pt x="15" y="80"/>
                  </a:lnTo>
                  <a:close/>
                  <a:moveTo>
                    <a:pt x="89" y="82"/>
                  </a:moveTo>
                  <a:cubicBezTo>
                    <a:pt x="89" y="84"/>
                    <a:pt x="87" y="86"/>
                    <a:pt x="85" y="86"/>
                  </a:cubicBezTo>
                  <a:cubicBezTo>
                    <a:pt x="83" y="86"/>
                    <a:pt x="82" y="84"/>
                    <a:pt x="82" y="82"/>
                  </a:cubicBezTo>
                  <a:cubicBezTo>
                    <a:pt x="82" y="80"/>
                    <a:pt x="83" y="79"/>
                    <a:pt x="85"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7" name="Freeform 443"/>
            <p:cNvSpPr>
              <a:spLocks noEditPoints="1"/>
            </p:cNvSpPr>
            <p:nvPr userDrawn="1"/>
          </p:nvSpPr>
          <p:spPr bwMode="auto">
            <a:xfrm>
              <a:off x="1266" y="2064"/>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9 h 101"/>
                <a:gd name="T52" fmla="*/ 86 w 101"/>
                <a:gd name="T53" fmla="*/ 15 h 101"/>
                <a:gd name="T54" fmla="*/ 89 w 101"/>
                <a:gd name="T55" fmla="*/ 19 h 101"/>
                <a:gd name="T56" fmla="*/ 86 w 101"/>
                <a:gd name="T57" fmla="*/ 22 h 101"/>
                <a:gd name="T58" fmla="*/ 82 w 101"/>
                <a:gd name="T59" fmla="*/ 19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1 h 101"/>
                <a:gd name="T72" fmla="*/ 86 w 101"/>
                <a:gd name="T73" fmla="*/ 47 h 101"/>
                <a:gd name="T74" fmla="*/ 89 w 101"/>
                <a:gd name="T75" fmla="*/ 51 h 101"/>
                <a:gd name="T76" fmla="*/ 86 w 101"/>
                <a:gd name="T77" fmla="*/ 54 h 101"/>
                <a:gd name="T78" fmla="*/ 82 w 101"/>
                <a:gd name="T79" fmla="*/ 51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3 h 101"/>
                <a:gd name="T92" fmla="*/ 86 w 101"/>
                <a:gd name="T93" fmla="*/ 86 h 101"/>
                <a:gd name="T94" fmla="*/ 82 w 101"/>
                <a:gd name="T95" fmla="*/ 83 h 101"/>
                <a:gd name="T96" fmla="*/ 86 w 101"/>
                <a:gd name="T97" fmla="*/ 79 h 101"/>
                <a:gd name="T98" fmla="*/ 89 w 101"/>
                <a:gd name="T9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9"/>
                  </a:moveTo>
                  <a:cubicBezTo>
                    <a:pt x="82" y="17"/>
                    <a:pt x="84" y="15"/>
                    <a:pt x="86" y="15"/>
                  </a:cubicBezTo>
                  <a:cubicBezTo>
                    <a:pt x="88" y="15"/>
                    <a:pt x="89" y="17"/>
                    <a:pt x="89" y="19"/>
                  </a:cubicBezTo>
                  <a:cubicBezTo>
                    <a:pt x="89" y="20"/>
                    <a:pt x="88" y="22"/>
                    <a:pt x="86" y="22"/>
                  </a:cubicBezTo>
                  <a:cubicBezTo>
                    <a:pt x="84" y="22"/>
                    <a:pt x="82" y="20"/>
                    <a:pt x="82" y="19"/>
                  </a:cubicBezTo>
                  <a:close/>
                  <a:moveTo>
                    <a:pt x="15" y="53"/>
                  </a:moveTo>
                  <a:cubicBezTo>
                    <a:pt x="15" y="48"/>
                    <a:pt x="15" y="48"/>
                    <a:pt x="15" y="48"/>
                  </a:cubicBezTo>
                  <a:cubicBezTo>
                    <a:pt x="53" y="48"/>
                    <a:pt x="53" y="48"/>
                    <a:pt x="53" y="48"/>
                  </a:cubicBezTo>
                  <a:cubicBezTo>
                    <a:pt x="53" y="53"/>
                    <a:pt x="53" y="53"/>
                    <a:pt x="53" y="53"/>
                  </a:cubicBezTo>
                  <a:lnTo>
                    <a:pt x="15" y="53"/>
                  </a:lnTo>
                  <a:close/>
                  <a:moveTo>
                    <a:pt x="82" y="51"/>
                  </a:moveTo>
                  <a:cubicBezTo>
                    <a:pt x="82" y="49"/>
                    <a:pt x="84" y="47"/>
                    <a:pt x="86" y="47"/>
                  </a:cubicBezTo>
                  <a:cubicBezTo>
                    <a:pt x="88" y="47"/>
                    <a:pt x="89" y="49"/>
                    <a:pt x="89" y="51"/>
                  </a:cubicBezTo>
                  <a:cubicBezTo>
                    <a:pt x="89" y="52"/>
                    <a:pt x="88" y="54"/>
                    <a:pt x="86" y="54"/>
                  </a:cubicBezTo>
                  <a:cubicBezTo>
                    <a:pt x="84" y="54"/>
                    <a:pt x="82" y="52"/>
                    <a:pt x="82" y="51"/>
                  </a:cubicBezTo>
                  <a:close/>
                  <a:moveTo>
                    <a:pt x="15" y="80"/>
                  </a:moveTo>
                  <a:cubicBezTo>
                    <a:pt x="53" y="80"/>
                    <a:pt x="53" y="80"/>
                    <a:pt x="53" y="80"/>
                  </a:cubicBezTo>
                  <a:cubicBezTo>
                    <a:pt x="53" y="85"/>
                    <a:pt x="53" y="85"/>
                    <a:pt x="53" y="85"/>
                  </a:cubicBezTo>
                  <a:cubicBezTo>
                    <a:pt x="15" y="85"/>
                    <a:pt x="15" y="85"/>
                    <a:pt x="15" y="85"/>
                  </a:cubicBezTo>
                  <a:lnTo>
                    <a:pt x="15" y="80"/>
                  </a:lnTo>
                  <a:close/>
                  <a:moveTo>
                    <a:pt x="89" y="83"/>
                  </a:moveTo>
                  <a:cubicBezTo>
                    <a:pt x="89" y="84"/>
                    <a:pt x="88" y="86"/>
                    <a:pt x="86" y="86"/>
                  </a:cubicBezTo>
                  <a:cubicBezTo>
                    <a:pt x="84" y="86"/>
                    <a:pt x="82" y="84"/>
                    <a:pt x="82" y="83"/>
                  </a:cubicBezTo>
                  <a:cubicBezTo>
                    <a:pt x="82" y="81"/>
                    <a:pt x="84" y="79"/>
                    <a:pt x="86" y="79"/>
                  </a:cubicBezTo>
                  <a:cubicBezTo>
                    <a:pt x="88" y="79"/>
                    <a:pt x="89" y="81"/>
                    <a:pt x="89" y="8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8" name="Freeform 444"/>
            <p:cNvSpPr>
              <a:spLocks noEditPoints="1"/>
            </p:cNvSpPr>
            <p:nvPr userDrawn="1"/>
          </p:nvSpPr>
          <p:spPr bwMode="auto">
            <a:xfrm>
              <a:off x="148" y="2490"/>
              <a:ext cx="170" cy="171"/>
            </a:xfrm>
            <a:custGeom>
              <a:avLst/>
              <a:gdLst>
                <a:gd name="T0" fmla="*/ 0 w 101"/>
                <a:gd name="T1" fmla="*/ 0 h 101"/>
                <a:gd name="T2" fmla="*/ 0 w 101"/>
                <a:gd name="T3" fmla="*/ 101 h 101"/>
                <a:gd name="T4" fmla="*/ 101 w 101"/>
                <a:gd name="T5" fmla="*/ 101 h 101"/>
                <a:gd name="T6" fmla="*/ 101 w 101"/>
                <a:gd name="T7" fmla="*/ 0 h 101"/>
                <a:gd name="T8" fmla="*/ 0 w 101"/>
                <a:gd name="T9" fmla="*/ 0 h 101"/>
                <a:gd name="T10" fmla="*/ 96 w 101"/>
                <a:gd name="T11" fmla="*/ 5 h 101"/>
                <a:gd name="T12" fmla="*/ 96 w 101"/>
                <a:gd name="T13" fmla="*/ 32 h 101"/>
                <a:gd name="T14" fmla="*/ 5 w 101"/>
                <a:gd name="T15" fmla="*/ 32 h 101"/>
                <a:gd name="T16" fmla="*/ 5 w 101"/>
                <a:gd name="T17" fmla="*/ 5 h 101"/>
                <a:gd name="T18" fmla="*/ 96 w 101"/>
                <a:gd name="T19" fmla="*/ 5 h 101"/>
                <a:gd name="T20" fmla="*/ 96 w 101"/>
                <a:gd name="T21" fmla="*/ 37 h 101"/>
                <a:gd name="T22" fmla="*/ 96 w 101"/>
                <a:gd name="T23" fmla="*/ 64 h 101"/>
                <a:gd name="T24" fmla="*/ 5 w 101"/>
                <a:gd name="T25" fmla="*/ 64 h 101"/>
                <a:gd name="T26" fmla="*/ 5 w 101"/>
                <a:gd name="T27" fmla="*/ 37 h 101"/>
                <a:gd name="T28" fmla="*/ 96 w 101"/>
                <a:gd name="T29" fmla="*/ 37 h 101"/>
                <a:gd name="T30" fmla="*/ 5 w 101"/>
                <a:gd name="T31" fmla="*/ 96 h 101"/>
                <a:gd name="T32" fmla="*/ 5 w 101"/>
                <a:gd name="T33" fmla="*/ 69 h 101"/>
                <a:gd name="T34" fmla="*/ 96 w 101"/>
                <a:gd name="T35" fmla="*/ 69 h 101"/>
                <a:gd name="T36" fmla="*/ 96 w 101"/>
                <a:gd name="T37" fmla="*/ 96 h 101"/>
                <a:gd name="T38" fmla="*/ 5 w 101"/>
                <a:gd name="T39" fmla="*/ 96 h 101"/>
                <a:gd name="T40" fmla="*/ 53 w 101"/>
                <a:gd name="T41" fmla="*/ 21 h 101"/>
                <a:gd name="T42" fmla="*/ 15 w 101"/>
                <a:gd name="T43" fmla="*/ 21 h 101"/>
                <a:gd name="T44" fmla="*/ 15 w 101"/>
                <a:gd name="T45" fmla="*/ 16 h 101"/>
                <a:gd name="T46" fmla="*/ 53 w 101"/>
                <a:gd name="T47" fmla="*/ 16 h 101"/>
                <a:gd name="T48" fmla="*/ 53 w 101"/>
                <a:gd name="T49" fmla="*/ 21 h 101"/>
                <a:gd name="T50" fmla="*/ 82 w 101"/>
                <a:gd name="T51" fmla="*/ 18 h 101"/>
                <a:gd name="T52" fmla="*/ 86 w 101"/>
                <a:gd name="T53" fmla="*/ 15 h 101"/>
                <a:gd name="T54" fmla="*/ 89 w 101"/>
                <a:gd name="T55" fmla="*/ 18 h 101"/>
                <a:gd name="T56" fmla="*/ 86 w 101"/>
                <a:gd name="T57" fmla="*/ 22 h 101"/>
                <a:gd name="T58" fmla="*/ 82 w 101"/>
                <a:gd name="T59" fmla="*/ 18 h 101"/>
                <a:gd name="T60" fmla="*/ 15 w 101"/>
                <a:gd name="T61" fmla="*/ 53 h 101"/>
                <a:gd name="T62" fmla="*/ 15 w 101"/>
                <a:gd name="T63" fmla="*/ 48 h 101"/>
                <a:gd name="T64" fmla="*/ 53 w 101"/>
                <a:gd name="T65" fmla="*/ 48 h 101"/>
                <a:gd name="T66" fmla="*/ 53 w 101"/>
                <a:gd name="T67" fmla="*/ 53 h 101"/>
                <a:gd name="T68" fmla="*/ 15 w 101"/>
                <a:gd name="T69" fmla="*/ 53 h 101"/>
                <a:gd name="T70" fmla="*/ 82 w 101"/>
                <a:gd name="T71" fmla="*/ 50 h 101"/>
                <a:gd name="T72" fmla="*/ 86 w 101"/>
                <a:gd name="T73" fmla="*/ 47 h 101"/>
                <a:gd name="T74" fmla="*/ 89 w 101"/>
                <a:gd name="T75" fmla="*/ 50 h 101"/>
                <a:gd name="T76" fmla="*/ 86 w 101"/>
                <a:gd name="T77" fmla="*/ 54 h 101"/>
                <a:gd name="T78" fmla="*/ 82 w 101"/>
                <a:gd name="T79" fmla="*/ 50 h 101"/>
                <a:gd name="T80" fmla="*/ 15 w 101"/>
                <a:gd name="T81" fmla="*/ 80 h 101"/>
                <a:gd name="T82" fmla="*/ 53 w 101"/>
                <a:gd name="T83" fmla="*/ 80 h 101"/>
                <a:gd name="T84" fmla="*/ 53 w 101"/>
                <a:gd name="T85" fmla="*/ 85 h 101"/>
                <a:gd name="T86" fmla="*/ 15 w 101"/>
                <a:gd name="T87" fmla="*/ 85 h 101"/>
                <a:gd name="T88" fmla="*/ 15 w 101"/>
                <a:gd name="T89" fmla="*/ 80 h 101"/>
                <a:gd name="T90" fmla="*/ 89 w 101"/>
                <a:gd name="T91" fmla="*/ 82 h 101"/>
                <a:gd name="T92" fmla="*/ 86 w 101"/>
                <a:gd name="T93" fmla="*/ 86 h 101"/>
                <a:gd name="T94" fmla="*/ 82 w 101"/>
                <a:gd name="T95" fmla="*/ 82 h 101"/>
                <a:gd name="T96" fmla="*/ 86 w 101"/>
                <a:gd name="T97" fmla="*/ 79 h 101"/>
                <a:gd name="T98" fmla="*/ 89 w 101"/>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1">
                  <a:moveTo>
                    <a:pt x="0" y="0"/>
                  </a:moveTo>
                  <a:cubicBezTo>
                    <a:pt x="0" y="101"/>
                    <a:pt x="0" y="101"/>
                    <a:pt x="0" y="101"/>
                  </a:cubicBezTo>
                  <a:cubicBezTo>
                    <a:pt x="101" y="101"/>
                    <a:pt x="101" y="101"/>
                    <a:pt x="101" y="101"/>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6" y="15"/>
                  </a:cubicBezTo>
                  <a:cubicBezTo>
                    <a:pt x="87" y="15"/>
                    <a:pt x="89" y="17"/>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6" y="47"/>
                  </a:cubicBezTo>
                  <a:cubicBezTo>
                    <a:pt x="87" y="47"/>
                    <a:pt x="89" y="49"/>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1"/>
                    <a:pt x="84" y="79"/>
                    <a:pt x="86"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49" name="Freeform 445"/>
            <p:cNvSpPr>
              <a:spLocks/>
            </p:cNvSpPr>
            <p:nvPr userDrawn="1"/>
          </p:nvSpPr>
          <p:spPr bwMode="auto">
            <a:xfrm>
              <a:off x="217" y="423"/>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0" name="Rectangle 446"/>
            <p:cNvSpPr>
              <a:spLocks noChangeArrowheads="1"/>
            </p:cNvSpPr>
            <p:nvPr userDrawn="1"/>
          </p:nvSpPr>
          <p:spPr bwMode="auto">
            <a:xfrm>
              <a:off x="217" y="482"/>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1" name="Freeform 447"/>
            <p:cNvSpPr>
              <a:spLocks/>
            </p:cNvSpPr>
            <p:nvPr userDrawn="1"/>
          </p:nvSpPr>
          <p:spPr bwMode="auto">
            <a:xfrm>
              <a:off x="217" y="527"/>
              <a:ext cx="147" cy="46"/>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2" name="Freeform 448"/>
            <p:cNvSpPr>
              <a:spLocks/>
            </p:cNvSpPr>
            <p:nvPr userDrawn="1"/>
          </p:nvSpPr>
          <p:spPr bwMode="auto">
            <a:xfrm>
              <a:off x="499" y="1312"/>
              <a:ext cx="147" cy="44"/>
            </a:xfrm>
            <a:custGeom>
              <a:avLst/>
              <a:gdLst>
                <a:gd name="T0" fmla="*/ 0 w 87"/>
                <a:gd name="T1" fmla="*/ 9 h 26"/>
                <a:gd name="T2" fmla="*/ 0 w 87"/>
                <a:gd name="T3" fmla="*/ 26 h 26"/>
                <a:gd name="T4" fmla="*/ 87 w 87"/>
                <a:gd name="T5" fmla="*/ 26 h 26"/>
                <a:gd name="T6" fmla="*/ 87 w 87"/>
                <a:gd name="T7" fmla="*/ 9 h 26"/>
                <a:gd name="T8" fmla="*/ 0 w 87"/>
                <a:gd name="T9" fmla="*/ 9 h 26"/>
              </a:gdLst>
              <a:ahLst/>
              <a:cxnLst>
                <a:cxn ang="0">
                  <a:pos x="T0" y="T1"/>
                </a:cxn>
                <a:cxn ang="0">
                  <a:pos x="T2" y="T3"/>
                </a:cxn>
                <a:cxn ang="0">
                  <a:pos x="T4" y="T5"/>
                </a:cxn>
                <a:cxn ang="0">
                  <a:pos x="T6" y="T7"/>
                </a:cxn>
                <a:cxn ang="0">
                  <a:pos x="T8" y="T9"/>
                </a:cxn>
              </a:cxnLst>
              <a:rect l="0" t="0" r="r" b="b"/>
              <a:pathLst>
                <a:path w="87" h="26">
                  <a:moveTo>
                    <a:pt x="0" y="9"/>
                  </a:moveTo>
                  <a:cubicBezTo>
                    <a:pt x="0" y="26"/>
                    <a:pt x="0" y="26"/>
                    <a:pt x="0" y="26"/>
                  </a:cubicBezTo>
                  <a:cubicBezTo>
                    <a:pt x="87" y="26"/>
                    <a:pt x="87" y="26"/>
                    <a:pt x="87" y="26"/>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3" name="Rectangle 449"/>
            <p:cNvSpPr>
              <a:spLocks noChangeArrowheads="1"/>
            </p:cNvSpPr>
            <p:nvPr userDrawn="1"/>
          </p:nvSpPr>
          <p:spPr bwMode="auto">
            <a:xfrm>
              <a:off x="499" y="1369"/>
              <a:ext cx="147" cy="34"/>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4" name="Freeform 450"/>
            <p:cNvSpPr>
              <a:spLocks/>
            </p:cNvSpPr>
            <p:nvPr userDrawn="1"/>
          </p:nvSpPr>
          <p:spPr bwMode="auto">
            <a:xfrm>
              <a:off x="499" y="1417"/>
              <a:ext cx="147" cy="44"/>
            </a:xfrm>
            <a:custGeom>
              <a:avLst/>
              <a:gdLst>
                <a:gd name="T0" fmla="*/ 0 w 87"/>
                <a:gd name="T1" fmla="*/ 17 h 26"/>
                <a:gd name="T2" fmla="*/ 87 w 87"/>
                <a:gd name="T3" fmla="*/ 17 h 26"/>
                <a:gd name="T4" fmla="*/ 87 w 87"/>
                <a:gd name="T5" fmla="*/ 0 h 26"/>
                <a:gd name="T6" fmla="*/ 0 w 87"/>
                <a:gd name="T7" fmla="*/ 0 h 26"/>
                <a:gd name="T8" fmla="*/ 0 w 87"/>
                <a:gd name="T9" fmla="*/ 17 h 26"/>
              </a:gdLst>
              <a:ahLst/>
              <a:cxnLst>
                <a:cxn ang="0">
                  <a:pos x="T0" y="T1"/>
                </a:cxn>
                <a:cxn ang="0">
                  <a:pos x="T2" y="T3"/>
                </a:cxn>
                <a:cxn ang="0">
                  <a:pos x="T4" y="T5"/>
                </a:cxn>
                <a:cxn ang="0">
                  <a:pos x="T6" y="T7"/>
                </a:cxn>
                <a:cxn ang="0">
                  <a:pos x="T8" y="T9"/>
                </a:cxn>
              </a:cxnLst>
              <a:rect l="0" t="0" r="r" b="b"/>
              <a:pathLst>
                <a:path w="87" h="26">
                  <a:moveTo>
                    <a:pt x="0" y="17"/>
                  </a:moveTo>
                  <a:cubicBezTo>
                    <a:pt x="32" y="26"/>
                    <a:pt x="58" y="26"/>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5" name="Freeform 451"/>
            <p:cNvSpPr>
              <a:spLocks noEditPoints="1"/>
            </p:cNvSpPr>
            <p:nvPr userDrawn="1"/>
          </p:nvSpPr>
          <p:spPr bwMode="auto">
            <a:xfrm>
              <a:off x="543" y="1778"/>
              <a:ext cx="164" cy="164"/>
            </a:xfrm>
            <a:custGeom>
              <a:avLst/>
              <a:gdLst>
                <a:gd name="T0" fmla="*/ 87 w 97"/>
                <a:gd name="T1" fmla="*/ 0 h 97"/>
                <a:gd name="T2" fmla="*/ 10 w 97"/>
                <a:gd name="T3" fmla="*/ 0 h 97"/>
                <a:gd name="T4" fmla="*/ 0 w 97"/>
                <a:gd name="T5" fmla="*/ 10 h 97"/>
                <a:gd name="T6" fmla="*/ 0 w 97"/>
                <a:gd name="T7" fmla="*/ 87 h 97"/>
                <a:gd name="T8" fmla="*/ 10 w 97"/>
                <a:gd name="T9" fmla="*/ 97 h 97"/>
                <a:gd name="T10" fmla="*/ 87 w 97"/>
                <a:gd name="T11" fmla="*/ 97 h 97"/>
                <a:gd name="T12" fmla="*/ 97 w 97"/>
                <a:gd name="T13" fmla="*/ 87 h 97"/>
                <a:gd name="T14" fmla="*/ 97 w 97"/>
                <a:gd name="T15" fmla="*/ 10 h 97"/>
                <a:gd name="T16" fmla="*/ 87 w 97"/>
                <a:gd name="T17" fmla="*/ 0 h 97"/>
                <a:gd name="T18" fmla="*/ 92 w 97"/>
                <a:gd name="T19" fmla="*/ 87 h 97"/>
                <a:gd name="T20" fmla="*/ 87 w 97"/>
                <a:gd name="T21" fmla="*/ 93 h 97"/>
                <a:gd name="T22" fmla="*/ 10 w 97"/>
                <a:gd name="T23" fmla="*/ 93 h 97"/>
                <a:gd name="T24" fmla="*/ 4 w 97"/>
                <a:gd name="T25" fmla="*/ 87 h 97"/>
                <a:gd name="T26" fmla="*/ 4 w 97"/>
                <a:gd name="T27" fmla="*/ 77 h 97"/>
                <a:gd name="T28" fmla="*/ 92 w 97"/>
                <a:gd name="T29" fmla="*/ 77 h 97"/>
                <a:gd name="T30" fmla="*/ 92 w 97"/>
                <a:gd name="T31" fmla="*/ 87 h 97"/>
                <a:gd name="T32" fmla="*/ 92 w 97"/>
                <a:gd name="T33" fmla="*/ 21 h 97"/>
                <a:gd name="T34" fmla="*/ 4 w 97"/>
                <a:gd name="T35" fmla="*/ 21 h 97"/>
                <a:gd name="T36" fmla="*/ 4 w 97"/>
                <a:gd name="T37" fmla="*/ 10 h 97"/>
                <a:gd name="T38" fmla="*/ 10 w 97"/>
                <a:gd name="T39" fmla="*/ 5 h 97"/>
                <a:gd name="T40" fmla="*/ 87 w 97"/>
                <a:gd name="T41" fmla="*/ 5 h 97"/>
                <a:gd name="T42" fmla="*/ 92 w 97"/>
                <a:gd name="T43" fmla="*/ 10 h 97"/>
                <a:gd name="T44" fmla="*/ 92 w 97"/>
                <a:gd name="T45" fmla="*/ 21 h 97"/>
                <a:gd name="T46" fmla="*/ 44 w 97"/>
                <a:gd name="T47" fmla="*/ 85 h 97"/>
                <a:gd name="T48" fmla="*/ 48 w 97"/>
                <a:gd name="T49" fmla="*/ 81 h 97"/>
                <a:gd name="T50" fmla="*/ 52 w 97"/>
                <a:gd name="T51" fmla="*/ 85 h 97"/>
                <a:gd name="T52" fmla="*/ 48 w 97"/>
                <a:gd name="T53" fmla="*/ 89 h 97"/>
                <a:gd name="T54" fmla="*/ 44 w 97"/>
                <a:gd name="T55" fmla="*/ 85 h 97"/>
                <a:gd name="T56" fmla="*/ 50 w 97"/>
                <a:gd name="T57" fmla="*/ 13 h 97"/>
                <a:gd name="T58" fmla="*/ 48 w 97"/>
                <a:gd name="T59" fmla="*/ 15 h 97"/>
                <a:gd name="T60" fmla="*/ 46 w 97"/>
                <a:gd name="T61" fmla="*/ 13 h 97"/>
                <a:gd name="T62" fmla="*/ 48 w 97"/>
                <a:gd name="T63" fmla="*/ 11 h 97"/>
                <a:gd name="T64" fmla="*/ 50 w 97"/>
                <a:gd name="T65" fmla="*/ 1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7" h="97">
                  <a:moveTo>
                    <a:pt x="87" y="0"/>
                  </a:moveTo>
                  <a:cubicBezTo>
                    <a:pt x="10" y="0"/>
                    <a:pt x="10" y="0"/>
                    <a:pt x="10" y="0"/>
                  </a:cubicBezTo>
                  <a:cubicBezTo>
                    <a:pt x="4" y="0"/>
                    <a:pt x="0" y="5"/>
                    <a:pt x="0" y="10"/>
                  </a:cubicBezTo>
                  <a:cubicBezTo>
                    <a:pt x="0" y="87"/>
                    <a:pt x="0" y="87"/>
                    <a:pt x="0" y="87"/>
                  </a:cubicBezTo>
                  <a:cubicBezTo>
                    <a:pt x="0" y="93"/>
                    <a:pt x="4" y="97"/>
                    <a:pt x="10" y="97"/>
                  </a:cubicBezTo>
                  <a:cubicBezTo>
                    <a:pt x="87" y="97"/>
                    <a:pt x="87" y="97"/>
                    <a:pt x="87" y="97"/>
                  </a:cubicBezTo>
                  <a:cubicBezTo>
                    <a:pt x="92" y="97"/>
                    <a:pt x="97" y="93"/>
                    <a:pt x="97" y="87"/>
                  </a:cubicBezTo>
                  <a:cubicBezTo>
                    <a:pt x="97" y="10"/>
                    <a:pt x="97" y="10"/>
                    <a:pt x="97" y="10"/>
                  </a:cubicBezTo>
                  <a:cubicBezTo>
                    <a:pt x="97" y="5"/>
                    <a:pt x="92" y="0"/>
                    <a:pt x="87" y="0"/>
                  </a:cubicBezTo>
                  <a:close/>
                  <a:moveTo>
                    <a:pt x="92" y="87"/>
                  </a:moveTo>
                  <a:cubicBezTo>
                    <a:pt x="92" y="91"/>
                    <a:pt x="90" y="93"/>
                    <a:pt x="87" y="93"/>
                  </a:cubicBezTo>
                  <a:cubicBezTo>
                    <a:pt x="10" y="93"/>
                    <a:pt x="10" y="93"/>
                    <a:pt x="10" y="93"/>
                  </a:cubicBezTo>
                  <a:cubicBezTo>
                    <a:pt x="6" y="93"/>
                    <a:pt x="4" y="91"/>
                    <a:pt x="4" y="87"/>
                  </a:cubicBezTo>
                  <a:cubicBezTo>
                    <a:pt x="4" y="77"/>
                    <a:pt x="4" y="77"/>
                    <a:pt x="4" y="77"/>
                  </a:cubicBezTo>
                  <a:cubicBezTo>
                    <a:pt x="92" y="77"/>
                    <a:pt x="92" y="77"/>
                    <a:pt x="92" y="77"/>
                  </a:cubicBezTo>
                  <a:lnTo>
                    <a:pt x="92" y="87"/>
                  </a:lnTo>
                  <a:close/>
                  <a:moveTo>
                    <a:pt x="92" y="21"/>
                  </a:moveTo>
                  <a:cubicBezTo>
                    <a:pt x="4" y="21"/>
                    <a:pt x="4" y="21"/>
                    <a:pt x="4" y="21"/>
                  </a:cubicBezTo>
                  <a:cubicBezTo>
                    <a:pt x="4" y="10"/>
                    <a:pt x="4" y="10"/>
                    <a:pt x="4" y="10"/>
                  </a:cubicBezTo>
                  <a:cubicBezTo>
                    <a:pt x="4" y="7"/>
                    <a:pt x="6" y="5"/>
                    <a:pt x="10" y="5"/>
                  </a:cubicBezTo>
                  <a:cubicBezTo>
                    <a:pt x="87" y="5"/>
                    <a:pt x="87" y="5"/>
                    <a:pt x="87" y="5"/>
                  </a:cubicBezTo>
                  <a:cubicBezTo>
                    <a:pt x="90" y="5"/>
                    <a:pt x="92" y="7"/>
                    <a:pt x="92" y="10"/>
                  </a:cubicBezTo>
                  <a:lnTo>
                    <a:pt x="92" y="21"/>
                  </a:lnTo>
                  <a:close/>
                  <a:moveTo>
                    <a:pt x="44" y="85"/>
                  </a:moveTo>
                  <a:cubicBezTo>
                    <a:pt x="44" y="83"/>
                    <a:pt x="46" y="81"/>
                    <a:pt x="48" y="81"/>
                  </a:cubicBezTo>
                  <a:cubicBezTo>
                    <a:pt x="51" y="81"/>
                    <a:pt x="52" y="83"/>
                    <a:pt x="52" y="85"/>
                  </a:cubicBezTo>
                  <a:cubicBezTo>
                    <a:pt x="52" y="87"/>
                    <a:pt x="51" y="89"/>
                    <a:pt x="48" y="89"/>
                  </a:cubicBezTo>
                  <a:cubicBezTo>
                    <a:pt x="46" y="89"/>
                    <a:pt x="44" y="87"/>
                    <a:pt x="44" y="85"/>
                  </a:cubicBezTo>
                  <a:close/>
                  <a:moveTo>
                    <a:pt x="50" y="13"/>
                  </a:moveTo>
                  <a:cubicBezTo>
                    <a:pt x="50" y="14"/>
                    <a:pt x="49" y="15"/>
                    <a:pt x="48" y="15"/>
                  </a:cubicBezTo>
                  <a:cubicBezTo>
                    <a:pt x="47" y="15"/>
                    <a:pt x="46" y="14"/>
                    <a:pt x="46" y="13"/>
                  </a:cubicBezTo>
                  <a:cubicBezTo>
                    <a:pt x="46" y="12"/>
                    <a:pt x="47" y="11"/>
                    <a:pt x="48" y="11"/>
                  </a:cubicBezTo>
                  <a:cubicBezTo>
                    <a:pt x="49" y="11"/>
                    <a:pt x="50" y="12"/>
                    <a:pt x="50" y="1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6" name="Freeform 452"/>
            <p:cNvSpPr>
              <a:spLocks noEditPoints="1"/>
            </p:cNvSpPr>
            <p:nvPr userDrawn="1"/>
          </p:nvSpPr>
          <p:spPr bwMode="auto">
            <a:xfrm>
              <a:off x="-83" y="1570"/>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4 w 67"/>
                <a:gd name="T25" fmla="*/ 87 h 97"/>
                <a:gd name="T26" fmla="*/ 4 w 67"/>
                <a:gd name="T27" fmla="*/ 77 h 97"/>
                <a:gd name="T28" fmla="*/ 63 w 67"/>
                <a:gd name="T29" fmla="*/ 77 h 97"/>
                <a:gd name="T30" fmla="*/ 63 w 67"/>
                <a:gd name="T31" fmla="*/ 87 h 97"/>
                <a:gd name="T32" fmla="*/ 63 w 67"/>
                <a:gd name="T33" fmla="*/ 21 h 97"/>
                <a:gd name="T34" fmla="*/ 4 w 67"/>
                <a:gd name="T35" fmla="*/ 21 h 97"/>
                <a:gd name="T36" fmla="*/ 4 w 67"/>
                <a:gd name="T37" fmla="*/ 10 h 97"/>
                <a:gd name="T38" fmla="*/ 10 w 67"/>
                <a:gd name="T39" fmla="*/ 5 h 97"/>
                <a:gd name="T40" fmla="*/ 57 w 67"/>
                <a:gd name="T41" fmla="*/ 5 h 97"/>
                <a:gd name="T42" fmla="*/ 63 w 67"/>
                <a:gd name="T43" fmla="*/ 10 h 97"/>
                <a:gd name="T44" fmla="*/ 63 w 67"/>
                <a:gd name="T45" fmla="*/ 21 h 97"/>
                <a:gd name="T46" fmla="*/ 29 w 67"/>
                <a:gd name="T47" fmla="*/ 85 h 97"/>
                <a:gd name="T48" fmla="*/ 34 w 67"/>
                <a:gd name="T49" fmla="*/ 81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2" y="97"/>
                    <a:pt x="67" y="93"/>
                    <a:pt x="67" y="87"/>
                  </a:cubicBezTo>
                  <a:cubicBezTo>
                    <a:pt x="67" y="10"/>
                    <a:pt x="67" y="10"/>
                    <a:pt x="67" y="10"/>
                  </a:cubicBezTo>
                  <a:cubicBezTo>
                    <a:pt x="67" y="5"/>
                    <a:pt x="62" y="0"/>
                    <a:pt x="57" y="0"/>
                  </a:cubicBezTo>
                  <a:close/>
                  <a:moveTo>
                    <a:pt x="63" y="87"/>
                  </a:moveTo>
                  <a:cubicBezTo>
                    <a:pt x="63" y="91"/>
                    <a:pt x="60" y="93"/>
                    <a:pt x="57" y="93"/>
                  </a:cubicBezTo>
                  <a:cubicBezTo>
                    <a:pt x="10" y="93"/>
                    <a:pt x="10" y="93"/>
                    <a:pt x="10" y="93"/>
                  </a:cubicBezTo>
                  <a:cubicBezTo>
                    <a:pt x="7" y="93"/>
                    <a:pt x="4" y="91"/>
                    <a:pt x="4" y="87"/>
                  </a:cubicBezTo>
                  <a:cubicBezTo>
                    <a:pt x="4" y="77"/>
                    <a:pt x="4" y="77"/>
                    <a:pt x="4" y="77"/>
                  </a:cubicBezTo>
                  <a:cubicBezTo>
                    <a:pt x="63" y="77"/>
                    <a:pt x="63" y="77"/>
                    <a:pt x="63" y="77"/>
                  </a:cubicBezTo>
                  <a:lnTo>
                    <a:pt x="63" y="87"/>
                  </a:lnTo>
                  <a:close/>
                  <a:moveTo>
                    <a:pt x="63" y="21"/>
                  </a:moveTo>
                  <a:cubicBezTo>
                    <a:pt x="4" y="21"/>
                    <a:pt x="4" y="21"/>
                    <a:pt x="4" y="21"/>
                  </a:cubicBezTo>
                  <a:cubicBezTo>
                    <a:pt x="4" y="10"/>
                    <a:pt x="4" y="10"/>
                    <a:pt x="4" y="10"/>
                  </a:cubicBezTo>
                  <a:cubicBezTo>
                    <a:pt x="4" y="7"/>
                    <a:pt x="7" y="5"/>
                    <a:pt x="10" y="5"/>
                  </a:cubicBezTo>
                  <a:cubicBezTo>
                    <a:pt x="57" y="5"/>
                    <a:pt x="57" y="5"/>
                    <a:pt x="57" y="5"/>
                  </a:cubicBezTo>
                  <a:cubicBezTo>
                    <a:pt x="60" y="5"/>
                    <a:pt x="63" y="7"/>
                    <a:pt x="63" y="10"/>
                  </a:cubicBezTo>
                  <a:lnTo>
                    <a:pt x="63" y="21"/>
                  </a:lnTo>
                  <a:close/>
                  <a:moveTo>
                    <a:pt x="29" y="85"/>
                  </a:moveTo>
                  <a:cubicBezTo>
                    <a:pt x="29" y="83"/>
                    <a:pt x="31" y="81"/>
                    <a:pt x="34" y="81"/>
                  </a:cubicBezTo>
                  <a:cubicBezTo>
                    <a:pt x="36" y="81"/>
                    <a:pt x="38" y="83"/>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7" name="Freeform 453"/>
            <p:cNvSpPr>
              <a:spLocks/>
            </p:cNvSpPr>
            <p:nvPr userDrawn="1"/>
          </p:nvSpPr>
          <p:spPr bwMode="auto">
            <a:xfrm>
              <a:off x="241" y="2656"/>
              <a:ext cx="319" cy="265"/>
            </a:xfrm>
            <a:custGeom>
              <a:avLst/>
              <a:gdLst>
                <a:gd name="T0" fmla="*/ 314 w 319"/>
                <a:gd name="T1" fmla="*/ 265 h 265"/>
                <a:gd name="T2" fmla="*/ 0 w 319"/>
                <a:gd name="T3" fmla="*/ 6 h 265"/>
                <a:gd name="T4" fmla="*/ 5 w 319"/>
                <a:gd name="T5" fmla="*/ 0 h 265"/>
                <a:gd name="T6" fmla="*/ 319 w 319"/>
                <a:gd name="T7" fmla="*/ 258 h 265"/>
                <a:gd name="T8" fmla="*/ 314 w 319"/>
                <a:gd name="T9" fmla="*/ 265 h 265"/>
              </a:gdLst>
              <a:ahLst/>
              <a:cxnLst>
                <a:cxn ang="0">
                  <a:pos x="T0" y="T1"/>
                </a:cxn>
                <a:cxn ang="0">
                  <a:pos x="T2" y="T3"/>
                </a:cxn>
                <a:cxn ang="0">
                  <a:pos x="T4" y="T5"/>
                </a:cxn>
                <a:cxn ang="0">
                  <a:pos x="T6" y="T7"/>
                </a:cxn>
                <a:cxn ang="0">
                  <a:pos x="T8" y="T9"/>
                </a:cxn>
              </a:cxnLst>
              <a:rect l="0" t="0" r="r" b="b"/>
              <a:pathLst>
                <a:path w="319" h="265">
                  <a:moveTo>
                    <a:pt x="314" y="265"/>
                  </a:moveTo>
                  <a:lnTo>
                    <a:pt x="0" y="6"/>
                  </a:lnTo>
                  <a:lnTo>
                    <a:pt x="5" y="0"/>
                  </a:lnTo>
                  <a:lnTo>
                    <a:pt x="319" y="258"/>
                  </a:lnTo>
                  <a:lnTo>
                    <a:pt x="314" y="26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8" name="Freeform 454"/>
            <p:cNvSpPr>
              <a:spLocks noEditPoints="1"/>
            </p:cNvSpPr>
            <p:nvPr userDrawn="1"/>
          </p:nvSpPr>
          <p:spPr bwMode="auto">
            <a:xfrm>
              <a:off x="1414" y="1609"/>
              <a:ext cx="237" cy="137"/>
            </a:xfrm>
            <a:custGeom>
              <a:avLst/>
              <a:gdLst>
                <a:gd name="T0" fmla="*/ 115 w 140"/>
                <a:gd name="T1" fmla="*/ 22 h 81"/>
                <a:gd name="T2" fmla="*/ 102 w 140"/>
                <a:gd name="T3" fmla="*/ 9 h 81"/>
                <a:gd name="T4" fmla="*/ 92 w 140"/>
                <a:gd name="T5" fmla="*/ 7 h 81"/>
                <a:gd name="T6" fmla="*/ 82 w 140"/>
                <a:gd name="T7" fmla="*/ 9 h 81"/>
                <a:gd name="T8" fmla="*/ 69 w 140"/>
                <a:gd name="T9" fmla="*/ 6 h 81"/>
                <a:gd name="T10" fmla="*/ 64 w 140"/>
                <a:gd name="T11" fmla="*/ 6 h 81"/>
                <a:gd name="T12" fmla="*/ 46 w 140"/>
                <a:gd name="T13" fmla="*/ 0 h 81"/>
                <a:gd name="T14" fmla="*/ 31 w 140"/>
                <a:gd name="T15" fmla="*/ 4 h 81"/>
                <a:gd name="T16" fmla="*/ 18 w 140"/>
                <a:gd name="T17" fmla="*/ 28 h 81"/>
                <a:gd name="T18" fmla="*/ 16 w 140"/>
                <a:gd name="T19" fmla="*/ 31 h 81"/>
                <a:gd name="T20" fmla="*/ 9 w 140"/>
                <a:gd name="T21" fmla="*/ 35 h 81"/>
                <a:gd name="T22" fmla="*/ 0 w 140"/>
                <a:gd name="T23" fmla="*/ 56 h 81"/>
                <a:gd name="T24" fmla="*/ 24 w 140"/>
                <a:gd name="T25" fmla="*/ 81 h 81"/>
                <a:gd name="T26" fmla="*/ 108 w 140"/>
                <a:gd name="T27" fmla="*/ 81 h 81"/>
                <a:gd name="T28" fmla="*/ 110 w 140"/>
                <a:gd name="T29" fmla="*/ 81 h 81"/>
                <a:gd name="T30" fmla="*/ 140 w 140"/>
                <a:gd name="T31" fmla="*/ 51 h 81"/>
                <a:gd name="T32" fmla="*/ 115 w 140"/>
                <a:gd name="T33" fmla="*/ 22 h 81"/>
                <a:gd name="T34" fmla="*/ 110 w 140"/>
                <a:gd name="T35" fmla="*/ 76 h 81"/>
                <a:gd name="T36" fmla="*/ 109 w 140"/>
                <a:gd name="T37" fmla="*/ 76 h 81"/>
                <a:gd name="T38" fmla="*/ 24 w 140"/>
                <a:gd name="T39" fmla="*/ 76 h 81"/>
                <a:gd name="T40" fmla="*/ 5 w 140"/>
                <a:gd name="T41" fmla="*/ 56 h 81"/>
                <a:gd name="T42" fmla="*/ 13 w 140"/>
                <a:gd name="T43" fmla="*/ 38 h 81"/>
                <a:gd name="T44" fmla="*/ 19 w 140"/>
                <a:gd name="T45" fmla="*/ 35 h 81"/>
                <a:gd name="T46" fmla="*/ 20 w 140"/>
                <a:gd name="T47" fmla="*/ 35 h 81"/>
                <a:gd name="T48" fmla="*/ 20 w 140"/>
                <a:gd name="T49" fmla="*/ 34 h 81"/>
                <a:gd name="T50" fmla="*/ 22 w 140"/>
                <a:gd name="T51" fmla="*/ 31 h 81"/>
                <a:gd name="T52" fmla="*/ 23 w 140"/>
                <a:gd name="T53" fmla="*/ 30 h 81"/>
                <a:gd name="T54" fmla="*/ 23 w 140"/>
                <a:gd name="T55" fmla="*/ 29 h 81"/>
                <a:gd name="T56" fmla="*/ 34 w 140"/>
                <a:gd name="T57" fmla="*/ 8 h 81"/>
                <a:gd name="T58" fmla="*/ 46 w 140"/>
                <a:gd name="T59" fmla="*/ 5 h 81"/>
                <a:gd name="T60" fmla="*/ 61 w 140"/>
                <a:gd name="T61" fmla="*/ 11 h 81"/>
                <a:gd name="T62" fmla="*/ 62 w 140"/>
                <a:gd name="T63" fmla="*/ 12 h 81"/>
                <a:gd name="T64" fmla="*/ 64 w 140"/>
                <a:gd name="T65" fmla="*/ 11 h 81"/>
                <a:gd name="T66" fmla="*/ 80 w 140"/>
                <a:gd name="T67" fmla="*/ 14 h 81"/>
                <a:gd name="T68" fmla="*/ 81 w 140"/>
                <a:gd name="T69" fmla="*/ 15 h 81"/>
                <a:gd name="T70" fmla="*/ 83 w 140"/>
                <a:gd name="T71" fmla="*/ 15 h 81"/>
                <a:gd name="T72" fmla="*/ 92 w 140"/>
                <a:gd name="T73" fmla="*/ 12 h 81"/>
                <a:gd name="T74" fmla="*/ 100 w 140"/>
                <a:gd name="T75" fmla="*/ 14 h 81"/>
                <a:gd name="T76" fmla="*/ 111 w 140"/>
                <a:gd name="T77" fmla="*/ 25 h 81"/>
                <a:gd name="T78" fmla="*/ 112 w 140"/>
                <a:gd name="T79" fmla="*/ 27 h 81"/>
                <a:gd name="T80" fmla="*/ 113 w 140"/>
                <a:gd name="T81" fmla="*/ 27 h 81"/>
                <a:gd name="T82" fmla="*/ 135 w 140"/>
                <a:gd name="T83" fmla="*/ 51 h 81"/>
                <a:gd name="T84" fmla="*/ 110 w 140"/>
                <a:gd name="T85" fmla="*/ 76 h 81"/>
                <a:gd name="T86" fmla="*/ 50 w 140"/>
                <a:gd name="T87" fmla="*/ 48 h 81"/>
                <a:gd name="T88" fmla="*/ 43 w 140"/>
                <a:gd name="T89" fmla="*/ 55 h 81"/>
                <a:gd name="T90" fmla="*/ 36 w 140"/>
                <a:gd name="T91" fmla="*/ 48 h 81"/>
                <a:gd name="T92" fmla="*/ 43 w 140"/>
                <a:gd name="T93" fmla="*/ 41 h 81"/>
                <a:gd name="T94" fmla="*/ 50 w 140"/>
                <a:gd name="T95" fmla="*/ 48 h 81"/>
                <a:gd name="T96" fmla="*/ 81 w 140"/>
                <a:gd name="T97" fmla="*/ 48 h 81"/>
                <a:gd name="T98" fmla="*/ 70 w 140"/>
                <a:gd name="T99" fmla="*/ 59 h 81"/>
                <a:gd name="T100" fmla="*/ 58 w 140"/>
                <a:gd name="T101" fmla="*/ 48 h 81"/>
                <a:gd name="T102" fmla="*/ 70 w 140"/>
                <a:gd name="T103" fmla="*/ 36 h 81"/>
                <a:gd name="T104" fmla="*/ 81 w 140"/>
                <a:gd name="T105" fmla="*/ 48 h 81"/>
                <a:gd name="T106" fmla="*/ 104 w 140"/>
                <a:gd name="T107" fmla="*/ 48 h 81"/>
                <a:gd name="T108" fmla="*/ 97 w 140"/>
                <a:gd name="T109" fmla="*/ 55 h 81"/>
                <a:gd name="T110" fmla="*/ 90 w 140"/>
                <a:gd name="T111" fmla="*/ 48 h 81"/>
                <a:gd name="T112" fmla="*/ 97 w 140"/>
                <a:gd name="T113" fmla="*/ 41 h 81"/>
                <a:gd name="T114" fmla="*/ 104 w 140"/>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0" h="81">
                  <a:moveTo>
                    <a:pt x="115" y="22"/>
                  </a:moveTo>
                  <a:cubicBezTo>
                    <a:pt x="114" y="18"/>
                    <a:pt x="110" y="12"/>
                    <a:pt x="102" y="9"/>
                  </a:cubicBezTo>
                  <a:cubicBezTo>
                    <a:pt x="101" y="8"/>
                    <a:pt x="97" y="7"/>
                    <a:pt x="92" y="7"/>
                  </a:cubicBezTo>
                  <a:cubicBezTo>
                    <a:pt x="88" y="7"/>
                    <a:pt x="85" y="8"/>
                    <a:pt x="82" y="9"/>
                  </a:cubicBezTo>
                  <a:cubicBezTo>
                    <a:pt x="79" y="7"/>
                    <a:pt x="75" y="6"/>
                    <a:pt x="69" y="6"/>
                  </a:cubicBezTo>
                  <a:cubicBezTo>
                    <a:pt x="67" y="6"/>
                    <a:pt x="66" y="6"/>
                    <a:pt x="64" y="6"/>
                  </a:cubicBezTo>
                  <a:cubicBezTo>
                    <a:pt x="60" y="3"/>
                    <a:pt x="54" y="0"/>
                    <a:pt x="46" y="0"/>
                  </a:cubicBezTo>
                  <a:cubicBezTo>
                    <a:pt x="41" y="0"/>
                    <a:pt x="36" y="1"/>
                    <a:pt x="31" y="4"/>
                  </a:cubicBezTo>
                  <a:cubicBezTo>
                    <a:pt x="31" y="4"/>
                    <a:pt x="18" y="11"/>
                    <a:pt x="18" y="28"/>
                  </a:cubicBezTo>
                  <a:cubicBezTo>
                    <a:pt x="17" y="29"/>
                    <a:pt x="17" y="30"/>
                    <a:pt x="16" y="31"/>
                  </a:cubicBezTo>
                  <a:cubicBezTo>
                    <a:pt x="14" y="31"/>
                    <a:pt x="12" y="33"/>
                    <a:pt x="9" y="35"/>
                  </a:cubicBezTo>
                  <a:cubicBezTo>
                    <a:pt x="5" y="38"/>
                    <a:pt x="0" y="45"/>
                    <a:pt x="0" y="56"/>
                  </a:cubicBezTo>
                  <a:cubicBezTo>
                    <a:pt x="0" y="73"/>
                    <a:pt x="14" y="80"/>
                    <a:pt x="24" y="81"/>
                  </a:cubicBezTo>
                  <a:cubicBezTo>
                    <a:pt x="108" y="81"/>
                    <a:pt x="108" y="81"/>
                    <a:pt x="108" y="81"/>
                  </a:cubicBezTo>
                  <a:cubicBezTo>
                    <a:pt x="109" y="81"/>
                    <a:pt x="110" y="81"/>
                    <a:pt x="110" y="81"/>
                  </a:cubicBezTo>
                  <a:cubicBezTo>
                    <a:pt x="127" y="81"/>
                    <a:pt x="140" y="67"/>
                    <a:pt x="140" y="51"/>
                  </a:cubicBezTo>
                  <a:cubicBezTo>
                    <a:pt x="140" y="37"/>
                    <a:pt x="130" y="24"/>
                    <a:pt x="115" y="22"/>
                  </a:cubicBezTo>
                  <a:close/>
                  <a:moveTo>
                    <a:pt x="110" y="76"/>
                  </a:moveTo>
                  <a:cubicBezTo>
                    <a:pt x="110" y="76"/>
                    <a:pt x="109" y="76"/>
                    <a:pt x="109" y="76"/>
                  </a:cubicBezTo>
                  <a:cubicBezTo>
                    <a:pt x="24" y="76"/>
                    <a:pt x="24" y="76"/>
                    <a:pt x="24" y="76"/>
                  </a:cubicBezTo>
                  <a:cubicBezTo>
                    <a:pt x="19" y="75"/>
                    <a:pt x="5" y="71"/>
                    <a:pt x="5" y="56"/>
                  </a:cubicBezTo>
                  <a:cubicBezTo>
                    <a:pt x="5" y="47"/>
                    <a:pt x="9" y="41"/>
                    <a:pt x="13" y="38"/>
                  </a:cubicBezTo>
                  <a:cubicBezTo>
                    <a:pt x="15" y="37"/>
                    <a:pt x="17" y="36"/>
                    <a:pt x="19" y="35"/>
                  </a:cubicBezTo>
                  <a:cubicBezTo>
                    <a:pt x="20" y="35"/>
                    <a:pt x="20" y="35"/>
                    <a:pt x="20" y="35"/>
                  </a:cubicBezTo>
                  <a:cubicBezTo>
                    <a:pt x="20" y="34"/>
                    <a:pt x="20" y="34"/>
                    <a:pt x="20" y="34"/>
                  </a:cubicBezTo>
                  <a:cubicBezTo>
                    <a:pt x="21" y="33"/>
                    <a:pt x="21" y="32"/>
                    <a:pt x="22" y="31"/>
                  </a:cubicBezTo>
                  <a:cubicBezTo>
                    <a:pt x="23" y="30"/>
                    <a:pt x="23" y="30"/>
                    <a:pt x="23" y="30"/>
                  </a:cubicBezTo>
                  <a:cubicBezTo>
                    <a:pt x="23" y="29"/>
                    <a:pt x="23" y="29"/>
                    <a:pt x="23" y="29"/>
                  </a:cubicBezTo>
                  <a:cubicBezTo>
                    <a:pt x="22" y="14"/>
                    <a:pt x="33" y="8"/>
                    <a:pt x="34" y="8"/>
                  </a:cubicBezTo>
                  <a:cubicBezTo>
                    <a:pt x="38" y="6"/>
                    <a:pt x="42" y="5"/>
                    <a:pt x="46" y="5"/>
                  </a:cubicBezTo>
                  <a:cubicBezTo>
                    <a:pt x="53" y="5"/>
                    <a:pt x="58" y="8"/>
                    <a:pt x="61" y="11"/>
                  </a:cubicBezTo>
                  <a:cubicBezTo>
                    <a:pt x="62" y="12"/>
                    <a:pt x="62" y="12"/>
                    <a:pt x="62" y="12"/>
                  </a:cubicBezTo>
                  <a:cubicBezTo>
                    <a:pt x="64" y="11"/>
                    <a:pt x="64" y="11"/>
                    <a:pt x="64" y="11"/>
                  </a:cubicBezTo>
                  <a:cubicBezTo>
                    <a:pt x="70" y="10"/>
                    <a:pt x="75" y="11"/>
                    <a:pt x="80" y="14"/>
                  </a:cubicBezTo>
                  <a:cubicBezTo>
                    <a:pt x="81" y="15"/>
                    <a:pt x="81" y="15"/>
                    <a:pt x="81" y="15"/>
                  </a:cubicBezTo>
                  <a:cubicBezTo>
                    <a:pt x="83" y="15"/>
                    <a:pt x="83" y="15"/>
                    <a:pt x="83" y="15"/>
                  </a:cubicBezTo>
                  <a:cubicBezTo>
                    <a:pt x="85" y="13"/>
                    <a:pt x="88" y="12"/>
                    <a:pt x="92" y="12"/>
                  </a:cubicBezTo>
                  <a:cubicBezTo>
                    <a:pt x="96" y="12"/>
                    <a:pt x="100" y="13"/>
                    <a:pt x="100" y="14"/>
                  </a:cubicBezTo>
                  <a:cubicBezTo>
                    <a:pt x="106" y="16"/>
                    <a:pt x="109" y="20"/>
                    <a:pt x="111" y="25"/>
                  </a:cubicBezTo>
                  <a:cubicBezTo>
                    <a:pt x="112" y="27"/>
                    <a:pt x="112" y="27"/>
                    <a:pt x="112" y="27"/>
                  </a:cubicBezTo>
                  <a:cubicBezTo>
                    <a:pt x="113" y="27"/>
                    <a:pt x="113" y="27"/>
                    <a:pt x="113" y="27"/>
                  </a:cubicBezTo>
                  <a:cubicBezTo>
                    <a:pt x="126" y="28"/>
                    <a:pt x="135" y="39"/>
                    <a:pt x="135" y="51"/>
                  </a:cubicBezTo>
                  <a:cubicBezTo>
                    <a:pt x="135" y="65"/>
                    <a:pt x="124" y="76"/>
                    <a:pt x="110" y="76"/>
                  </a:cubicBezTo>
                  <a:close/>
                  <a:moveTo>
                    <a:pt x="50" y="48"/>
                  </a:moveTo>
                  <a:cubicBezTo>
                    <a:pt x="50" y="52"/>
                    <a:pt x="47" y="55"/>
                    <a:pt x="43" y="55"/>
                  </a:cubicBezTo>
                  <a:cubicBezTo>
                    <a:pt x="39" y="55"/>
                    <a:pt x="36" y="52"/>
                    <a:pt x="36" y="48"/>
                  </a:cubicBezTo>
                  <a:cubicBezTo>
                    <a:pt x="36" y="44"/>
                    <a:pt x="39" y="41"/>
                    <a:pt x="43" y="41"/>
                  </a:cubicBezTo>
                  <a:cubicBezTo>
                    <a:pt x="47" y="41"/>
                    <a:pt x="50" y="44"/>
                    <a:pt x="50" y="48"/>
                  </a:cubicBezTo>
                  <a:close/>
                  <a:moveTo>
                    <a:pt x="81" y="48"/>
                  </a:moveTo>
                  <a:cubicBezTo>
                    <a:pt x="81" y="54"/>
                    <a:pt x="76" y="59"/>
                    <a:pt x="70" y="59"/>
                  </a:cubicBezTo>
                  <a:cubicBezTo>
                    <a:pt x="64" y="59"/>
                    <a:pt x="58" y="54"/>
                    <a:pt x="58" y="48"/>
                  </a:cubicBezTo>
                  <a:cubicBezTo>
                    <a:pt x="58" y="42"/>
                    <a:pt x="64" y="36"/>
                    <a:pt x="70" y="36"/>
                  </a:cubicBezTo>
                  <a:cubicBezTo>
                    <a:pt x="76" y="36"/>
                    <a:pt x="81" y="42"/>
                    <a:pt x="81" y="48"/>
                  </a:cubicBezTo>
                  <a:close/>
                  <a:moveTo>
                    <a:pt x="104" y="48"/>
                  </a:moveTo>
                  <a:cubicBezTo>
                    <a:pt x="104" y="52"/>
                    <a:pt x="101" y="55"/>
                    <a:pt x="97" y="55"/>
                  </a:cubicBezTo>
                  <a:cubicBezTo>
                    <a:pt x="93" y="55"/>
                    <a:pt x="90" y="52"/>
                    <a:pt x="90" y="48"/>
                  </a:cubicBezTo>
                  <a:cubicBezTo>
                    <a:pt x="90" y="44"/>
                    <a:pt x="93" y="41"/>
                    <a:pt x="97" y="41"/>
                  </a:cubicBezTo>
                  <a:cubicBezTo>
                    <a:pt x="101" y="41"/>
                    <a:pt x="104" y="44"/>
                    <a:pt x="104"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59" name="Freeform 455"/>
            <p:cNvSpPr>
              <a:spLocks noEditPoints="1"/>
            </p:cNvSpPr>
            <p:nvPr userDrawn="1"/>
          </p:nvSpPr>
          <p:spPr bwMode="auto">
            <a:xfrm>
              <a:off x="1663" y="671"/>
              <a:ext cx="238" cy="137"/>
            </a:xfrm>
            <a:custGeom>
              <a:avLst/>
              <a:gdLst>
                <a:gd name="T0" fmla="*/ 116 w 141"/>
                <a:gd name="T1" fmla="*/ 22 h 81"/>
                <a:gd name="T2" fmla="*/ 102 w 141"/>
                <a:gd name="T3" fmla="*/ 9 h 81"/>
                <a:gd name="T4" fmla="*/ 92 w 141"/>
                <a:gd name="T5" fmla="*/ 7 h 81"/>
                <a:gd name="T6" fmla="*/ 82 w 141"/>
                <a:gd name="T7" fmla="*/ 10 h 81"/>
                <a:gd name="T8" fmla="*/ 70 w 141"/>
                <a:gd name="T9" fmla="*/ 6 h 81"/>
                <a:gd name="T10" fmla="*/ 64 w 141"/>
                <a:gd name="T11" fmla="*/ 6 h 81"/>
                <a:gd name="T12" fmla="*/ 47 w 141"/>
                <a:gd name="T13" fmla="*/ 0 h 81"/>
                <a:gd name="T14" fmla="*/ 32 w 141"/>
                <a:gd name="T15" fmla="*/ 4 h 81"/>
                <a:gd name="T16" fmla="*/ 19 w 141"/>
                <a:gd name="T17" fmla="*/ 28 h 81"/>
                <a:gd name="T18" fmla="*/ 17 w 141"/>
                <a:gd name="T19" fmla="*/ 31 h 81"/>
                <a:gd name="T20" fmla="*/ 10 w 141"/>
                <a:gd name="T21" fmla="*/ 35 h 81"/>
                <a:gd name="T22" fmla="*/ 0 w 141"/>
                <a:gd name="T23" fmla="*/ 56 h 81"/>
                <a:gd name="T24" fmla="*/ 24 w 141"/>
                <a:gd name="T25" fmla="*/ 81 h 81"/>
                <a:gd name="T26" fmla="*/ 109 w 141"/>
                <a:gd name="T27" fmla="*/ 81 h 81"/>
                <a:gd name="T28" fmla="*/ 111 w 141"/>
                <a:gd name="T29" fmla="*/ 81 h 81"/>
                <a:gd name="T30" fmla="*/ 141 w 141"/>
                <a:gd name="T31" fmla="*/ 51 h 81"/>
                <a:gd name="T32" fmla="*/ 116 w 141"/>
                <a:gd name="T33" fmla="*/ 22 h 81"/>
                <a:gd name="T34" fmla="*/ 111 w 141"/>
                <a:gd name="T35" fmla="*/ 76 h 81"/>
                <a:gd name="T36" fmla="*/ 109 w 141"/>
                <a:gd name="T37" fmla="*/ 76 h 81"/>
                <a:gd name="T38" fmla="*/ 24 w 141"/>
                <a:gd name="T39" fmla="*/ 76 h 81"/>
                <a:gd name="T40" fmla="*/ 6 w 141"/>
                <a:gd name="T41" fmla="*/ 56 h 81"/>
                <a:gd name="T42" fmla="*/ 13 w 141"/>
                <a:gd name="T43" fmla="*/ 39 h 81"/>
                <a:gd name="T44" fmla="*/ 19 w 141"/>
                <a:gd name="T45" fmla="*/ 35 h 81"/>
                <a:gd name="T46" fmla="*/ 20 w 141"/>
                <a:gd name="T47" fmla="*/ 35 h 81"/>
                <a:gd name="T48" fmla="*/ 21 w 141"/>
                <a:gd name="T49" fmla="*/ 34 h 81"/>
                <a:gd name="T50" fmla="*/ 23 w 141"/>
                <a:gd name="T51" fmla="*/ 31 h 81"/>
                <a:gd name="T52" fmla="*/ 24 w 141"/>
                <a:gd name="T53" fmla="*/ 31 h 81"/>
                <a:gd name="T54" fmla="*/ 24 w 141"/>
                <a:gd name="T55" fmla="*/ 29 h 81"/>
                <a:gd name="T56" fmla="*/ 34 w 141"/>
                <a:gd name="T57" fmla="*/ 8 h 81"/>
                <a:gd name="T58" fmla="*/ 47 w 141"/>
                <a:gd name="T59" fmla="*/ 5 h 81"/>
                <a:gd name="T60" fmla="*/ 62 w 141"/>
                <a:gd name="T61" fmla="*/ 11 h 81"/>
                <a:gd name="T62" fmla="*/ 63 w 141"/>
                <a:gd name="T63" fmla="*/ 12 h 81"/>
                <a:gd name="T64" fmla="*/ 64 w 141"/>
                <a:gd name="T65" fmla="*/ 12 h 81"/>
                <a:gd name="T66" fmla="*/ 80 w 141"/>
                <a:gd name="T67" fmla="*/ 15 h 81"/>
                <a:gd name="T68" fmla="*/ 82 w 141"/>
                <a:gd name="T69" fmla="*/ 16 h 81"/>
                <a:gd name="T70" fmla="*/ 83 w 141"/>
                <a:gd name="T71" fmla="*/ 15 h 81"/>
                <a:gd name="T72" fmla="*/ 92 w 141"/>
                <a:gd name="T73" fmla="*/ 12 h 81"/>
                <a:gd name="T74" fmla="*/ 101 w 141"/>
                <a:gd name="T75" fmla="*/ 14 h 81"/>
                <a:gd name="T76" fmla="*/ 112 w 141"/>
                <a:gd name="T77" fmla="*/ 25 h 81"/>
                <a:gd name="T78" fmla="*/ 112 w 141"/>
                <a:gd name="T79" fmla="*/ 27 h 81"/>
                <a:gd name="T80" fmla="*/ 114 w 141"/>
                <a:gd name="T81" fmla="*/ 27 h 81"/>
                <a:gd name="T82" fmla="*/ 135 w 141"/>
                <a:gd name="T83" fmla="*/ 51 h 81"/>
                <a:gd name="T84" fmla="*/ 111 w 141"/>
                <a:gd name="T85" fmla="*/ 76 h 81"/>
                <a:gd name="T86" fmla="*/ 51 w 141"/>
                <a:gd name="T87" fmla="*/ 48 h 81"/>
                <a:gd name="T88" fmla="*/ 44 w 141"/>
                <a:gd name="T89" fmla="*/ 56 h 81"/>
                <a:gd name="T90" fmla="*/ 36 w 141"/>
                <a:gd name="T91" fmla="*/ 48 h 81"/>
                <a:gd name="T92" fmla="*/ 44 w 141"/>
                <a:gd name="T93" fmla="*/ 41 h 81"/>
                <a:gd name="T94" fmla="*/ 51 w 141"/>
                <a:gd name="T95" fmla="*/ 48 h 81"/>
                <a:gd name="T96" fmla="*/ 82 w 141"/>
                <a:gd name="T97" fmla="*/ 48 h 81"/>
                <a:gd name="T98" fmla="*/ 70 w 141"/>
                <a:gd name="T99" fmla="*/ 60 h 81"/>
                <a:gd name="T100" fmla="*/ 59 w 141"/>
                <a:gd name="T101" fmla="*/ 48 h 81"/>
                <a:gd name="T102" fmla="*/ 70 w 141"/>
                <a:gd name="T103" fmla="*/ 37 h 81"/>
                <a:gd name="T104" fmla="*/ 82 w 141"/>
                <a:gd name="T105" fmla="*/ 48 h 81"/>
                <a:gd name="T106" fmla="*/ 105 w 141"/>
                <a:gd name="T107" fmla="*/ 48 h 81"/>
                <a:gd name="T108" fmla="*/ 97 w 141"/>
                <a:gd name="T109" fmla="*/ 56 h 81"/>
                <a:gd name="T110" fmla="*/ 90 w 141"/>
                <a:gd name="T111" fmla="*/ 48 h 81"/>
                <a:gd name="T112" fmla="*/ 97 w 141"/>
                <a:gd name="T113" fmla="*/ 41 h 81"/>
                <a:gd name="T114" fmla="*/ 105 w 141"/>
                <a:gd name="T115" fmla="*/ 4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81">
                  <a:moveTo>
                    <a:pt x="116" y="22"/>
                  </a:moveTo>
                  <a:cubicBezTo>
                    <a:pt x="114" y="18"/>
                    <a:pt x="110" y="12"/>
                    <a:pt x="102" y="9"/>
                  </a:cubicBezTo>
                  <a:cubicBezTo>
                    <a:pt x="102" y="9"/>
                    <a:pt x="98" y="7"/>
                    <a:pt x="92" y="7"/>
                  </a:cubicBezTo>
                  <a:cubicBezTo>
                    <a:pt x="89" y="7"/>
                    <a:pt x="85" y="8"/>
                    <a:pt x="82" y="10"/>
                  </a:cubicBezTo>
                  <a:cubicBezTo>
                    <a:pt x="79" y="8"/>
                    <a:pt x="75" y="6"/>
                    <a:pt x="70" y="6"/>
                  </a:cubicBezTo>
                  <a:cubicBezTo>
                    <a:pt x="68" y="6"/>
                    <a:pt x="66" y="6"/>
                    <a:pt x="64" y="6"/>
                  </a:cubicBezTo>
                  <a:cubicBezTo>
                    <a:pt x="61" y="4"/>
                    <a:pt x="55" y="0"/>
                    <a:pt x="47" y="0"/>
                  </a:cubicBezTo>
                  <a:cubicBezTo>
                    <a:pt x="42" y="0"/>
                    <a:pt x="37" y="1"/>
                    <a:pt x="32" y="4"/>
                  </a:cubicBezTo>
                  <a:cubicBezTo>
                    <a:pt x="31" y="4"/>
                    <a:pt x="18" y="11"/>
                    <a:pt x="19" y="28"/>
                  </a:cubicBezTo>
                  <a:cubicBezTo>
                    <a:pt x="18" y="29"/>
                    <a:pt x="17" y="30"/>
                    <a:pt x="17" y="31"/>
                  </a:cubicBezTo>
                  <a:cubicBezTo>
                    <a:pt x="15" y="32"/>
                    <a:pt x="12" y="33"/>
                    <a:pt x="10" y="35"/>
                  </a:cubicBezTo>
                  <a:cubicBezTo>
                    <a:pt x="6" y="38"/>
                    <a:pt x="0" y="45"/>
                    <a:pt x="0" y="56"/>
                  </a:cubicBezTo>
                  <a:cubicBezTo>
                    <a:pt x="0" y="73"/>
                    <a:pt x="15" y="81"/>
                    <a:pt x="24" y="81"/>
                  </a:cubicBezTo>
                  <a:cubicBezTo>
                    <a:pt x="109" y="81"/>
                    <a:pt x="109" y="81"/>
                    <a:pt x="109" y="81"/>
                  </a:cubicBezTo>
                  <a:cubicBezTo>
                    <a:pt x="110" y="81"/>
                    <a:pt x="110" y="81"/>
                    <a:pt x="111" y="81"/>
                  </a:cubicBezTo>
                  <a:cubicBezTo>
                    <a:pt x="127" y="81"/>
                    <a:pt x="141" y="68"/>
                    <a:pt x="141" y="51"/>
                  </a:cubicBezTo>
                  <a:cubicBezTo>
                    <a:pt x="141" y="37"/>
                    <a:pt x="130" y="25"/>
                    <a:pt x="116" y="22"/>
                  </a:cubicBezTo>
                  <a:close/>
                  <a:moveTo>
                    <a:pt x="111" y="76"/>
                  </a:moveTo>
                  <a:cubicBezTo>
                    <a:pt x="110" y="76"/>
                    <a:pt x="110" y="76"/>
                    <a:pt x="109" y="76"/>
                  </a:cubicBezTo>
                  <a:cubicBezTo>
                    <a:pt x="24" y="76"/>
                    <a:pt x="24" y="76"/>
                    <a:pt x="24" y="76"/>
                  </a:cubicBezTo>
                  <a:cubicBezTo>
                    <a:pt x="20" y="76"/>
                    <a:pt x="6" y="71"/>
                    <a:pt x="6" y="56"/>
                  </a:cubicBezTo>
                  <a:cubicBezTo>
                    <a:pt x="6" y="47"/>
                    <a:pt x="10" y="42"/>
                    <a:pt x="13" y="39"/>
                  </a:cubicBezTo>
                  <a:cubicBezTo>
                    <a:pt x="15" y="37"/>
                    <a:pt x="18" y="36"/>
                    <a:pt x="19" y="35"/>
                  </a:cubicBezTo>
                  <a:cubicBezTo>
                    <a:pt x="20" y="35"/>
                    <a:pt x="20" y="35"/>
                    <a:pt x="20" y="35"/>
                  </a:cubicBezTo>
                  <a:cubicBezTo>
                    <a:pt x="21" y="34"/>
                    <a:pt x="21" y="34"/>
                    <a:pt x="21" y="34"/>
                  </a:cubicBezTo>
                  <a:cubicBezTo>
                    <a:pt x="21" y="33"/>
                    <a:pt x="22" y="32"/>
                    <a:pt x="23" y="31"/>
                  </a:cubicBezTo>
                  <a:cubicBezTo>
                    <a:pt x="24" y="31"/>
                    <a:pt x="24" y="31"/>
                    <a:pt x="24" y="31"/>
                  </a:cubicBezTo>
                  <a:cubicBezTo>
                    <a:pt x="24" y="29"/>
                    <a:pt x="24" y="29"/>
                    <a:pt x="24" y="29"/>
                  </a:cubicBezTo>
                  <a:cubicBezTo>
                    <a:pt x="23" y="15"/>
                    <a:pt x="34" y="9"/>
                    <a:pt x="34" y="8"/>
                  </a:cubicBezTo>
                  <a:cubicBezTo>
                    <a:pt x="39" y="6"/>
                    <a:pt x="43" y="5"/>
                    <a:pt x="47" y="5"/>
                  </a:cubicBezTo>
                  <a:cubicBezTo>
                    <a:pt x="54" y="5"/>
                    <a:pt x="59" y="8"/>
                    <a:pt x="62" y="11"/>
                  </a:cubicBezTo>
                  <a:cubicBezTo>
                    <a:pt x="63" y="12"/>
                    <a:pt x="63" y="12"/>
                    <a:pt x="63" y="12"/>
                  </a:cubicBezTo>
                  <a:cubicBezTo>
                    <a:pt x="64" y="12"/>
                    <a:pt x="64" y="12"/>
                    <a:pt x="64" y="12"/>
                  </a:cubicBezTo>
                  <a:cubicBezTo>
                    <a:pt x="70" y="10"/>
                    <a:pt x="76" y="11"/>
                    <a:pt x="80" y="15"/>
                  </a:cubicBezTo>
                  <a:cubicBezTo>
                    <a:pt x="82" y="16"/>
                    <a:pt x="82" y="16"/>
                    <a:pt x="82" y="16"/>
                  </a:cubicBezTo>
                  <a:cubicBezTo>
                    <a:pt x="83" y="15"/>
                    <a:pt x="83" y="15"/>
                    <a:pt x="83" y="15"/>
                  </a:cubicBezTo>
                  <a:cubicBezTo>
                    <a:pt x="86" y="13"/>
                    <a:pt x="89" y="12"/>
                    <a:pt x="92" y="12"/>
                  </a:cubicBezTo>
                  <a:cubicBezTo>
                    <a:pt x="97" y="12"/>
                    <a:pt x="100" y="14"/>
                    <a:pt x="101" y="14"/>
                  </a:cubicBezTo>
                  <a:cubicBezTo>
                    <a:pt x="106" y="16"/>
                    <a:pt x="110" y="20"/>
                    <a:pt x="112" y="25"/>
                  </a:cubicBezTo>
                  <a:cubicBezTo>
                    <a:pt x="112" y="27"/>
                    <a:pt x="112" y="27"/>
                    <a:pt x="112" y="27"/>
                  </a:cubicBezTo>
                  <a:cubicBezTo>
                    <a:pt x="114" y="27"/>
                    <a:pt x="114" y="27"/>
                    <a:pt x="114" y="27"/>
                  </a:cubicBezTo>
                  <a:cubicBezTo>
                    <a:pt x="126" y="29"/>
                    <a:pt x="135" y="39"/>
                    <a:pt x="135" y="51"/>
                  </a:cubicBezTo>
                  <a:cubicBezTo>
                    <a:pt x="135" y="65"/>
                    <a:pt x="124" y="76"/>
                    <a:pt x="111" y="76"/>
                  </a:cubicBezTo>
                  <a:close/>
                  <a:moveTo>
                    <a:pt x="51" y="48"/>
                  </a:moveTo>
                  <a:cubicBezTo>
                    <a:pt x="51" y="52"/>
                    <a:pt x="48" y="56"/>
                    <a:pt x="44" y="56"/>
                  </a:cubicBezTo>
                  <a:cubicBezTo>
                    <a:pt x="40" y="56"/>
                    <a:pt x="36" y="52"/>
                    <a:pt x="36" y="48"/>
                  </a:cubicBezTo>
                  <a:cubicBezTo>
                    <a:pt x="36" y="44"/>
                    <a:pt x="40" y="41"/>
                    <a:pt x="44" y="41"/>
                  </a:cubicBezTo>
                  <a:cubicBezTo>
                    <a:pt x="48" y="41"/>
                    <a:pt x="51" y="44"/>
                    <a:pt x="51" y="48"/>
                  </a:cubicBezTo>
                  <a:close/>
                  <a:moveTo>
                    <a:pt x="82" y="48"/>
                  </a:moveTo>
                  <a:cubicBezTo>
                    <a:pt x="82" y="55"/>
                    <a:pt x="77" y="60"/>
                    <a:pt x="70" y="60"/>
                  </a:cubicBezTo>
                  <a:cubicBezTo>
                    <a:pt x="64" y="60"/>
                    <a:pt x="59" y="55"/>
                    <a:pt x="59" y="48"/>
                  </a:cubicBezTo>
                  <a:cubicBezTo>
                    <a:pt x="59" y="42"/>
                    <a:pt x="64" y="37"/>
                    <a:pt x="70" y="37"/>
                  </a:cubicBezTo>
                  <a:cubicBezTo>
                    <a:pt x="77" y="37"/>
                    <a:pt x="82" y="42"/>
                    <a:pt x="82" y="48"/>
                  </a:cubicBezTo>
                  <a:close/>
                  <a:moveTo>
                    <a:pt x="105" y="48"/>
                  </a:moveTo>
                  <a:cubicBezTo>
                    <a:pt x="105" y="52"/>
                    <a:pt x="101" y="56"/>
                    <a:pt x="97" y="56"/>
                  </a:cubicBezTo>
                  <a:cubicBezTo>
                    <a:pt x="93" y="56"/>
                    <a:pt x="90" y="52"/>
                    <a:pt x="90" y="48"/>
                  </a:cubicBezTo>
                  <a:cubicBezTo>
                    <a:pt x="90" y="44"/>
                    <a:pt x="93" y="41"/>
                    <a:pt x="97" y="41"/>
                  </a:cubicBezTo>
                  <a:cubicBezTo>
                    <a:pt x="101" y="41"/>
                    <a:pt x="105" y="44"/>
                    <a:pt x="105" y="48"/>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0" name="Freeform 456"/>
            <p:cNvSpPr>
              <a:spLocks noEditPoints="1"/>
            </p:cNvSpPr>
            <p:nvPr userDrawn="1"/>
          </p:nvSpPr>
          <p:spPr bwMode="auto">
            <a:xfrm>
              <a:off x="107" y="1675"/>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4 h 100"/>
                <a:gd name="T12" fmla="*/ 96 w 101"/>
                <a:gd name="T13" fmla="*/ 32 h 100"/>
                <a:gd name="T14" fmla="*/ 5 w 101"/>
                <a:gd name="T15" fmla="*/ 32 h 100"/>
                <a:gd name="T16" fmla="*/ 5 w 101"/>
                <a:gd name="T17" fmla="*/ 4 h 100"/>
                <a:gd name="T18" fmla="*/ 96 w 101"/>
                <a:gd name="T19" fmla="*/ 4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5 h 100"/>
                <a:gd name="T46" fmla="*/ 53 w 101"/>
                <a:gd name="T47" fmla="*/ 15 h 100"/>
                <a:gd name="T48" fmla="*/ 53 w 101"/>
                <a:gd name="T49" fmla="*/ 20 h 100"/>
                <a:gd name="T50" fmla="*/ 82 w 101"/>
                <a:gd name="T51" fmla="*/ 18 h 100"/>
                <a:gd name="T52" fmla="*/ 86 w 101"/>
                <a:gd name="T53" fmla="*/ 14 h 100"/>
                <a:gd name="T54" fmla="*/ 89 w 101"/>
                <a:gd name="T55" fmla="*/ 18 h 100"/>
                <a:gd name="T56" fmla="*/ 86 w 101"/>
                <a:gd name="T57" fmla="*/ 21 h 100"/>
                <a:gd name="T58" fmla="*/ 82 w 101"/>
                <a:gd name="T59" fmla="*/ 18 h 100"/>
                <a:gd name="T60" fmla="*/ 15 w 101"/>
                <a:gd name="T61" fmla="*/ 52 h 100"/>
                <a:gd name="T62" fmla="*/ 15 w 101"/>
                <a:gd name="T63" fmla="*/ 47 h 100"/>
                <a:gd name="T64" fmla="*/ 53 w 101"/>
                <a:gd name="T65" fmla="*/ 47 h 100"/>
                <a:gd name="T66" fmla="*/ 53 w 101"/>
                <a:gd name="T67" fmla="*/ 52 h 100"/>
                <a:gd name="T68" fmla="*/ 15 w 101"/>
                <a:gd name="T69" fmla="*/ 52 h 100"/>
                <a:gd name="T70" fmla="*/ 82 w 101"/>
                <a:gd name="T71" fmla="*/ 50 h 100"/>
                <a:gd name="T72" fmla="*/ 86 w 101"/>
                <a:gd name="T73" fmla="*/ 46 h 100"/>
                <a:gd name="T74" fmla="*/ 89 w 101"/>
                <a:gd name="T75" fmla="*/ 50 h 100"/>
                <a:gd name="T76" fmla="*/ 86 w 101"/>
                <a:gd name="T77" fmla="*/ 53 h 100"/>
                <a:gd name="T78" fmla="*/ 82 w 101"/>
                <a:gd name="T79" fmla="*/ 50 h 100"/>
                <a:gd name="T80" fmla="*/ 15 w 101"/>
                <a:gd name="T81" fmla="*/ 79 h 100"/>
                <a:gd name="T82" fmla="*/ 53 w 101"/>
                <a:gd name="T83" fmla="*/ 79 h 100"/>
                <a:gd name="T84" fmla="*/ 53 w 101"/>
                <a:gd name="T85" fmla="*/ 84 h 100"/>
                <a:gd name="T86" fmla="*/ 15 w 101"/>
                <a:gd name="T87" fmla="*/ 84 h 100"/>
                <a:gd name="T88" fmla="*/ 15 w 101"/>
                <a:gd name="T89" fmla="*/ 79 h 100"/>
                <a:gd name="T90" fmla="*/ 89 w 101"/>
                <a:gd name="T91" fmla="*/ 82 h 100"/>
                <a:gd name="T92" fmla="*/ 86 w 101"/>
                <a:gd name="T93" fmla="*/ 85 h 100"/>
                <a:gd name="T94" fmla="*/ 82 w 101"/>
                <a:gd name="T95" fmla="*/ 82 h 100"/>
                <a:gd name="T96" fmla="*/ 86 w 101"/>
                <a:gd name="T97" fmla="*/ 78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4"/>
                  </a:moveTo>
                  <a:cubicBezTo>
                    <a:pt x="96" y="32"/>
                    <a:pt x="96" y="32"/>
                    <a:pt x="96" y="32"/>
                  </a:cubicBezTo>
                  <a:cubicBezTo>
                    <a:pt x="5" y="32"/>
                    <a:pt x="5" y="32"/>
                    <a:pt x="5" y="32"/>
                  </a:cubicBezTo>
                  <a:cubicBezTo>
                    <a:pt x="5" y="4"/>
                    <a:pt x="5" y="4"/>
                    <a:pt x="5" y="4"/>
                  </a:cubicBezTo>
                  <a:lnTo>
                    <a:pt x="96" y="4"/>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5"/>
                    <a:pt x="15" y="15"/>
                    <a:pt x="15" y="15"/>
                  </a:cubicBezTo>
                  <a:cubicBezTo>
                    <a:pt x="53" y="15"/>
                    <a:pt x="53" y="15"/>
                    <a:pt x="53" y="15"/>
                  </a:cubicBezTo>
                  <a:lnTo>
                    <a:pt x="53" y="20"/>
                  </a:lnTo>
                  <a:close/>
                  <a:moveTo>
                    <a:pt x="82" y="18"/>
                  </a:moveTo>
                  <a:cubicBezTo>
                    <a:pt x="82" y="16"/>
                    <a:pt x="84" y="14"/>
                    <a:pt x="86" y="14"/>
                  </a:cubicBezTo>
                  <a:cubicBezTo>
                    <a:pt x="88" y="14"/>
                    <a:pt x="89" y="16"/>
                    <a:pt x="89" y="18"/>
                  </a:cubicBezTo>
                  <a:cubicBezTo>
                    <a:pt x="89" y="20"/>
                    <a:pt x="88" y="21"/>
                    <a:pt x="86" y="21"/>
                  </a:cubicBezTo>
                  <a:cubicBezTo>
                    <a:pt x="84" y="21"/>
                    <a:pt x="82" y="20"/>
                    <a:pt x="82" y="18"/>
                  </a:cubicBezTo>
                  <a:close/>
                  <a:moveTo>
                    <a:pt x="15" y="52"/>
                  </a:moveTo>
                  <a:cubicBezTo>
                    <a:pt x="15" y="47"/>
                    <a:pt x="15" y="47"/>
                    <a:pt x="15" y="47"/>
                  </a:cubicBezTo>
                  <a:cubicBezTo>
                    <a:pt x="53" y="47"/>
                    <a:pt x="53" y="47"/>
                    <a:pt x="53" y="47"/>
                  </a:cubicBezTo>
                  <a:cubicBezTo>
                    <a:pt x="53" y="52"/>
                    <a:pt x="53" y="52"/>
                    <a:pt x="53" y="52"/>
                  </a:cubicBezTo>
                  <a:lnTo>
                    <a:pt x="15" y="52"/>
                  </a:lnTo>
                  <a:close/>
                  <a:moveTo>
                    <a:pt x="82" y="50"/>
                  </a:moveTo>
                  <a:cubicBezTo>
                    <a:pt x="82" y="48"/>
                    <a:pt x="84" y="46"/>
                    <a:pt x="86" y="46"/>
                  </a:cubicBezTo>
                  <a:cubicBezTo>
                    <a:pt x="88" y="46"/>
                    <a:pt x="89" y="48"/>
                    <a:pt x="89" y="50"/>
                  </a:cubicBezTo>
                  <a:cubicBezTo>
                    <a:pt x="89" y="52"/>
                    <a:pt x="88" y="53"/>
                    <a:pt x="86" y="53"/>
                  </a:cubicBezTo>
                  <a:cubicBezTo>
                    <a:pt x="84" y="53"/>
                    <a:pt x="82" y="52"/>
                    <a:pt x="82" y="50"/>
                  </a:cubicBezTo>
                  <a:close/>
                  <a:moveTo>
                    <a:pt x="15" y="79"/>
                  </a:moveTo>
                  <a:cubicBezTo>
                    <a:pt x="53" y="79"/>
                    <a:pt x="53" y="79"/>
                    <a:pt x="53" y="79"/>
                  </a:cubicBezTo>
                  <a:cubicBezTo>
                    <a:pt x="53" y="84"/>
                    <a:pt x="53" y="84"/>
                    <a:pt x="53" y="84"/>
                  </a:cubicBezTo>
                  <a:cubicBezTo>
                    <a:pt x="15" y="84"/>
                    <a:pt x="15" y="84"/>
                    <a:pt x="15" y="84"/>
                  </a:cubicBezTo>
                  <a:lnTo>
                    <a:pt x="15" y="79"/>
                  </a:lnTo>
                  <a:close/>
                  <a:moveTo>
                    <a:pt x="89" y="82"/>
                  </a:moveTo>
                  <a:cubicBezTo>
                    <a:pt x="89" y="84"/>
                    <a:pt x="88" y="85"/>
                    <a:pt x="86" y="85"/>
                  </a:cubicBezTo>
                  <a:cubicBezTo>
                    <a:pt x="84" y="85"/>
                    <a:pt x="82" y="84"/>
                    <a:pt x="82" y="82"/>
                  </a:cubicBezTo>
                  <a:cubicBezTo>
                    <a:pt x="82" y="80"/>
                    <a:pt x="84" y="78"/>
                    <a:pt x="86" y="78"/>
                  </a:cubicBezTo>
                  <a:cubicBezTo>
                    <a:pt x="88" y="78"/>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1" name="Freeform 457"/>
            <p:cNvSpPr>
              <a:spLocks noEditPoints="1"/>
            </p:cNvSpPr>
            <p:nvPr userDrawn="1"/>
          </p:nvSpPr>
          <p:spPr bwMode="auto">
            <a:xfrm>
              <a:off x="-288" y="1694"/>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7 h 97"/>
                <a:gd name="T28" fmla="*/ 63 w 67"/>
                <a:gd name="T29" fmla="*/ 77 h 97"/>
                <a:gd name="T30" fmla="*/ 63 w 67"/>
                <a:gd name="T31" fmla="*/ 87 h 97"/>
                <a:gd name="T32" fmla="*/ 63 w 67"/>
                <a:gd name="T33" fmla="*/ 21 h 97"/>
                <a:gd name="T34" fmla="*/ 5 w 67"/>
                <a:gd name="T35" fmla="*/ 21 h 97"/>
                <a:gd name="T36" fmla="*/ 5 w 67"/>
                <a:gd name="T37" fmla="*/ 10 h 97"/>
                <a:gd name="T38" fmla="*/ 10 w 67"/>
                <a:gd name="T39" fmla="*/ 4 h 97"/>
                <a:gd name="T40" fmla="*/ 57 w 67"/>
                <a:gd name="T41" fmla="*/ 4 h 97"/>
                <a:gd name="T42" fmla="*/ 63 w 67"/>
                <a:gd name="T43" fmla="*/ 10 h 97"/>
                <a:gd name="T44" fmla="*/ 63 w 67"/>
                <a:gd name="T45" fmla="*/ 21 h 97"/>
                <a:gd name="T46" fmla="*/ 29 w 67"/>
                <a:gd name="T47" fmla="*/ 85 h 97"/>
                <a:gd name="T48" fmla="*/ 34 w 67"/>
                <a:gd name="T49" fmla="*/ 80 h 97"/>
                <a:gd name="T50" fmla="*/ 38 w 67"/>
                <a:gd name="T51" fmla="*/ 85 h 97"/>
                <a:gd name="T52" fmla="*/ 34 w 67"/>
                <a:gd name="T53" fmla="*/ 89 h 97"/>
                <a:gd name="T54" fmla="*/ 29 w 67"/>
                <a:gd name="T55" fmla="*/ 85 h 97"/>
                <a:gd name="T56" fmla="*/ 26 w 67"/>
                <a:gd name="T57" fmla="*/ 11 h 97"/>
                <a:gd name="T58" fmla="*/ 41 w 67"/>
                <a:gd name="T59" fmla="*/ 11 h 97"/>
                <a:gd name="T60" fmla="*/ 41 w 67"/>
                <a:gd name="T61" fmla="*/ 14 h 97"/>
                <a:gd name="T62" fmla="*/ 26 w 67"/>
                <a:gd name="T63" fmla="*/ 14 h 97"/>
                <a:gd name="T64" fmla="*/ 26 w 67"/>
                <a:gd name="T65"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5"/>
                    <a:pt x="0" y="10"/>
                  </a:cubicBezTo>
                  <a:cubicBezTo>
                    <a:pt x="0" y="87"/>
                    <a:pt x="0" y="87"/>
                    <a:pt x="0" y="87"/>
                  </a:cubicBezTo>
                  <a:cubicBezTo>
                    <a:pt x="0" y="93"/>
                    <a:pt x="5" y="97"/>
                    <a:pt x="10" y="97"/>
                  </a:cubicBezTo>
                  <a:cubicBezTo>
                    <a:pt x="57" y="97"/>
                    <a:pt x="57" y="97"/>
                    <a:pt x="57" y="97"/>
                  </a:cubicBezTo>
                  <a:cubicBezTo>
                    <a:pt x="63" y="97"/>
                    <a:pt x="67" y="93"/>
                    <a:pt x="67" y="87"/>
                  </a:cubicBezTo>
                  <a:cubicBezTo>
                    <a:pt x="67" y="10"/>
                    <a:pt x="67" y="10"/>
                    <a:pt x="67" y="10"/>
                  </a:cubicBezTo>
                  <a:cubicBezTo>
                    <a:pt x="67" y="5"/>
                    <a:pt x="63" y="0"/>
                    <a:pt x="57" y="0"/>
                  </a:cubicBezTo>
                  <a:close/>
                  <a:moveTo>
                    <a:pt x="63" y="87"/>
                  </a:moveTo>
                  <a:cubicBezTo>
                    <a:pt x="63" y="90"/>
                    <a:pt x="60" y="93"/>
                    <a:pt x="57" y="93"/>
                  </a:cubicBezTo>
                  <a:cubicBezTo>
                    <a:pt x="10" y="93"/>
                    <a:pt x="10" y="93"/>
                    <a:pt x="10" y="93"/>
                  </a:cubicBezTo>
                  <a:cubicBezTo>
                    <a:pt x="7" y="93"/>
                    <a:pt x="5" y="90"/>
                    <a:pt x="5" y="87"/>
                  </a:cubicBezTo>
                  <a:cubicBezTo>
                    <a:pt x="5" y="77"/>
                    <a:pt x="5" y="77"/>
                    <a:pt x="5" y="77"/>
                  </a:cubicBezTo>
                  <a:cubicBezTo>
                    <a:pt x="63" y="77"/>
                    <a:pt x="63" y="77"/>
                    <a:pt x="63" y="77"/>
                  </a:cubicBezTo>
                  <a:lnTo>
                    <a:pt x="63" y="87"/>
                  </a:lnTo>
                  <a:close/>
                  <a:moveTo>
                    <a:pt x="63" y="21"/>
                  </a:moveTo>
                  <a:cubicBezTo>
                    <a:pt x="5" y="21"/>
                    <a:pt x="5" y="21"/>
                    <a:pt x="5" y="21"/>
                  </a:cubicBezTo>
                  <a:cubicBezTo>
                    <a:pt x="5" y="10"/>
                    <a:pt x="5" y="10"/>
                    <a:pt x="5" y="10"/>
                  </a:cubicBezTo>
                  <a:cubicBezTo>
                    <a:pt x="5" y="7"/>
                    <a:pt x="7" y="4"/>
                    <a:pt x="10" y="4"/>
                  </a:cubicBezTo>
                  <a:cubicBezTo>
                    <a:pt x="57" y="4"/>
                    <a:pt x="57" y="4"/>
                    <a:pt x="57" y="4"/>
                  </a:cubicBezTo>
                  <a:cubicBezTo>
                    <a:pt x="60" y="4"/>
                    <a:pt x="63" y="7"/>
                    <a:pt x="63" y="10"/>
                  </a:cubicBezTo>
                  <a:lnTo>
                    <a:pt x="63" y="21"/>
                  </a:lnTo>
                  <a:close/>
                  <a:moveTo>
                    <a:pt x="29" y="85"/>
                  </a:moveTo>
                  <a:cubicBezTo>
                    <a:pt x="29" y="82"/>
                    <a:pt x="31" y="80"/>
                    <a:pt x="34" y="80"/>
                  </a:cubicBezTo>
                  <a:cubicBezTo>
                    <a:pt x="36" y="80"/>
                    <a:pt x="38" y="82"/>
                    <a:pt x="38" y="85"/>
                  </a:cubicBezTo>
                  <a:cubicBezTo>
                    <a:pt x="38" y="87"/>
                    <a:pt x="36" y="89"/>
                    <a:pt x="34" y="89"/>
                  </a:cubicBezTo>
                  <a:cubicBezTo>
                    <a:pt x="31" y="89"/>
                    <a:pt x="29" y="87"/>
                    <a:pt x="29" y="85"/>
                  </a:cubicBezTo>
                  <a:close/>
                  <a:moveTo>
                    <a:pt x="26" y="11"/>
                  </a:moveTo>
                  <a:cubicBezTo>
                    <a:pt x="41" y="11"/>
                    <a:pt x="41" y="11"/>
                    <a:pt x="41" y="11"/>
                  </a:cubicBezTo>
                  <a:cubicBezTo>
                    <a:pt x="41" y="14"/>
                    <a:pt x="41" y="14"/>
                    <a:pt x="41" y="14"/>
                  </a:cubicBezTo>
                  <a:cubicBezTo>
                    <a:pt x="26" y="14"/>
                    <a:pt x="26" y="14"/>
                    <a:pt x="26" y="14"/>
                  </a:cubicBezTo>
                  <a:lnTo>
                    <a:pt x="26" y="1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2" name="Freeform 458"/>
            <p:cNvSpPr>
              <a:spLocks/>
            </p:cNvSpPr>
            <p:nvPr userDrawn="1"/>
          </p:nvSpPr>
          <p:spPr bwMode="auto">
            <a:xfrm>
              <a:off x="557" y="1865"/>
              <a:ext cx="374" cy="1058"/>
            </a:xfrm>
            <a:custGeom>
              <a:avLst/>
              <a:gdLst>
                <a:gd name="T0" fmla="*/ 8 w 374"/>
                <a:gd name="T1" fmla="*/ 1058 h 1058"/>
                <a:gd name="T2" fmla="*/ 0 w 374"/>
                <a:gd name="T3" fmla="*/ 1054 h 1058"/>
                <a:gd name="T4" fmla="*/ 366 w 374"/>
                <a:gd name="T5" fmla="*/ 0 h 1058"/>
                <a:gd name="T6" fmla="*/ 374 w 374"/>
                <a:gd name="T7" fmla="*/ 3 h 1058"/>
                <a:gd name="T8" fmla="*/ 8 w 374"/>
                <a:gd name="T9" fmla="*/ 1058 h 1058"/>
              </a:gdLst>
              <a:ahLst/>
              <a:cxnLst>
                <a:cxn ang="0">
                  <a:pos x="T0" y="T1"/>
                </a:cxn>
                <a:cxn ang="0">
                  <a:pos x="T2" y="T3"/>
                </a:cxn>
                <a:cxn ang="0">
                  <a:pos x="T4" y="T5"/>
                </a:cxn>
                <a:cxn ang="0">
                  <a:pos x="T6" y="T7"/>
                </a:cxn>
                <a:cxn ang="0">
                  <a:pos x="T8" y="T9"/>
                </a:cxn>
              </a:cxnLst>
              <a:rect l="0" t="0" r="r" b="b"/>
              <a:pathLst>
                <a:path w="374" h="1058">
                  <a:moveTo>
                    <a:pt x="8" y="1058"/>
                  </a:moveTo>
                  <a:lnTo>
                    <a:pt x="0" y="1054"/>
                  </a:lnTo>
                  <a:lnTo>
                    <a:pt x="366" y="0"/>
                  </a:lnTo>
                  <a:lnTo>
                    <a:pt x="374" y="3"/>
                  </a:lnTo>
                  <a:lnTo>
                    <a:pt x="8" y="105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3" name="Freeform 459"/>
            <p:cNvSpPr>
              <a:spLocks/>
            </p:cNvSpPr>
            <p:nvPr userDrawn="1"/>
          </p:nvSpPr>
          <p:spPr bwMode="auto">
            <a:xfrm>
              <a:off x="3387" y="1317"/>
              <a:ext cx="917" cy="904"/>
            </a:xfrm>
            <a:custGeom>
              <a:avLst/>
              <a:gdLst>
                <a:gd name="T0" fmla="*/ 327 w 543"/>
                <a:gd name="T1" fmla="*/ 535 h 535"/>
                <a:gd name="T2" fmla="*/ 324 w 543"/>
                <a:gd name="T3" fmla="*/ 521 h 535"/>
                <a:gd name="T4" fmla="*/ 529 w 543"/>
                <a:gd name="T5" fmla="*/ 270 h 535"/>
                <a:gd name="T6" fmla="*/ 271 w 543"/>
                <a:gd name="T7" fmla="*/ 14 h 535"/>
                <a:gd name="T8" fmla="*/ 14 w 543"/>
                <a:gd name="T9" fmla="*/ 270 h 535"/>
                <a:gd name="T10" fmla="*/ 17 w 543"/>
                <a:gd name="T11" fmla="*/ 311 h 535"/>
                <a:gd name="T12" fmla="*/ 3 w 543"/>
                <a:gd name="T13" fmla="*/ 314 h 535"/>
                <a:gd name="T14" fmla="*/ 0 w 543"/>
                <a:gd name="T15" fmla="*/ 270 h 535"/>
                <a:gd name="T16" fmla="*/ 271 w 543"/>
                <a:gd name="T17" fmla="*/ 0 h 535"/>
                <a:gd name="T18" fmla="*/ 543 w 543"/>
                <a:gd name="T19" fmla="*/ 270 h 535"/>
                <a:gd name="T20" fmla="*/ 327 w 543"/>
                <a:gd name="T2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 h="535">
                  <a:moveTo>
                    <a:pt x="327" y="535"/>
                  </a:moveTo>
                  <a:cubicBezTo>
                    <a:pt x="324" y="521"/>
                    <a:pt x="324" y="521"/>
                    <a:pt x="324" y="521"/>
                  </a:cubicBezTo>
                  <a:cubicBezTo>
                    <a:pt x="442" y="496"/>
                    <a:pt x="529" y="391"/>
                    <a:pt x="529" y="270"/>
                  </a:cubicBezTo>
                  <a:cubicBezTo>
                    <a:pt x="529" y="129"/>
                    <a:pt x="413" y="14"/>
                    <a:pt x="271" y="14"/>
                  </a:cubicBezTo>
                  <a:cubicBezTo>
                    <a:pt x="129" y="14"/>
                    <a:pt x="14" y="129"/>
                    <a:pt x="14" y="270"/>
                  </a:cubicBezTo>
                  <a:cubicBezTo>
                    <a:pt x="14" y="284"/>
                    <a:pt x="15" y="298"/>
                    <a:pt x="17" y="311"/>
                  </a:cubicBezTo>
                  <a:cubicBezTo>
                    <a:pt x="3" y="314"/>
                    <a:pt x="3" y="314"/>
                    <a:pt x="3" y="314"/>
                  </a:cubicBezTo>
                  <a:cubicBezTo>
                    <a:pt x="1" y="299"/>
                    <a:pt x="0" y="285"/>
                    <a:pt x="0" y="270"/>
                  </a:cubicBezTo>
                  <a:cubicBezTo>
                    <a:pt x="0" y="121"/>
                    <a:pt x="121" y="0"/>
                    <a:pt x="271" y="0"/>
                  </a:cubicBezTo>
                  <a:cubicBezTo>
                    <a:pt x="421" y="0"/>
                    <a:pt x="543" y="121"/>
                    <a:pt x="543" y="270"/>
                  </a:cubicBezTo>
                  <a:cubicBezTo>
                    <a:pt x="543" y="397"/>
                    <a:pt x="452" y="509"/>
                    <a:pt x="327" y="53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4" name="Freeform 460"/>
            <p:cNvSpPr>
              <a:spLocks/>
            </p:cNvSpPr>
            <p:nvPr userDrawn="1"/>
          </p:nvSpPr>
          <p:spPr bwMode="auto">
            <a:xfrm>
              <a:off x="6915" y="2044"/>
              <a:ext cx="147" cy="45"/>
            </a:xfrm>
            <a:custGeom>
              <a:avLst/>
              <a:gdLst>
                <a:gd name="T0" fmla="*/ 0 w 87"/>
                <a:gd name="T1" fmla="*/ 9 h 27"/>
                <a:gd name="T2" fmla="*/ 0 w 87"/>
                <a:gd name="T3" fmla="*/ 27 h 27"/>
                <a:gd name="T4" fmla="*/ 87 w 87"/>
                <a:gd name="T5" fmla="*/ 27 h 27"/>
                <a:gd name="T6" fmla="*/ 87 w 87"/>
                <a:gd name="T7" fmla="*/ 9 h 27"/>
                <a:gd name="T8" fmla="*/ 0 w 87"/>
                <a:gd name="T9" fmla="*/ 9 h 27"/>
              </a:gdLst>
              <a:ahLst/>
              <a:cxnLst>
                <a:cxn ang="0">
                  <a:pos x="T0" y="T1"/>
                </a:cxn>
                <a:cxn ang="0">
                  <a:pos x="T2" y="T3"/>
                </a:cxn>
                <a:cxn ang="0">
                  <a:pos x="T4" y="T5"/>
                </a:cxn>
                <a:cxn ang="0">
                  <a:pos x="T6" y="T7"/>
                </a:cxn>
                <a:cxn ang="0">
                  <a:pos x="T8" y="T9"/>
                </a:cxn>
              </a:cxnLst>
              <a:rect l="0" t="0" r="r" b="b"/>
              <a:pathLst>
                <a:path w="87" h="27">
                  <a:moveTo>
                    <a:pt x="0" y="9"/>
                  </a:moveTo>
                  <a:cubicBezTo>
                    <a:pt x="0" y="27"/>
                    <a:pt x="0" y="27"/>
                    <a:pt x="0" y="27"/>
                  </a:cubicBezTo>
                  <a:cubicBezTo>
                    <a:pt x="87" y="27"/>
                    <a:pt x="87" y="27"/>
                    <a:pt x="87" y="27"/>
                  </a:cubicBezTo>
                  <a:cubicBezTo>
                    <a:pt x="87" y="9"/>
                    <a:pt x="87" y="9"/>
                    <a:pt x="87" y="9"/>
                  </a:cubicBezTo>
                  <a:cubicBezTo>
                    <a:pt x="55" y="0"/>
                    <a:pt x="29" y="0"/>
                    <a:pt x="0" y="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5" name="Rectangle 461"/>
            <p:cNvSpPr>
              <a:spLocks noChangeArrowheads="1"/>
            </p:cNvSpPr>
            <p:nvPr userDrawn="1"/>
          </p:nvSpPr>
          <p:spPr bwMode="auto">
            <a:xfrm>
              <a:off x="6915" y="2103"/>
              <a:ext cx="147"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6" name="Freeform 462"/>
            <p:cNvSpPr>
              <a:spLocks/>
            </p:cNvSpPr>
            <p:nvPr userDrawn="1"/>
          </p:nvSpPr>
          <p:spPr bwMode="auto">
            <a:xfrm>
              <a:off x="6915" y="2149"/>
              <a:ext cx="147" cy="45"/>
            </a:xfrm>
            <a:custGeom>
              <a:avLst/>
              <a:gdLst>
                <a:gd name="T0" fmla="*/ 0 w 87"/>
                <a:gd name="T1" fmla="*/ 17 h 27"/>
                <a:gd name="T2" fmla="*/ 87 w 87"/>
                <a:gd name="T3" fmla="*/ 17 h 27"/>
                <a:gd name="T4" fmla="*/ 87 w 87"/>
                <a:gd name="T5" fmla="*/ 0 h 27"/>
                <a:gd name="T6" fmla="*/ 0 w 87"/>
                <a:gd name="T7" fmla="*/ 0 h 27"/>
                <a:gd name="T8" fmla="*/ 0 w 87"/>
                <a:gd name="T9" fmla="*/ 17 h 27"/>
              </a:gdLst>
              <a:ahLst/>
              <a:cxnLst>
                <a:cxn ang="0">
                  <a:pos x="T0" y="T1"/>
                </a:cxn>
                <a:cxn ang="0">
                  <a:pos x="T2" y="T3"/>
                </a:cxn>
                <a:cxn ang="0">
                  <a:pos x="T4" y="T5"/>
                </a:cxn>
                <a:cxn ang="0">
                  <a:pos x="T6" y="T7"/>
                </a:cxn>
                <a:cxn ang="0">
                  <a:pos x="T8" y="T9"/>
                </a:cxn>
              </a:cxnLst>
              <a:rect l="0" t="0" r="r" b="b"/>
              <a:pathLst>
                <a:path w="87" h="27">
                  <a:moveTo>
                    <a:pt x="0" y="17"/>
                  </a:moveTo>
                  <a:cubicBezTo>
                    <a:pt x="32" y="27"/>
                    <a:pt x="58" y="27"/>
                    <a:pt x="87" y="17"/>
                  </a:cubicBezTo>
                  <a:cubicBezTo>
                    <a:pt x="87" y="0"/>
                    <a:pt x="87" y="0"/>
                    <a:pt x="87" y="0"/>
                  </a:cubicBezTo>
                  <a:cubicBezTo>
                    <a:pt x="0" y="0"/>
                    <a:pt x="0" y="0"/>
                    <a:pt x="0" y="0"/>
                  </a:cubicBezTo>
                  <a:lnTo>
                    <a:pt x="0" y="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7" name="Freeform 463"/>
            <p:cNvSpPr>
              <a:spLocks noEditPoints="1"/>
            </p:cNvSpPr>
            <p:nvPr userDrawn="1"/>
          </p:nvSpPr>
          <p:spPr bwMode="auto">
            <a:xfrm>
              <a:off x="7001" y="2512"/>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2 w 67"/>
                <a:gd name="T19" fmla="*/ 87 h 97"/>
                <a:gd name="T20" fmla="*/ 57 w 67"/>
                <a:gd name="T21" fmla="*/ 92 h 97"/>
                <a:gd name="T22" fmla="*/ 10 w 67"/>
                <a:gd name="T23" fmla="*/ 92 h 97"/>
                <a:gd name="T24" fmla="*/ 4 w 67"/>
                <a:gd name="T25" fmla="*/ 87 h 97"/>
                <a:gd name="T26" fmla="*/ 4 w 67"/>
                <a:gd name="T27" fmla="*/ 76 h 97"/>
                <a:gd name="T28" fmla="*/ 62 w 67"/>
                <a:gd name="T29" fmla="*/ 76 h 97"/>
                <a:gd name="T30" fmla="*/ 62 w 67"/>
                <a:gd name="T31" fmla="*/ 87 h 97"/>
                <a:gd name="T32" fmla="*/ 62 w 67"/>
                <a:gd name="T33" fmla="*/ 20 h 97"/>
                <a:gd name="T34" fmla="*/ 4 w 67"/>
                <a:gd name="T35" fmla="*/ 20 h 97"/>
                <a:gd name="T36" fmla="*/ 4 w 67"/>
                <a:gd name="T37" fmla="*/ 10 h 97"/>
                <a:gd name="T38" fmla="*/ 10 w 67"/>
                <a:gd name="T39" fmla="*/ 4 h 97"/>
                <a:gd name="T40" fmla="*/ 57 w 67"/>
                <a:gd name="T41" fmla="*/ 4 h 97"/>
                <a:gd name="T42" fmla="*/ 62 w 67"/>
                <a:gd name="T43" fmla="*/ 10 h 97"/>
                <a:gd name="T44" fmla="*/ 62 w 67"/>
                <a:gd name="T45" fmla="*/ 20 h 97"/>
                <a:gd name="T46" fmla="*/ 29 w 67"/>
                <a:gd name="T47" fmla="*/ 84 h 97"/>
                <a:gd name="T48" fmla="*/ 33 w 67"/>
                <a:gd name="T49" fmla="*/ 80 h 97"/>
                <a:gd name="T50" fmla="*/ 38 w 67"/>
                <a:gd name="T51" fmla="*/ 84 h 97"/>
                <a:gd name="T52" fmla="*/ 33 w 67"/>
                <a:gd name="T53" fmla="*/ 89 h 97"/>
                <a:gd name="T54" fmla="*/ 29 w 67"/>
                <a:gd name="T55" fmla="*/ 84 h 97"/>
                <a:gd name="T56" fmla="*/ 26 w 67"/>
                <a:gd name="T57" fmla="*/ 10 h 97"/>
                <a:gd name="T58" fmla="*/ 41 w 67"/>
                <a:gd name="T59" fmla="*/ 10 h 97"/>
                <a:gd name="T60" fmla="*/ 41 w 67"/>
                <a:gd name="T61" fmla="*/ 13 h 97"/>
                <a:gd name="T62" fmla="*/ 26 w 67"/>
                <a:gd name="T63" fmla="*/ 13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4" y="0"/>
                    <a:pt x="0" y="4"/>
                    <a:pt x="0" y="10"/>
                  </a:cubicBezTo>
                  <a:cubicBezTo>
                    <a:pt x="0" y="87"/>
                    <a:pt x="0" y="87"/>
                    <a:pt x="0" y="87"/>
                  </a:cubicBezTo>
                  <a:cubicBezTo>
                    <a:pt x="0" y="92"/>
                    <a:pt x="4" y="97"/>
                    <a:pt x="10" y="97"/>
                  </a:cubicBezTo>
                  <a:cubicBezTo>
                    <a:pt x="57" y="97"/>
                    <a:pt x="57" y="97"/>
                    <a:pt x="57" y="97"/>
                  </a:cubicBezTo>
                  <a:cubicBezTo>
                    <a:pt x="62" y="97"/>
                    <a:pt x="67" y="92"/>
                    <a:pt x="67" y="87"/>
                  </a:cubicBezTo>
                  <a:cubicBezTo>
                    <a:pt x="67" y="10"/>
                    <a:pt x="67" y="10"/>
                    <a:pt x="67" y="10"/>
                  </a:cubicBezTo>
                  <a:cubicBezTo>
                    <a:pt x="67" y="4"/>
                    <a:pt x="62" y="0"/>
                    <a:pt x="57" y="0"/>
                  </a:cubicBezTo>
                  <a:close/>
                  <a:moveTo>
                    <a:pt x="62" y="87"/>
                  </a:moveTo>
                  <a:cubicBezTo>
                    <a:pt x="62" y="90"/>
                    <a:pt x="60" y="92"/>
                    <a:pt x="57" y="92"/>
                  </a:cubicBezTo>
                  <a:cubicBezTo>
                    <a:pt x="10" y="92"/>
                    <a:pt x="10" y="92"/>
                    <a:pt x="10" y="92"/>
                  </a:cubicBezTo>
                  <a:cubicBezTo>
                    <a:pt x="7" y="92"/>
                    <a:pt x="4" y="90"/>
                    <a:pt x="4" y="87"/>
                  </a:cubicBezTo>
                  <a:cubicBezTo>
                    <a:pt x="4" y="76"/>
                    <a:pt x="4" y="76"/>
                    <a:pt x="4" y="76"/>
                  </a:cubicBezTo>
                  <a:cubicBezTo>
                    <a:pt x="62" y="76"/>
                    <a:pt x="62" y="76"/>
                    <a:pt x="62" y="76"/>
                  </a:cubicBezTo>
                  <a:lnTo>
                    <a:pt x="62" y="87"/>
                  </a:lnTo>
                  <a:close/>
                  <a:moveTo>
                    <a:pt x="62" y="20"/>
                  </a:moveTo>
                  <a:cubicBezTo>
                    <a:pt x="4" y="20"/>
                    <a:pt x="4" y="20"/>
                    <a:pt x="4" y="20"/>
                  </a:cubicBezTo>
                  <a:cubicBezTo>
                    <a:pt x="4" y="10"/>
                    <a:pt x="4" y="10"/>
                    <a:pt x="4" y="10"/>
                  </a:cubicBezTo>
                  <a:cubicBezTo>
                    <a:pt x="4" y="6"/>
                    <a:pt x="7" y="4"/>
                    <a:pt x="10" y="4"/>
                  </a:cubicBezTo>
                  <a:cubicBezTo>
                    <a:pt x="57" y="4"/>
                    <a:pt x="57" y="4"/>
                    <a:pt x="57" y="4"/>
                  </a:cubicBezTo>
                  <a:cubicBezTo>
                    <a:pt x="60" y="4"/>
                    <a:pt x="62" y="6"/>
                    <a:pt x="62" y="10"/>
                  </a:cubicBezTo>
                  <a:lnTo>
                    <a:pt x="62" y="20"/>
                  </a:lnTo>
                  <a:close/>
                  <a:moveTo>
                    <a:pt x="29" y="84"/>
                  </a:moveTo>
                  <a:cubicBezTo>
                    <a:pt x="29" y="82"/>
                    <a:pt x="31" y="80"/>
                    <a:pt x="33" y="80"/>
                  </a:cubicBezTo>
                  <a:cubicBezTo>
                    <a:pt x="36" y="80"/>
                    <a:pt x="38" y="82"/>
                    <a:pt x="38" y="84"/>
                  </a:cubicBezTo>
                  <a:cubicBezTo>
                    <a:pt x="38" y="87"/>
                    <a:pt x="36" y="89"/>
                    <a:pt x="33" y="89"/>
                  </a:cubicBezTo>
                  <a:cubicBezTo>
                    <a:pt x="31" y="89"/>
                    <a:pt x="29" y="87"/>
                    <a:pt x="29" y="84"/>
                  </a:cubicBezTo>
                  <a:close/>
                  <a:moveTo>
                    <a:pt x="26" y="10"/>
                  </a:moveTo>
                  <a:cubicBezTo>
                    <a:pt x="41" y="10"/>
                    <a:pt x="41" y="10"/>
                    <a:pt x="41" y="10"/>
                  </a:cubicBezTo>
                  <a:cubicBezTo>
                    <a:pt x="41" y="13"/>
                    <a:pt x="41" y="13"/>
                    <a:pt x="41" y="13"/>
                  </a:cubicBezTo>
                  <a:cubicBezTo>
                    <a:pt x="26" y="13"/>
                    <a:pt x="26" y="13"/>
                    <a:pt x="26" y="13"/>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8" name="Freeform 464"/>
            <p:cNvSpPr>
              <a:spLocks noEditPoints="1"/>
            </p:cNvSpPr>
            <p:nvPr userDrawn="1"/>
          </p:nvSpPr>
          <p:spPr bwMode="auto">
            <a:xfrm>
              <a:off x="6886" y="1349"/>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1 h 100"/>
                <a:gd name="T42" fmla="*/ 15 w 101"/>
                <a:gd name="T43" fmla="*/ 21 h 100"/>
                <a:gd name="T44" fmla="*/ 15 w 101"/>
                <a:gd name="T45" fmla="*/ 16 h 100"/>
                <a:gd name="T46" fmla="*/ 53 w 101"/>
                <a:gd name="T47" fmla="*/ 16 h 100"/>
                <a:gd name="T48" fmla="*/ 53 w 101"/>
                <a:gd name="T49" fmla="*/ 21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3 h 100"/>
                <a:gd name="T62" fmla="*/ 15 w 101"/>
                <a:gd name="T63" fmla="*/ 48 h 100"/>
                <a:gd name="T64" fmla="*/ 53 w 101"/>
                <a:gd name="T65" fmla="*/ 48 h 100"/>
                <a:gd name="T66" fmla="*/ 53 w 101"/>
                <a:gd name="T67" fmla="*/ 53 h 100"/>
                <a:gd name="T68" fmla="*/ 15 w 101"/>
                <a:gd name="T69" fmla="*/ 53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5 h 100"/>
                <a:gd name="T86" fmla="*/ 15 w 101"/>
                <a:gd name="T87" fmla="*/ 85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6"/>
                    <a:pt x="84" y="15"/>
                    <a:pt x="86" y="15"/>
                  </a:cubicBezTo>
                  <a:cubicBezTo>
                    <a:pt x="87" y="15"/>
                    <a:pt x="89" y="16"/>
                    <a:pt x="89" y="18"/>
                  </a:cubicBezTo>
                  <a:cubicBezTo>
                    <a:pt x="89" y="20"/>
                    <a:pt x="87" y="22"/>
                    <a:pt x="86"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8"/>
                    <a:pt x="84" y="47"/>
                    <a:pt x="86" y="47"/>
                  </a:cubicBezTo>
                  <a:cubicBezTo>
                    <a:pt x="87" y="47"/>
                    <a:pt x="89" y="48"/>
                    <a:pt x="89" y="50"/>
                  </a:cubicBezTo>
                  <a:cubicBezTo>
                    <a:pt x="89" y="52"/>
                    <a:pt x="87" y="54"/>
                    <a:pt x="86"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6" y="86"/>
                  </a:cubicBezTo>
                  <a:cubicBezTo>
                    <a:pt x="84" y="86"/>
                    <a:pt x="82" y="84"/>
                    <a:pt x="82" y="82"/>
                  </a:cubicBezTo>
                  <a:cubicBezTo>
                    <a:pt x="82" y="80"/>
                    <a:pt x="84" y="79"/>
                    <a:pt x="86" y="79"/>
                  </a:cubicBezTo>
                  <a:cubicBezTo>
                    <a:pt x="87"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69" name="Freeform 465"/>
            <p:cNvSpPr>
              <a:spLocks noEditPoints="1"/>
            </p:cNvSpPr>
            <p:nvPr userDrawn="1"/>
          </p:nvSpPr>
          <p:spPr bwMode="auto">
            <a:xfrm>
              <a:off x="3676" y="2493"/>
              <a:ext cx="169" cy="171"/>
            </a:xfrm>
            <a:custGeom>
              <a:avLst/>
              <a:gdLst>
                <a:gd name="T0" fmla="*/ 0 w 100"/>
                <a:gd name="T1" fmla="*/ 0 h 101"/>
                <a:gd name="T2" fmla="*/ 0 w 100"/>
                <a:gd name="T3" fmla="*/ 101 h 101"/>
                <a:gd name="T4" fmla="*/ 100 w 100"/>
                <a:gd name="T5" fmla="*/ 101 h 101"/>
                <a:gd name="T6" fmla="*/ 100 w 100"/>
                <a:gd name="T7" fmla="*/ 0 h 101"/>
                <a:gd name="T8" fmla="*/ 0 w 100"/>
                <a:gd name="T9" fmla="*/ 0 h 101"/>
                <a:gd name="T10" fmla="*/ 96 w 100"/>
                <a:gd name="T11" fmla="*/ 5 h 101"/>
                <a:gd name="T12" fmla="*/ 96 w 100"/>
                <a:gd name="T13" fmla="*/ 32 h 101"/>
                <a:gd name="T14" fmla="*/ 5 w 100"/>
                <a:gd name="T15" fmla="*/ 32 h 101"/>
                <a:gd name="T16" fmla="*/ 5 w 100"/>
                <a:gd name="T17" fmla="*/ 5 h 101"/>
                <a:gd name="T18" fmla="*/ 96 w 100"/>
                <a:gd name="T19" fmla="*/ 5 h 101"/>
                <a:gd name="T20" fmla="*/ 96 w 100"/>
                <a:gd name="T21" fmla="*/ 37 h 101"/>
                <a:gd name="T22" fmla="*/ 96 w 100"/>
                <a:gd name="T23" fmla="*/ 64 h 101"/>
                <a:gd name="T24" fmla="*/ 5 w 100"/>
                <a:gd name="T25" fmla="*/ 64 h 101"/>
                <a:gd name="T26" fmla="*/ 5 w 100"/>
                <a:gd name="T27" fmla="*/ 37 h 101"/>
                <a:gd name="T28" fmla="*/ 96 w 100"/>
                <a:gd name="T29" fmla="*/ 37 h 101"/>
                <a:gd name="T30" fmla="*/ 5 w 100"/>
                <a:gd name="T31" fmla="*/ 96 h 101"/>
                <a:gd name="T32" fmla="*/ 5 w 100"/>
                <a:gd name="T33" fmla="*/ 69 h 101"/>
                <a:gd name="T34" fmla="*/ 96 w 100"/>
                <a:gd name="T35" fmla="*/ 69 h 101"/>
                <a:gd name="T36" fmla="*/ 96 w 100"/>
                <a:gd name="T37" fmla="*/ 96 h 101"/>
                <a:gd name="T38" fmla="*/ 5 w 100"/>
                <a:gd name="T39" fmla="*/ 96 h 101"/>
                <a:gd name="T40" fmla="*/ 53 w 100"/>
                <a:gd name="T41" fmla="*/ 21 h 101"/>
                <a:gd name="T42" fmla="*/ 15 w 100"/>
                <a:gd name="T43" fmla="*/ 21 h 101"/>
                <a:gd name="T44" fmla="*/ 15 w 100"/>
                <a:gd name="T45" fmla="*/ 16 h 101"/>
                <a:gd name="T46" fmla="*/ 53 w 100"/>
                <a:gd name="T47" fmla="*/ 16 h 101"/>
                <a:gd name="T48" fmla="*/ 53 w 100"/>
                <a:gd name="T49" fmla="*/ 21 h 101"/>
                <a:gd name="T50" fmla="*/ 82 w 100"/>
                <a:gd name="T51" fmla="*/ 18 h 101"/>
                <a:gd name="T52" fmla="*/ 85 w 100"/>
                <a:gd name="T53" fmla="*/ 15 h 101"/>
                <a:gd name="T54" fmla="*/ 89 w 100"/>
                <a:gd name="T55" fmla="*/ 18 h 101"/>
                <a:gd name="T56" fmla="*/ 85 w 100"/>
                <a:gd name="T57" fmla="*/ 22 h 101"/>
                <a:gd name="T58" fmla="*/ 82 w 100"/>
                <a:gd name="T59" fmla="*/ 18 h 101"/>
                <a:gd name="T60" fmla="*/ 15 w 100"/>
                <a:gd name="T61" fmla="*/ 53 h 101"/>
                <a:gd name="T62" fmla="*/ 15 w 100"/>
                <a:gd name="T63" fmla="*/ 48 h 101"/>
                <a:gd name="T64" fmla="*/ 53 w 100"/>
                <a:gd name="T65" fmla="*/ 48 h 101"/>
                <a:gd name="T66" fmla="*/ 53 w 100"/>
                <a:gd name="T67" fmla="*/ 53 h 101"/>
                <a:gd name="T68" fmla="*/ 15 w 100"/>
                <a:gd name="T69" fmla="*/ 53 h 101"/>
                <a:gd name="T70" fmla="*/ 82 w 100"/>
                <a:gd name="T71" fmla="*/ 50 h 101"/>
                <a:gd name="T72" fmla="*/ 85 w 100"/>
                <a:gd name="T73" fmla="*/ 47 h 101"/>
                <a:gd name="T74" fmla="*/ 89 w 100"/>
                <a:gd name="T75" fmla="*/ 50 h 101"/>
                <a:gd name="T76" fmla="*/ 85 w 100"/>
                <a:gd name="T77" fmla="*/ 54 h 101"/>
                <a:gd name="T78" fmla="*/ 82 w 100"/>
                <a:gd name="T79" fmla="*/ 50 h 101"/>
                <a:gd name="T80" fmla="*/ 15 w 100"/>
                <a:gd name="T81" fmla="*/ 80 h 101"/>
                <a:gd name="T82" fmla="*/ 53 w 100"/>
                <a:gd name="T83" fmla="*/ 80 h 101"/>
                <a:gd name="T84" fmla="*/ 53 w 100"/>
                <a:gd name="T85" fmla="*/ 85 h 101"/>
                <a:gd name="T86" fmla="*/ 15 w 100"/>
                <a:gd name="T87" fmla="*/ 85 h 101"/>
                <a:gd name="T88" fmla="*/ 15 w 100"/>
                <a:gd name="T89" fmla="*/ 80 h 101"/>
                <a:gd name="T90" fmla="*/ 89 w 100"/>
                <a:gd name="T91" fmla="*/ 82 h 101"/>
                <a:gd name="T92" fmla="*/ 85 w 100"/>
                <a:gd name="T93" fmla="*/ 86 h 101"/>
                <a:gd name="T94" fmla="*/ 82 w 100"/>
                <a:gd name="T95" fmla="*/ 82 h 101"/>
                <a:gd name="T96" fmla="*/ 85 w 100"/>
                <a:gd name="T97" fmla="*/ 79 h 101"/>
                <a:gd name="T98" fmla="*/ 89 w 100"/>
                <a:gd name="T99" fmla="*/ 8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0" h="101">
                  <a:moveTo>
                    <a:pt x="0" y="0"/>
                  </a:moveTo>
                  <a:cubicBezTo>
                    <a:pt x="0" y="101"/>
                    <a:pt x="0" y="101"/>
                    <a:pt x="0" y="101"/>
                  </a:cubicBezTo>
                  <a:cubicBezTo>
                    <a:pt x="100" y="101"/>
                    <a:pt x="100" y="101"/>
                    <a:pt x="100" y="101"/>
                  </a:cubicBezTo>
                  <a:cubicBezTo>
                    <a:pt x="100" y="0"/>
                    <a:pt x="100" y="0"/>
                    <a:pt x="100"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7"/>
                  </a:moveTo>
                  <a:cubicBezTo>
                    <a:pt x="96" y="64"/>
                    <a:pt x="96" y="64"/>
                    <a:pt x="96" y="64"/>
                  </a:cubicBezTo>
                  <a:cubicBezTo>
                    <a:pt x="5" y="64"/>
                    <a:pt x="5" y="64"/>
                    <a:pt x="5" y="64"/>
                  </a:cubicBezTo>
                  <a:cubicBezTo>
                    <a:pt x="5" y="37"/>
                    <a:pt x="5" y="37"/>
                    <a:pt x="5" y="37"/>
                  </a:cubicBezTo>
                  <a:lnTo>
                    <a:pt x="96" y="37"/>
                  </a:lnTo>
                  <a:close/>
                  <a:moveTo>
                    <a:pt x="5" y="96"/>
                  </a:moveTo>
                  <a:cubicBezTo>
                    <a:pt x="5" y="69"/>
                    <a:pt x="5" y="69"/>
                    <a:pt x="5" y="69"/>
                  </a:cubicBezTo>
                  <a:cubicBezTo>
                    <a:pt x="96" y="69"/>
                    <a:pt x="96" y="69"/>
                    <a:pt x="96" y="69"/>
                  </a:cubicBezTo>
                  <a:cubicBezTo>
                    <a:pt x="96" y="96"/>
                    <a:pt x="96" y="96"/>
                    <a:pt x="96" y="96"/>
                  </a:cubicBezTo>
                  <a:lnTo>
                    <a:pt x="5" y="96"/>
                  </a:lnTo>
                  <a:close/>
                  <a:moveTo>
                    <a:pt x="53" y="21"/>
                  </a:moveTo>
                  <a:cubicBezTo>
                    <a:pt x="15" y="21"/>
                    <a:pt x="15" y="21"/>
                    <a:pt x="15" y="21"/>
                  </a:cubicBezTo>
                  <a:cubicBezTo>
                    <a:pt x="15" y="16"/>
                    <a:pt x="15" y="16"/>
                    <a:pt x="15" y="16"/>
                  </a:cubicBezTo>
                  <a:cubicBezTo>
                    <a:pt x="53" y="16"/>
                    <a:pt x="53" y="16"/>
                    <a:pt x="53" y="16"/>
                  </a:cubicBezTo>
                  <a:lnTo>
                    <a:pt x="53" y="21"/>
                  </a:lnTo>
                  <a:close/>
                  <a:moveTo>
                    <a:pt x="82" y="18"/>
                  </a:moveTo>
                  <a:cubicBezTo>
                    <a:pt x="82" y="17"/>
                    <a:pt x="84" y="15"/>
                    <a:pt x="85" y="15"/>
                  </a:cubicBezTo>
                  <a:cubicBezTo>
                    <a:pt x="87" y="15"/>
                    <a:pt x="89" y="17"/>
                    <a:pt x="89" y="18"/>
                  </a:cubicBezTo>
                  <a:cubicBezTo>
                    <a:pt x="89" y="20"/>
                    <a:pt x="87" y="22"/>
                    <a:pt x="85" y="22"/>
                  </a:cubicBezTo>
                  <a:cubicBezTo>
                    <a:pt x="84" y="22"/>
                    <a:pt x="82" y="20"/>
                    <a:pt x="82" y="18"/>
                  </a:cubicBezTo>
                  <a:close/>
                  <a:moveTo>
                    <a:pt x="15" y="53"/>
                  </a:moveTo>
                  <a:cubicBezTo>
                    <a:pt x="15" y="48"/>
                    <a:pt x="15" y="48"/>
                    <a:pt x="15" y="48"/>
                  </a:cubicBezTo>
                  <a:cubicBezTo>
                    <a:pt x="53" y="48"/>
                    <a:pt x="53" y="48"/>
                    <a:pt x="53" y="48"/>
                  </a:cubicBezTo>
                  <a:cubicBezTo>
                    <a:pt x="53" y="53"/>
                    <a:pt x="53" y="53"/>
                    <a:pt x="53" y="53"/>
                  </a:cubicBezTo>
                  <a:lnTo>
                    <a:pt x="15" y="53"/>
                  </a:lnTo>
                  <a:close/>
                  <a:moveTo>
                    <a:pt x="82" y="50"/>
                  </a:moveTo>
                  <a:cubicBezTo>
                    <a:pt x="82" y="49"/>
                    <a:pt x="84" y="47"/>
                    <a:pt x="85" y="47"/>
                  </a:cubicBezTo>
                  <a:cubicBezTo>
                    <a:pt x="87" y="47"/>
                    <a:pt x="89" y="49"/>
                    <a:pt x="89" y="50"/>
                  </a:cubicBezTo>
                  <a:cubicBezTo>
                    <a:pt x="89" y="52"/>
                    <a:pt x="87" y="54"/>
                    <a:pt x="85" y="54"/>
                  </a:cubicBezTo>
                  <a:cubicBezTo>
                    <a:pt x="84" y="54"/>
                    <a:pt x="82" y="52"/>
                    <a:pt x="82" y="50"/>
                  </a:cubicBezTo>
                  <a:close/>
                  <a:moveTo>
                    <a:pt x="15" y="80"/>
                  </a:moveTo>
                  <a:cubicBezTo>
                    <a:pt x="53" y="80"/>
                    <a:pt x="53" y="80"/>
                    <a:pt x="53" y="80"/>
                  </a:cubicBezTo>
                  <a:cubicBezTo>
                    <a:pt x="53" y="85"/>
                    <a:pt x="53" y="85"/>
                    <a:pt x="53" y="85"/>
                  </a:cubicBezTo>
                  <a:cubicBezTo>
                    <a:pt x="15" y="85"/>
                    <a:pt x="15" y="85"/>
                    <a:pt x="15" y="85"/>
                  </a:cubicBezTo>
                  <a:lnTo>
                    <a:pt x="15" y="80"/>
                  </a:lnTo>
                  <a:close/>
                  <a:moveTo>
                    <a:pt x="89" y="82"/>
                  </a:moveTo>
                  <a:cubicBezTo>
                    <a:pt x="89" y="84"/>
                    <a:pt x="87" y="86"/>
                    <a:pt x="85" y="86"/>
                  </a:cubicBezTo>
                  <a:cubicBezTo>
                    <a:pt x="84" y="86"/>
                    <a:pt x="82" y="84"/>
                    <a:pt x="82" y="82"/>
                  </a:cubicBezTo>
                  <a:cubicBezTo>
                    <a:pt x="82" y="81"/>
                    <a:pt x="84" y="79"/>
                    <a:pt x="85" y="79"/>
                  </a:cubicBezTo>
                  <a:cubicBezTo>
                    <a:pt x="87" y="79"/>
                    <a:pt x="89" y="81"/>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0" name="Freeform 466"/>
            <p:cNvSpPr>
              <a:spLocks/>
            </p:cNvSpPr>
            <p:nvPr userDrawn="1"/>
          </p:nvSpPr>
          <p:spPr bwMode="auto">
            <a:xfrm>
              <a:off x="6397" y="953"/>
              <a:ext cx="146" cy="46"/>
            </a:xfrm>
            <a:custGeom>
              <a:avLst/>
              <a:gdLst>
                <a:gd name="T0" fmla="*/ 0 w 87"/>
                <a:gd name="T1" fmla="*/ 10 h 27"/>
                <a:gd name="T2" fmla="*/ 0 w 87"/>
                <a:gd name="T3" fmla="*/ 27 h 27"/>
                <a:gd name="T4" fmla="*/ 87 w 87"/>
                <a:gd name="T5" fmla="*/ 27 h 27"/>
                <a:gd name="T6" fmla="*/ 87 w 87"/>
                <a:gd name="T7" fmla="*/ 10 h 27"/>
                <a:gd name="T8" fmla="*/ 0 w 87"/>
                <a:gd name="T9" fmla="*/ 10 h 27"/>
              </a:gdLst>
              <a:ahLst/>
              <a:cxnLst>
                <a:cxn ang="0">
                  <a:pos x="T0" y="T1"/>
                </a:cxn>
                <a:cxn ang="0">
                  <a:pos x="T2" y="T3"/>
                </a:cxn>
                <a:cxn ang="0">
                  <a:pos x="T4" y="T5"/>
                </a:cxn>
                <a:cxn ang="0">
                  <a:pos x="T6" y="T7"/>
                </a:cxn>
                <a:cxn ang="0">
                  <a:pos x="T8" y="T9"/>
                </a:cxn>
              </a:cxnLst>
              <a:rect l="0" t="0" r="r" b="b"/>
              <a:pathLst>
                <a:path w="87" h="27">
                  <a:moveTo>
                    <a:pt x="0" y="10"/>
                  </a:moveTo>
                  <a:cubicBezTo>
                    <a:pt x="0" y="27"/>
                    <a:pt x="0" y="27"/>
                    <a:pt x="0" y="27"/>
                  </a:cubicBezTo>
                  <a:cubicBezTo>
                    <a:pt x="87" y="27"/>
                    <a:pt x="87" y="27"/>
                    <a:pt x="87" y="27"/>
                  </a:cubicBezTo>
                  <a:cubicBezTo>
                    <a:pt x="87" y="10"/>
                    <a:pt x="87" y="10"/>
                    <a:pt x="87" y="10"/>
                  </a:cubicBezTo>
                  <a:cubicBezTo>
                    <a:pt x="55" y="0"/>
                    <a:pt x="29" y="1"/>
                    <a:pt x="0" y="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1" name="Rectangle 467"/>
            <p:cNvSpPr>
              <a:spLocks noChangeArrowheads="1"/>
            </p:cNvSpPr>
            <p:nvPr userDrawn="1"/>
          </p:nvSpPr>
          <p:spPr bwMode="auto">
            <a:xfrm>
              <a:off x="6397" y="1013"/>
              <a:ext cx="146" cy="3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2" name="Freeform 468"/>
            <p:cNvSpPr>
              <a:spLocks/>
            </p:cNvSpPr>
            <p:nvPr userDrawn="1"/>
          </p:nvSpPr>
          <p:spPr bwMode="auto">
            <a:xfrm>
              <a:off x="6397" y="1058"/>
              <a:ext cx="146" cy="46"/>
            </a:xfrm>
            <a:custGeom>
              <a:avLst/>
              <a:gdLst>
                <a:gd name="T0" fmla="*/ 0 w 87"/>
                <a:gd name="T1" fmla="*/ 18 h 27"/>
                <a:gd name="T2" fmla="*/ 87 w 87"/>
                <a:gd name="T3" fmla="*/ 18 h 27"/>
                <a:gd name="T4" fmla="*/ 87 w 87"/>
                <a:gd name="T5" fmla="*/ 0 h 27"/>
                <a:gd name="T6" fmla="*/ 0 w 87"/>
                <a:gd name="T7" fmla="*/ 0 h 27"/>
                <a:gd name="T8" fmla="*/ 0 w 87"/>
                <a:gd name="T9" fmla="*/ 18 h 27"/>
              </a:gdLst>
              <a:ahLst/>
              <a:cxnLst>
                <a:cxn ang="0">
                  <a:pos x="T0" y="T1"/>
                </a:cxn>
                <a:cxn ang="0">
                  <a:pos x="T2" y="T3"/>
                </a:cxn>
                <a:cxn ang="0">
                  <a:pos x="T4" y="T5"/>
                </a:cxn>
                <a:cxn ang="0">
                  <a:pos x="T6" y="T7"/>
                </a:cxn>
                <a:cxn ang="0">
                  <a:pos x="T8" y="T9"/>
                </a:cxn>
              </a:cxnLst>
              <a:rect l="0" t="0" r="r" b="b"/>
              <a:pathLst>
                <a:path w="87" h="27">
                  <a:moveTo>
                    <a:pt x="0" y="18"/>
                  </a:moveTo>
                  <a:cubicBezTo>
                    <a:pt x="32" y="27"/>
                    <a:pt x="58" y="27"/>
                    <a:pt x="87" y="18"/>
                  </a:cubicBezTo>
                  <a:cubicBezTo>
                    <a:pt x="87" y="0"/>
                    <a:pt x="87" y="0"/>
                    <a:pt x="87" y="0"/>
                  </a:cubicBezTo>
                  <a:cubicBezTo>
                    <a:pt x="0" y="0"/>
                    <a:pt x="0" y="0"/>
                    <a:pt x="0" y="0"/>
                  </a:cubicBezTo>
                  <a:lnTo>
                    <a:pt x="0" y="1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3" name="Freeform 469"/>
            <p:cNvSpPr>
              <a:spLocks noEditPoints="1"/>
            </p:cNvSpPr>
            <p:nvPr userDrawn="1"/>
          </p:nvSpPr>
          <p:spPr bwMode="auto">
            <a:xfrm>
              <a:off x="7607" y="2860"/>
              <a:ext cx="171" cy="169"/>
            </a:xfrm>
            <a:custGeom>
              <a:avLst/>
              <a:gdLst>
                <a:gd name="T0" fmla="*/ 0 w 101"/>
                <a:gd name="T1" fmla="*/ 0 h 100"/>
                <a:gd name="T2" fmla="*/ 0 w 101"/>
                <a:gd name="T3" fmla="*/ 100 h 100"/>
                <a:gd name="T4" fmla="*/ 101 w 101"/>
                <a:gd name="T5" fmla="*/ 100 h 100"/>
                <a:gd name="T6" fmla="*/ 101 w 101"/>
                <a:gd name="T7" fmla="*/ 0 h 100"/>
                <a:gd name="T8" fmla="*/ 0 w 101"/>
                <a:gd name="T9" fmla="*/ 0 h 100"/>
                <a:gd name="T10" fmla="*/ 96 w 101"/>
                <a:gd name="T11" fmla="*/ 5 h 100"/>
                <a:gd name="T12" fmla="*/ 96 w 101"/>
                <a:gd name="T13" fmla="*/ 32 h 100"/>
                <a:gd name="T14" fmla="*/ 5 w 101"/>
                <a:gd name="T15" fmla="*/ 32 h 100"/>
                <a:gd name="T16" fmla="*/ 5 w 101"/>
                <a:gd name="T17" fmla="*/ 5 h 100"/>
                <a:gd name="T18" fmla="*/ 96 w 101"/>
                <a:gd name="T19" fmla="*/ 5 h 100"/>
                <a:gd name="T20" fmla="*/ 96 w 101"/>
                <a:gd name="T21" fmla="*/ 36 h 100"/>
                <a:gd name="T22" fmla="*/ 96 w 101"/>
                <a:gd name="T23" fmla="*/ 64 h 100"/>
                <a:gd name="T24" fmla="*/ 5 w 101"/>
                <a:gd name="T25" fmla="*/ 64 h 100"/>
                <a:gd name="T26" fmla="*/ 5 w 101"/>
                <a:gd name="T27" fmla="*/ 36 h 100"/>
                <a:gd name="T28" fmla="*/ 96 w 101"/>
                <a:gd name="T29" fmla="*/ 36 h 100"/>
                <a:gd name="T30" fmla="*/ 5 w 101"/>
                <a:gd name="T31" fmla="*/ 96 h 100"/>
                <a:gd name="T32" fmla="*/ 5 w 101"/>
                <a:gd name="T33" fmla="*/ 68 h 100"/>
                <a:gd name="T34" fmla="*/ 96 w 101"/>
                <a:gd name="T35" fmla="*/ 68 h 100"/>
                <a:gd name="T36" fmla="*/ 96 w 101"/>
                <a:gd name="T37" fmla="*/ 96 h 100"/>
                <a:gd name="T38" fmla="*/ 5 w 101"/>
                <a:gd name="T39" fmla="*/ 96 h 100"/>
                <a:gd name="T40" fmla="*/ 53 w 101"/>
                <a:gd name="T41" fmla="*/ 20 h 100"/>
                <a:gd name="T42" fmla="*/ 15 w 101"/>
                <a:gd name="T43" fmla="*/ 20 h 100"/>
                <a:gd name="T44" fmla="*/ 15 w 101"/>
                <a:gd name="T45" fmla="*/ 16 h 100"/>
                <a:gd name="T46" fmla="*/ 53 w 101"/>
                <a:gd name="T47" fmla="*/ 16 h 100"/>
                <a:gd name="T48" fmla="*/ 53 w 101"/>
                <a:gd name="T49" fmla="*/ 20 h 100"/>
                <a:gd name="T50" fmla="*/ 82 w 101"/>
                <a:gd name="T51" fmla="*/ 18 h 100"/>
                <a:gd name="T52" fmla="*/ 86 w 101"/>
                <a:gd name="T53" fmla="*/ 15 h 100"/>
                <a:gd name="T54" fmla="*/ 89 w 101"/>
                <a:gd name="T55" fmla="*/ 18 h 100"/>
                <a:gd name="T56" fmla="*/ 86 w 101"/>
                <a:gd name="T57" fmla="*/ 22 h 100"/>
                <a:gd name="T58" fmla="*/ 82 w 101"/>
                <a:gd name="T59" fmla="*/ 18 h 100"/>
                <a:gd name="T60" fmla="*/ 15 w 101"/>
                <a:gd name="T61" fmla="*/ 52 h 100"/>
                <a:gd name="T62" fmla="*/ 15 w 101"/>
                <a:gd name="T63" fmla="*/ 48 h 100"/>
                <a:gd name="T64" fmla="*/ 53 w 101"/>
                <a:gd name="T65" fmla="*/ 48 h 100"/>
                <a:gd name="T66" fmla="*/ 53 w 101"/>
                <a:gd name="T67" fmla="*/ 52 h 100"/>
                <a:gd name="T68" fmla="*/ 15 w 101"/>
                <a:gd name="T69" fmla="*/ 52 h 100"/>
                <a:gd name="T70" fmla="*/ 82 w 101"/>
                <a:gd name="T71" fmla="*/ 50 h 100"/>
                <a:gd name="T72" fmla="*/ 86 w 101"/>
                <a:gd name="T73" fmla="*/ 47 h 100"/>
                <a:gd name="T74" fmla="*/ 89 w 101"/>
                <a:gd name="T75" fmla="*/ 50 h 100"/>
                <a:gd name="T76" fmla="*/ 86 w 101"/>
                <a:gd name="T77" fmla="*/ 54 h 100"/>
                <a:gd name="T78" fmla="*/ 82 w 101"/>
                <a:gd name="T79" fmla="*/ 50 h 100"/>
                <a:gd name="T80" fmla="*/ 15 w 101"/>
                <a:gd name="T81" fmla="*/ 80 h 100"/>
                <a:gd name="T82" fmla="*/ 53 w 101"/>
                <a:gd name="T83" fmla="*/ 80 h 100"/>
                <a:gd name="T84" fmla="*/ 53 w 101"/>
                <a:gd name="T85" fmla="*/ 84 h 100"/>
                <a:gd name="T86" fmla="*/ 15 w 101"/>
                <a:gd name="T87" fmla="*/ 84 h 100"/>
                <a:gd name="T88" fmla="*/ 15 w 101"/>
                <a:gd name="T89" fmla="*/ 80 h 100"/>
                <a:gd name="T90" fmla="*/ 89 w 101"/>
                <a:gd name="T91" fmla="*/ 82 h 100"/>
                <a:gd name="T92" fmla="*/ 86 w 101"/>
                <a:gd name="T93" fmla="*/ 86 h 100"/>
                <a:gd name="T94" fmla="*/ 82 w 101"/>
                <a:gd name="T95" fmla="*/ 82 h 100"/>
                <a:gd name="T96" fmla="*/ 86 w 101"/>
                <a:gd name="T97" fmla="*/ 79 h 100"/>
                <a:gd name="T98" fmla="*/ 89 w 101"/>
                <a:gd name="T99"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100">
                  <a:moveTo>
                    <a:pt x="0" y="0"/>
                  </a:moveTo>
                  <a:cubicBezTo>
                    <a:pt x="0" y="100"/>
                    <a:pt x="0" y="100"/>
                    <a:pt x="0" y="100"/>
                  </a:cubicBezTo>
                  <a:cubicBezTo>
                    <a:pt x="101" y="100"/>
                    <a:pt x="101" y="100"/>
                    <a:pt x="101" y="100"/>
                  </a:cubicBezTo>
                  <a:cubicBezTo>
                    <a:pt x="101" y="0"/>
                    <a:pt x="101" y="0"/>
                    <a:pt x="101" y="0"/>
                  </a:cubicBezTo>
                  <a:lnTo>
                    <a:pt x="0" y="0"/>
                  </a:lnTo>
                  <a:close/>
                  <a:moveTo>
                    <a:pt x="96" y="5"/>
                  </a:moveTo>
                  <a:cubicBezTo>
                    <a:pt x="96" y="32"/>
                    <a:pt x="96" y="32"/>
                    <a:pt x="96" y="32"/>
                  </a:cubicBezTo>
                  <a:cubicBezTo>
                    <a:pt x="5" y="32"/>
                    <a:pt x="5" y="32"/>
                    <a:pt x="5" y="32"/>
                  </a:cubicBezTo>
                  <a:cubicBezTo>
                    <a:pt x="5" y="5"/>
                    <a:pt x="5" y="5"/>
                    <a:pt x="5" y="5"/>
                  </a:cubicBezTo>
                  <a:lnTo>
                    <a:pt x="96" y="5"/>
                  </a:lnTo>
                  <a:close/>
                  <a:moveTo>
                    <a:pt x="96" y="36"/>
                  </a:moveTo>
                  <a:cubicBezTo>
                    <a:pt x="96" y="64"/>
                    <a:pt x="96" y="64"/>
                    <a:pt x="96" y="64"/>
                  </a:cubicBezTo>
                  <a:cubicBezTo>
                    <a:pt x="5" y="64"/>
                    <a:pt x="5" y="64"/>
                    <a:pt x="5" y="64"/>
                  </a:cubicBezTo>
                  <a:cubicBezTo>
                    <a:pt x="5" y="36"/>
                    <a:pt x="5" y="36"/>
                    <a:pt x="5" y="36"/>
                  </a:cubicBezTo>
                  <a:lnTo>
                    <a:pt x="96" y="36"/>
                  </a:lnTo>
                  <a:close/>
                  <a:moveTo>
                    <a:pt x="5" y="96"/>
                  </a:moveTo>
                  <a:cubicBezTo>
                    <a:pt x="5" y="68"/>
                    <a:pt x="5" y="68"/>
                    <a:pt x="5" y="68"/>
                  </a:cubicBezTo>
                  <a:cubicBezTo>
                    <a:pt x="96" y="68"/>
                    <a:pt x="96" y="68"/>
                    <a:pt x="96" y="68"/>
                  </a:cubicBezTo>
                  <a:cubicBezTo>
                    <a:pt x="96" y="96"/>
                    <a:pt x="96" y="96"/>
                    <a:pt x="96" y="96"/>
                  </a:cubicBezTo>
                  <a:lnTo>
                    <a:pt x="5" y="96"/>
                  </a:lnTo>
                  <a:close/>
                  <a:moveTo>
                    <a:pt x="53" y="20"/>
                  </a:moveTo>
                  <a:cubicBezTo>
                    <a:pt x="15" y="20"/>
                    <a:pt x="15" y="20"/>
                    <a:pt x="15" y="20"/>
                  </a:cubicBezTo>
                  <a:cubicBezTo>
                    <a:pt x="15" y="16"/>
                    <a:pt x="15" y="16"/>
                    <a:pt x="15" y="16"/>
                  </a:cubicBezTo>
                  <a:cubicBezTo>
                    <a:pt x="53" y="16"/>
                    <a:pt x="53" y="16"/>
                    <a:pt x="53" y="16"/>
                  </a:cubicBezTo>
                  <a:lnTo>
                    <a:pt x="53" y="20"/>
                  </a:lnTo>
                  <a:close/>
                  <a:moveTo>
                    <a:pt x="82" y="18"/>
                  </a:moveTo>
                  <a:cubicBezTo>
                    <a:pt x="82" y="16"/>
                    <a:pt x="84" y="15"/>
                    <a:pt x="86" y="15"/>
                  </a:cubicBezTo>
                  <a:cubicBezTo>
                    <a:pt x="88" y="15"/>
                    <a:pt x="89" y="16"/>
                    <a:pt x="89" y="18"/>
                  </a:cubicBezTo>
                  <a:cubicBezTo>
                    <a:pt x="89" y="20"/>
                    <a:pt x="88" y="22"/>
                    <a:pt x="86" y="22"/>
                  </a:cubicBezTo>
                  <a:cubicBezTo>
                    <a:pt x="84" y="22"/>
                    <a:pt x="82" y="20"/>
                    <a:pt x="82" y="18"/>
                  </a:cubicBezTo>
                  <a:close/>
                  <a:moveTo>
                    <a:pt x="15" y="52"/>
                  </a:moveTo>
                  <a:cubicBezTo>
                    <a:pt x="15" y="48"/>
                    <a:pt x="15" y="48"/>
                    <a:pt x="15" y="48"/>
                  </a:cubicBezTo>
                  <a:cubicBezTo>
                    <a:pt x="53" y="48"/>
                    <a:pt x="53" y="48"/>
                    <a:pt x="53" y="48"/>
                  </a:cubicBezTo>
                  <a:cubicBezTo>
                    <a:pt x="53" y="52"/>
                    <a:pt x="53" y="52"/>
                    <a:pt x="53" y="52"/>
                  </a:cubicBezTo>
                  <a:lnTo>
                    <a:pt x="15" y="52"/>
                  </a:lnTo>
                  <a:close/>
                  <a:moveTo>
                    <a:pt x="82" y="50"/>
                  </a:moveTo>
                  <a:cubicBezTo>
                    <a:pt x="82" y="48"/>
                    <a:pt x="84" y="47"/>
                    <a:pt x="86" y="47"/>
                  </a:cubicBezTo>
                  <a:cubicBezTo>
                    <a:pt x="88" y="47"/>
                    <a:pt x="89" y="48"/>
                    <a:pt x="89" y="50"/>
                  </a:cubicBezTo>
                  <a:cubicBezTo>
                    <a:pt x="89" y="52"/>
                    <a:pt x="88" y="54"/>
                    <a:pt x="86" y="54"/>
                  </a:cubicBezTo>
                  <a:cubicBezTo>
                    <a:pt x="84" y="54"/>
                    <a:pt x="82" y="52"/>
                    <a:pt x="82" y="50"/>
                  </a:cubicBezTo>
                  <a:close/>
                  <a:moveTo>
                    <a:pt x="15" y="80"/>
                  </a:moveTo>
                  <a:cubicBezTo>
                    <a:pt x="53" y="80"/>
                    <a:pt x="53" y="80"/>
                    <a:pt x="53" y="80"/>
                  </a:cubicBezTo>
                  <a:cubicBezTo>
                    <a:pt x="53" y="84"/>
                    <a:pt x="53" y="84"/>
                    <a:pt x="53" y="84"/>
                  </a:cubicBezTo>
                  <a:cubicBezTo>
                    <a:pt x="15" y="84"/>
                    <a:pt x="15" y="84"/>
                    <a:pt x="15" y="84"/>
                  </a:cubicBezTo>
                  <a:lnTo>
                    <a:pt x="15" y="80"/>
                  </a:lnTo>
                  <a:close/>
                  <a:moveTo>
                    <a:pt x="89" y="82"/>
                  </a:moveTo>
                  <a:cubicBezTo>
                    <a:pt x="89" y="84"/>
                    <a:pt x="88" y="86"/>
                    <a:pt x="86" y="86"/>
                  </a:cubicBezTo>
                  <a:cubicBezTo>
                    <a:pt x="84" y="86"/>
                    <a:pt x="82" y="84"/>
                    <a:pt x="82" y="82"/>
                  </a:cubicBezTo>
                  <a:cubicBezTo>
                    <a:pt x="82" y="80"/>
                    <a:pt x="84" y="79"/>
                    <a:pt x="86" y="79"/>
                  </a:cubicBezTo>
                  <a:cubicBezTo>
                    <a:pt x="88" y="79"/>
                    <a:pt x="89" y="80"/>
                    <a:pt x="89" y="8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4" name="Freeform 470"/>
            <p:cNvSpPr>
              <a:spLocks noEditPoints="1"/>
            </p:cNvSpPr>
            <p:nvPr userDrawn="1"/>
          </p:nvSpPr>
          <p:spPr bwMode="auto">
            <a:xfrm>
              <a:off x="7604" y="1469"/>
              <a:ext cx="113" cy="164"/>
            </a:xfrm>
            <a:custGeom>
              <a:avLst/>
              <a:gdLst>
                <a:gd name="T0" fmla="*/ 57 w 67"/>
                <a:gd name="T1" fmla="*/ 0 h 97"/>
                <a:gd name="T2" fmla="*/ 10 w 67"/>
                <a:gd name="T3" fmla="*/ 0 h 97"/>
                <a:gd name="T4" fmla="*/ 0 w 67"/>
                <a:gd name="T5" fmla="*/ 10 h 97"/>
                <a:gd name="T6" fmla="*/ 0 w 67"/>
                <a:gd name="T7" fmla="*/ 87 h 97"/>
                <a:gd name="T8" fmla="*/ 10 w 67"/>
                <a:gd name="T9" fmla="*/ 97 h 97"/>
                <a:gd name="T10" fmla="*/ 57 w 67"/>
                <a:gd name="T11" fmla="*/ 97 h 97"/>
                <a:gd name="T12" fmla="*/ 67 w 67"/>
                <a:gd name="T13" fmla="*/ 87 h 97"/>
                <a:gd name="T14" fmla="*/ 67 w 67"/>
                <a:gd name="T15" fmla="*/ 10 h 97"/>
                <a:gd name="T16" fmla="*/ 57 w 67"/>
                <a:gd name="T17" fmla="*/ 0 h 97"/>
                <a:gd name="T18" fmla="*/ 63 w 67"/>
                <a:gd name="T19" fmla="*/ 87 h 97"/>
                <a:gd name="T20" fmla="*/ 57 w 67"/>
                <a:gd name="T21" fmla="*/ 93 h 97"/>
                <a:gd name="T22" fmla="*/ 10 w 67"/>
                <a:gd name="T23" fmla="*/ 93 h 97"/>
                <a:gd name="T24" fmla="*/ 5 w 67"/>
                <a:gd name="T25" fmla="*/ 87 h 97"/>
                <a:gd name="T26" fmla="*/ 5 w 67"/>
                <a:gd name="T27" fmla="*/ 76 h 97"/>
                <a:gd name="T28" fmla="*/ 63 w 67"/>
                <a:gd name="T29" fmla="*/ 76 h 97"/>
                <a:gd name="T30" fmla="*/ 63 w 67"/>
                <a:gd name="T31" fmla="*/ 87 h 97"/>
                <a:gd name="T32" fmla="*/ 63 w 67"/>
                <a:gd name="T33" fmla="*/ 20 h 97"/>
                <a:gd name="T34" fmla="*/ 5 w 67"/>
                <a:gd name="T35" fmla="*/ 20 h 97"/>
                <a:gd name="T36" fmla="*/ 5 w 67"/>
                <a:gd name="T37" fmla="*/ 10 h 97"/>
                <a:gd name="T38" fmla="*/ 10 w 67"/>
                <a:gd name="T39" fmla="*/ 4 h 97"/>
                <a:gd name="T40" fmla="*/ 57 w 67"/>
                <a:gd name="T41" fmla="*/ 4 h 97"/>
                <a:gd name="T42" fmla="*/ 63 w 67"/>
                <a:gd name="T43" fmla="*/ 10 h 97"/>
                <a:gd name="T44" fmla="*/ 63 w 67"/>
                <a:gd name="T45" fmla="*/ 20 h 97"/>
                <a:gd name="T46" fmla="*/ 29 w 67"/>
                <a:gd name="T47" fmla="*/ 84 h 97"/>
                <a:gd name="T48" fmla="*/ 34 w 67"/>
                <a:gd name="T49" fmla="*/ 80 h 97"/>
                <a:gd name="T50" fmla="*/ 38 w 67"/>
                <a:gd name="T51" fmla="*/ 84 h 97"/>
                <a:gd name="T52" fmla="*/ 34 w 67"/>
                <a:gd name="T53" fmla="*/ 89 h 97"/>
                <a:gd name="T54" fmla="*/ 29 w 67"/>
                <a:gd name="T55" fmla="*/ 84 h 97"/>
                <a:gd name="T56" fmla="*/ 26 w 67"/>
                <a:gd name="T57" fmla="*/ 10 h 97"/>
                <a:gd name="T58" fmla="*/ 41 w 67"/>
                <a:gd name="T59" fmla="*/ 10 h 97"/>
                <a:gd name="T60" fmla="*/ 41 w 67"/>
                <a:gd name="T61" fmla="*/ 14 h 97"/>
                <a:gd name="T62" fmla="*/ 26 w 67"/>
                <a:gd name="T63" fmla="*/ 14 h 97"/>
                <a:gd name="T64" fmla="*/ 26 w 67"/>
                <a:gd name="T65" fmla="*/ 1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7" h="97">
                  <a:moveTo>
                    <a:pt x="57" y="0"/>
                  </a:moveTo>
                  <a:cubicBezTo>
                    <a:pt x="10" y="0"/>
                    <a:pt x="10" y="0"/>
                    <a:pt x="10" y="0"/>
                  </a:cubicBezTo>
                  <a:cubicBezTo>
                    <a:pt x="5" y="0"/>
                    <a:pt x="0" y="4"/>
                    <a:pt x="0" y="10"/>
                  </a:cubicBezTo>
                  <a:cubicBezTo>
                    <a:pt x="0" y="87"/>
                    <a:pt x="0" y="87"/>
                    <a:pt x="0" y="87"/>
                  </a:cubicBezTo>
                  <a:cubicBezTo>
                    <a:pt x="0" y="92"/>
                    <a:pt x="5" y="97"/>
                    <a:pt x="10" y="97"/>
                  </a:cubicBezTo>
                  <a:cubicBezTo>
                    <a:pt x="57" y="97"/>
                    <a:pt x="57" y="97"/>
                    <a:pt x="57" y="97"/>
                  </a:cubicBezTo>
                  <a:cubicBezTo>
                    <a:pt x="63" y="97"/>
                    <a:pt x="67" y="92"/>
                    <a:pt x="67" y="87"/>
                  </a:cubicBezTo>
                  <a:cubicBezTo>
                    <a:pt x="67" y="10"/>
                    <a:pt x="67" y="10"/>
                    <a:pt x="67" y="10"/>
                  </a:cubicBezTo>
                  <a:cubicBezTo>
                    <a:pt x="67" y="4"/>
                    <a:pt x="63" y="0"/>
                    <a:pt x="57" y="0"/>
                  </a:cubicBezTo>
                  <a:close/>
                  <a:moveTo>
                    <a:pt x="63" y="87"/>
                  </a:moveTo>
                  <a:cubicBezTo>
                    <a:pt x="63" y="90"/>
                    <a:pt x="60" y="93"/>
                    <a:pt x="57" y="93"/>
                  </a:cubicBezTo>
                  <a:cubicBezTo>
                    <a:pt x="10" y="93"/>
                    <a:pt x="10" y="93"/>
                    <a:pt x="10" y="93"/>
                  </a:cubicBezTo>
                  <a:cubicBezTo>
                    <a:pt x="7" y="93"/>
                    <a:pt x="5" y="90"/>
                    <a:pt x="5" y="87"/>
                  </a:cubicBezTo>
                  <a:cubicBezTo>
                    <a:pt x="5" y="76"/>
                    <a:pt x="5" y="76"/>
                    <a:pt x="5" y="76"/>
                  </a:cubicBezTo>
                  <a:cubicBezTo>
                    <a:pt x="63" y="76"/>
                    <a:pt x="63" y="76"/>
                    <a:pt x="63" y="76"/>
                  </a:cubicBezTo>
                  <a:lnTo>
                    <a:pt x="63" y="87"/>
                  </a:lnTo>
                  <a:close/>
                  <a:moveTo>
                    <a:pt x="63" y="20"/>
                  </a:moveTo>
                  <a:cubicBezTo>
                    <a:pt x="5" y="20"/>
                    <a:pt x="5" y="20"/>
                    <a:pt x="5" y="20"/>
                  </a:cubicBezTo>
                  <a:cubicBezTo>
                    <a:pt x="5" y="10"/>
                    <a:pt x="5" y="10"/>
                    <a:pt x="5" y="10"/>
                  </a:cubicBezTo>
                  <a:cubicBezTo>
                    <a:pt x="5" y="7"/>
                    <a:pt x="7" y="4"/>
                    <a:pt x="10" y="4"/>
                  </a:cubicBezTo>
                  <a:cubicBezTo>
                    <a:pt x="57" y="4"/>
                    <a:pt x="57" y="4"/>
                    <a:pt x="57" y="4"/>
                  </a:cubicBezTo>
                  <a:cubicBezTo>
                    <a:pt x="60" y="4"/>
                    <a:pt x="63" y="7"/>
                    <a:pt x="63" y="10"/>
                  </a:cubicBezTo>
                  <a:lnTo>
                    <a:pt x="63" y="20"/>
                  </a:lnTo>
                  <a:close/>
                  <a:moveTo>
                    <a:pt x="29" y="84"/>
                  </a:moveTo>
                  <a:cubicBezTo>
                    <a:pt x="29" y="82"/>
                    <a:pt x="31" y="80"/>
                    <a:pt x="34" y="80"/>
                  </a:cubicBezTo>
                  <a:cubicBezTo>
                    <a:pt x="36" y="80"/>
                    <a:pt x="38" y="82"/>
                    <a:pt x="38" y="84"/>
                  </a:cubicBezTo>
                  <a:cubicBezTo>
                    <a:pt x="38" y="87"/>
                    <a:pt x="36" y="89"/>
                    <a:pt x="34" y="89"/>
                  </a:cubicBezTo>
                  <a:cubicBezTo>
                    <a:pt x="31" y="89"/>
                    <a:pt x="29" y="87"/>
                    <a:pt x="29" y="84"/>
                  </a:cubicBezTo>
                  <a:close/>
                  <a:moveTo>
                    <a:pt x="26" y="10"/>
                  </a:moveTo>
                  <a:cubicBezTo>
                    <a:pt x="41" y="10"/>
                    <a:pt x="41" y="10"/>
                    <a:pt x="41" y="10"/>
                  </a:cubicBezTo>
                  <a:cubicBezTo>
                    <a:pt x="41" y="14"/>
                    <a:pt x="41" y="14"/>
                    <a:pt x="41" y="14"/>
                  </a:cubicBezTo>
                  <a:cubicBezTo>
                    <a:pt x="26" y="14"/>
                    <a:pt x="26" y="14"/>
                    <a:pt x="26" y="14"/>
                  </a:cubicBezTo>
                  <a:lnTo>
                    <a:pt x="26" y="1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5" name="Freeform 471"/>
            <p:cNvSpPr>
              <a:spLocks noEditPoints="1"/>
            </p:cNvSpPr>
            <p:nvPr userDrawn="1"/>
          </p:nvSpPr>
          <p:spPr bwMode="auto">
            <a:xfrm>
              <a:off x="7156" y="2744"/>
              <a:ext cx="169" cy="169"/>
            </a:xfrm>
            <a:custGeom>
              <a:avLst/>
              <a:gdLst>
                <a:gd name="T0" fmla="*/ 115 w 169"/>
                <a:gd name="T1" fmla="*/ 76 h 169"/>
                <a:gd name="T2" fmla="*/ 53 w 169"/>
                <a:gd name="T3" fmla="*/ 76 h 169"/>
                <a:gd name="T4" fmla="*/ 53 w 169"/>
                <a:gd name="T5" fmla="*/ 67 h 169"/>
                <a:gd name="T6" fmla="*/ 115 w 169"/>
                <a:gd name="T7" fmla="*/ 67 h 169"/>
                <a:gd name="T8" fmla="*/ 115 w 169"/>
                <a:gd name="T9" fmla="*/ 76 h 169"/>
                <a:gd name="T10" fmla="*/ 115 w 169"/>
                <a:gd name="T11" fmla="*/ 96 h 169"/>
                <a:gd name="T12" fmla="*/ 53 w 169"/>
                <a:gd name="T13" fmla="*/ 96 h 169"/>
                <a:gd name="T14" fmla="*/ 53 w 169"/>
                <a:gd name="T15" fmla="*/ 104 h 169"/>
                <a:gd name="T16" fmla="*/ 115 w 169"/>
                <a:gd name="T17" fmla="*/ 104 h 169"/>
                <a:gd name="T18" fmla="*/ 115 w 169"/>
                <a:gd name="T19" fmla="*/ 96 h 169"/>
                <a:gd name="T20" fmla="*/ 115 w 169"/>
                <a:gd name="T21" fmla="*/ 39 h 169"/>
                <a:gd name="T22" fmla="*/ 53 w 169"/>
                <a:gd name="T23" fmla="*/ 39 h 169"/>
                <a:gd name="T24" fmla="*/ 53 w 169"/>
                <a:gd name="T25" fmla="*/ 47 h 169"/>
                <a:gd name="T26" fmla="*/ 115 w 169"/>
                <a:gd name="T27" fmla="*/ 47 h 169"/>
                <a:gd name="T28" fmla="*/ 115 w 169"/>
                <a:gd name="T29" fmla="*/ 39 h 169"/>
                <a:gd name="T30" fmla="*/ 115 w 169"/>
                <a:gd name="T31" fmla="*/ 126 h 169"/>
                <a:gd name="T32" fmla="*/ 53 w 169"/>
                <a:gd name="T33" fmla="*/ 126 h 169"/>
                <a:gd name="T34" fmla="*/ 53 w 169"/>
                <a:gd name="T35" fmla="*/ 133 h 169"/>
                <a:gd name="T36" fmla="*/ 115 w 169"/>
                <a:gd name="T37" fmla="*/ 133 h 169"/>
                <a:gd name="T38" fmla="*/ 115 w 169"/>
                <a:gd name="T39" fmla="*/ 126 h 169"/>
                <a:gd name="T40" fmla="*/ 169 w 169"/>
                <a:gd name="T41" fmla="*/ 169 h 169"/>
                <a:gd name="T42" fmla="*/ 0 w 169"/>
                <a:gd name="T43" fmla="*/ 169 h 169"/>
                <a:gd name="T44" fmla="*/ 0 w 169"/>
                <a:gd name="T45" fmla="*/ 0 h 169"/>
                <a:gd name="T46" fmla="*/ 169 w 169"/>
                <a:gd name="T47" fmla="*/ 0 h 169"/>
                <a:gd name="T48" fmla="*/ 169 w 169"/>
                <a:gd name="T49" fmla="*/ 169 h 169"/>
                <a:gd name="T50" fmla="*/ 161 w 169"/>
                <a:gd name="T51" fmla="*/ 8 h 169"/>
                <a:gd name="T52" fmla="*/ 7 w 169"/>
                <a:gd name="T53" fmla="*/ 8 h 169"/>
                <a:gd name="T54" fmla="*/ 7 w 169"/>
                <a:gd name="T55" fmla="*/ 162 h 169"/>
                <a:gd name="T56" fmla="*/ 161 w 169"/>
                <a:gd name="T57" fmla="*/ 162 h 169"/>
                <a:gd name="T58" fmla="*/ 161 w 169"/>
                <a:gd name="T59" fmla="*/ 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9" h="169">
                  <a:moveTo>
                    <a:pt x="115" y="76"/>
                  </a:moveTo>
                  <a:lnTo>
                    <a:pt x="53" y="76"/>
                  </a:lnTo>
                  <a:lnTo>
                    <a:pt x="53" y="67"/>
                  </a:lnTo>
                  <a:lnTo>
                    <a:pt x="115" y="67"/>
                  </a:lnTo>
                  <a:lnTo>
                    <a:pt x="115" y="76"/>
                  </a:lnTo>
                  <a:close/>
                  <a:moveTo>
                    <a:pt x="115" y="96"/>
                  </a:moveTo>
                  <a:lnTo>
                    <a:pt x="53" y="96"/>
                  </a:lnTo>
                  <a:lnTo>
                    <a:pt x="53" y="104"/>
                  </a:lnTo>
                  <a:lnTo>
                    <a:pt x="115" y="104"/>
                  </a:lnTo>
                  <a:lnTo>
                    <a:pt x="115" y="96"/>
                  </a:lnTo>
                  <a:close/>
                  <a:moveTo>
                    <a:pt x="115" y="39"/>
                  </a:moveTo>
                  <a:lnTo>
                    <a:pt x="53" y="39"/>
                  </a:lnTo>
                  <a:lnTo>
                    <a:pt x="53" y="47"/>
                  </a:lnTo>
                  <a:lnTo>
                    <a:pt x="115" y="47"/>
                  </a:lnTo>
                  <a:lnTo>
                    <a:pt x="115" y="39"/>
                  </a:lnTo>
                  <a:close/>
                  <a:moveTo>
                    <a:pt x="115" y="126"/>
                  </a:moveTo>
                  <a:lnTo>
                    <a:pt x="53" y="126"/>
                  </a:lnTo>
                  <a:lnTo>
                    <a:pt x="53" y="133"/>
                  </a:lnTo>
                  <a:lnTo>
                    <a:pt x="115" y="133"/>
                  </a:lnTo>
                  <a:lnTo>
                    <a:pt x="115" y="126"/>
                  </a:lnTo>
                  <a:close/>
                  <a:moveTo>
                    <a:pt x="169" y="169"/>
                  </a:moveTo>
                  <a:lnTo>
                    <a:pt x="0" y="169"/>
                  </a:lnTo>
                  <a:lnTo>
                    <a:pt x="0" y="0"/>
                  </a:lnTo>
                  <a:lnTo>
                    <a:pt x="169" y="0"/>
                  </a:lnTo>
                  <a:lnTo>
                    <a:pt x="169" y="169"/>
                  </a:lnTo>
                  <a:close/>
                  <a:moveTo>
                    <a:pt x="161" y="8"/>
                  </a:moveTo>
                  <a:lnTo>
                    <a:pt x="7" y="8"/>
                  </a:lnTo>
                  <a:lnTo>
                    <a:pt x="7" y="162"/>
                  </a:lnTo>
                  <a:lnTo>
                    <a:pt x="161" y="162"/>
                  </a:lnTo>
                  <a:lnTo>
                    <a:pt x="161" y="8"/>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6" name="Freeform 472"/>
            <p:cNvSpPr>
              <a:spLocks noEditPoints="1"/>
            </p:cNvSpPr>
            <p:nvPr userDrawn="1"/>
          </p:nvSpPr>
          <p:spPr bwMode="auto">
            <a:xfrm>
              <a:off x="7400" y="776"/>
              <a:ext cx="170" cy="73"/>
            </a:xfrm>
            <a:custGeom>
              <a:avLst/>
              <a:gdLst>
                <a:gd name="T0" fmla="*/ 78 w 101"/>
                <a:gd name="T1" fmla="*/ 34 h 43"/>
                <a:gd name="T2" fmla="*/ 78 w 101"/>
                <a:gd name="T3" fmla="*/ 33 h 43"/>
                <a:gd name="T4" fmla="*/ 78 w 101"/>
                <a:gd name="T5" fmla="*/ 0 h 43"/>
                <a:gd name="T6" fmla="*/ 23 w 101"/>
                <a:gd name="T7" fmla="*/ 0 h 43"/>
                <a:gd name="T8" fmla="*/ 23 w 101"/>
                <a:gd name="T9" fmla="*/ 33 h 43"/>
                <a:gd name="T10" fmla="*/ 23 w 101"/>
                <a:gd name="T11" fmla="*/ 34 h 43"/>
                <a:gd name="T12" fmla="*/ 0 w 101"/>
                <a:gd name="T13" fmla="*/ 34 h 43"/>
                <a:gd name="T14" fmla="*/ 0 w 101"/>
                <a:gd name="T15" fmla="*/ 43 h 43"/>
                <a:gd name="T16" fmla="*/ 101 w 101"/>
                <a:gd name="T17" fmla="*/ 43 h 43"/>
                <a:gd name="T18" fmla="*/ 101 w 101"/>
                <a:gd name="T19" fmla="*/ 34 h 43"/>
                <a:gd name="T20" fmla="*/ 78 w 101"/>
                <a:gd name="T21" fmla="*/ 34 h 43"/>
                <a:gd name="T22" fmla="*/ 66 w 101"/>
                <a:gd name="T23" fmla="*/ 29 h 43"/>
                <a:gd name="T24" fmla="*/ 66 w 101"/>
                <a:gd name="T25" fmla="*/ 29 h 43"/>
                <a:gd name="T26" fmla="*/ 35 w 101"/>
                <a:gd name="T27" fmla="*/ 29 h 43"/>
                <a:gd name="T28" fmla="*/ 35 w 101"/>
                <a:gd name="T29" fmla="*/ 29 h 43"/>
                <a:gd name="T30" fmla="*/ 35 w 101"/>
                <a:gd name="T31" fmla="*/ 11 h 43"/>
                <a:gd name="T32" fmla="*/ 66 w 101"/>
                <a:gd name="T33" fmla="*/ 11 h 43"/>
                <a:gd name="T34" fmla="*/ 66 w 101"/>
                <a:gd name="T3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43">
                  <a:moveTo>
                    <a:pt x="78" y="34"/>
                  </a:moveTo>
                  <a:cubicBezTo>
                    <a:pt x="78" y="33"/>
                    <a:pt x="78" y="33"/>
                    <a:pt x="78" y="33"/>
                  </a:cubicBezTo>
                  <a:cubicBezTo>
                    <a:pt x="78" y="0"/>
                    <a:pt x="78" y="0"/>
                    <a:pt x="78" y="0"/>
                  </a:cubicBezTo>
                  <a:cubicBezTo>
                    <a:pt x="23" y="0"/>
                    <a:pt x="23" y="0"/>
                    <a:pt x="23" y="0"/>
                  </a:cubicBezTo>
                  <a:cubicBezTo>
                    <a:pt x="23" y="33"/>
                    <a:pt x="23" y="33"/>
                    <a:pt x="23" y="33"/>
                  </a:cubicBezTo>
                  <a:cubicBezTo>
                    <a:pt x="23" y="33"/>
                    <a:pt x="23" y="34"/>
                    <a:pt x="23" y="34"/>
                  </a:cubicBezTo>
                  <a:cubicBezTo>
                    <a:pt x="0" y="34"/>
                    <a:pt x="0" y="34"/>
                    <a:pt x="0" y="34"/>
                  </a:cubicBezTo>
                  <a:cubicBezTo>
                    <a:pt x="0" y="43"/>
                    <a:pt x="0" y="43"/>
                    <a:pt x="0" y="43"/>
                  </a:cubicBezTo>
                  <a:cubicBezTo>
                    <a:pt x="101" y="43"/>
                    <a:pt x="101" y="43"/>
                    <a:pt x="101" y="43"/>
                  </a:cubicBezTo>
                  <a:cubicBezTo>
                    <a:pt x="101" y="34"/>
                    <a:pt x="101" y="34"/>
                    <a:pt x="101" y="34"/>
                  </a:cubicBezTo>
                  <a:lnTo>
                    <a:pt x="78" y="34"/>
                  </a:lnTo>
                  <a:close/>
                  <a:moveTo>
                    <a:pt x="66" y="29"/>
                  </a:moveTo>
                  <a:cubicBezTo>
                    <a:pt x="66" y="29"/>
                    <a:pt x="66" y="29"/>
                    <a:pt x="66" y="29"/>
                  </a:cubicBezTo>
                  <a:cubicBezTo>
                    <a:pt x="35" y="29"/>
                    <a:pt x="35" y="29"/>
                    <a:pt x="35" y="29"/>
                  </a:cubicBezTo>
                  <a:cubicBezTo>
                    <a:pt x="35" y="29"/>
                    <a:pt x="35" y="29"/>
                    <a:pt x="35" y="29"/>
                  </a:cubicBezTo>
                  <a:cubicBezTo>
                    <a:pt x="35" y="11"/>
                    <a:pt x="35" y="11"/>
                    <a:pt x="35" y="11"/>
                  </a:cubicBezTo>
                  <a:cubicBezTo>
                    <a:pt x="66" y="11"/>
                    <a:pt x="66" y="11"/>
                    <a:pt x="66" y="11"/>
                  </a:cubicBezTo>
                  <a:lnTo>
                    <a:pt x="66" y="2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7" name="Rectangle 473"/>
            <p:cNvSpPr>
              <a:spLocks noChangeArrowheads="1"/>
            </p:cNvSpPr>
            <p:nvPr userDrawn="1"/>
          </p:nvSpPr>
          <p:spPr bwMode="auto">
            <a:xfrm>
              <a:off x="7400" y="871"/>
              <a:ext cx="170" cy="11"/>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8" name="Rectangle 474"/>
            <p:cNvSpPr>
              <a:spLocks noChangeArrowheads="1"/>
            </p:cNvSpPr>
            <p:nvPr userDrawn="1"/>
          </p:nvSpPr>
          <p:spPr bwMode="auto">
            <a:xfrm>
              <a:off x="7400" y="903"/>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79" name="Rectangle 475"/>
            <p:cNvSpPr>
              <a:spLocks noChangeArrowheads="1"/>
            </p:cNvSpPr>
            <p:nvPr userDrawn="1"/>
          </p:nvSpPr>
          <p:spPr bwMode="auto">
            <a:xfrm>
              <a:off x="7400" y="935"/>
              <a:ext cx="170" cy="12"/>
            </a:xfrm>
            <a:prstGeom prst="rect">
              <a:avLst/>
            </a:prstGeom>
            <a:solidFill>
              <a:srgbClr val="E6E6E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0" name="Freeform 476"/>
            <p:cNvSpPr>
              <a:spLocks noEditPoints="1"/>
            </p:cNvSpPr>
            <p:nvPr userDrawn="1"/>
          </p:nvSpPr>
          <p:spPr bwMode="auto">
            <a:xfrm>
              <a:off x="3463" y="1393"/>
              <a:ext cx="763" cy="761"/>
            </a:xfrm>
            <a:custGeom>
              <a:avLst/>
              <a:gdLst>
                <a:gd name="T0" fmla="*/ 226 w 452"/>
                <a:gd name="T1" fmla="*/ 0 h 450"/>
                <a:gd name="T2" fmla="*/ 0 w 452"/>
                <a:gd name="T3" fmla="*/ 225 h 450"/>
                <a:gd name="T4" fmla="*/ 226 w 452"/>
                <a:gd name="T5" fmla="*/ 450 h 450"/>
                <a:gd name="T6" fmla="*/ 452 w 452"/>
                <a:gd name="T7" fmla="*/ 225 h 450"/>
                <a:gd name="T8" fmla="*/ 226 w 452"/>
                <a:gd name="T9" fmla="*/ 0 h 450"/>
                <a:gd name="T10" fmla="*/ 226 w 452"/>
                <a:gd name="T11" fmla="*/ 432 h 450"/>
                <a:gd name="T12" fmla="*/ 20 w 452"/>
                <a:gd name="T13" fmla="*/ 226 h 450"/>
                <a:gd name="T14" fmla="*/ 226 w 452"/>
                <a:gd name="T15" fmla="*/ 20 h 450"/>
                <a:gd name="T16" fmla="*/ 432 w 452"/>
                <a:gd name="T17" fmla="*/ 226 h 450"/>
                <a:gd name="T18" fmla="*/ 226 w 452"/>
                <a:gd name="T19" fmla="*/ 432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2" h="450">
                  <a:moveTo>
                    <a:pt x="226" y="0"/>
                  </a:moveTo>
                  <a:cubicBezTo>
                    <a:pt x="102" y="0"/>
                    <a:pt x="0" y="101"/>
                    <a:pt x="0" y="225"/>
                  </a:cubicBezTo>
                  <a:cubicBezTo>
                    <a:pt x="0" y="349"/>
                    <a:pt x="102" y="450"/>
                    <a:pt x="226" y="450"/>
                  </a:cubicBezTo>
                  <a:cubicBezTo>
                    <a:pt x="351" y="450"/>
                    <a:pt x="452" y="349"/>
                    <a:pt x="452" y="225"/>
                  </a:cubicBezTo>
                  <a:cubicBezTo>
                    <a:pt x="452" y="101"/>
                    <a:pt x="351" y="0"/>
                    <a:pt x="226" y="0"/>
                  </a:cubicBezTo>
                  <a:close/>
                  <a:moveTo>
                    <a:pt x="226" y="432"/>
                  </a:moveTo>
                  <a:cubicBezTo>
                    <a:pt x="112" y="432"/>
                    <a:pt x="20" y="340"/>
                    <a:pt x="20" y="226"/>
                  </a:cubicBezTo>
                  <a:cubicBezTo>
                    <a:pt x="20" y="113"/>
                    <a:pt x="112" y="20"/>
                    <a:pt x="226" y="20"/>
                  </a:cubicBezTo>
                  <a:cubicBezTo>
                    <a:pt x="340" y="20"/>
                    <a:pt x="432" y="113"/>
                    <a:pt x="432" y="226"/>
                  </a:cubicBezTo>
                  <a:cubicBezTo>
                    <a:pt x="432" y="340"/>
                    <a:pt x="340" y="432"/>
                    <a:pt x="226" y="432"/>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1" name="Freeform 477"/>
            <p:cNvSpPr>
              <a:spLocks/>
            </p:cNvSpPr>
            <p:nvPr userDrawn="1"/>
          </p:nvSpPr>
          <p:spPr bwMode="auto">
            <a:xfrm>
              <a:off x="3559" y="1530"/>
              <a:ext cx="571" cy="505"/>
            </a:xfrm>
            <a:custGeom>
              <a:avLst/>
              <a:gdLst>
                <a:gd name="T0" fmla="*/ 112 w 338"/>
                <a:gd name="T1" fmla="*/ 245 h 299"/>
                <a:gd name="T2" fmla="*/ 54 w 338"/>
                <a:gd name="T3" fmla="*/ 151 h 299"/>
                <a:gd name="T4" fmla="*/ 72 w 338"/>
                <a:gd name="T5" fmla="*/ 92 h 299"/>
                <a:gd name="T6" fmla="*/ 146 w 338"/>
                <a:gd name="T7" fmla="*/ 202 h 299"/>
                <a:gd name="T8" fmla="*/ 191 w 338"/>
                <a:gd name="T9" fmla="*/ 202 h 299"/>
                <a:gd name="T10" fmla="*/ 265 w 338"/>
                <a:gd name="T11" fmla="*/ 92 h 299"/>
                <a:gd name="T12" fmla="*/ 283 w 338"/>
                <a:gd name="T13" fmla="*/ 151 h 299"/>
                <a:gd name="T14" fmla="*/ 232 w 338"/>
                <a:gd name="T15" fmla="*/ 241 h 299"/>
                <a:gd name="T16" fmla="*/ 247 w 338"/>
                <a:gd name="T17" fmla="*/ 296 h 299"/>
                <a:gd name="T18" fmla="*/ 338 w 338"/>
                <a:gd name="T19" fmla="*/ 146 h 299"/>
                <a:gd name="T20" fmla="*/ 256 w 338"/>
                <a:gd name="T21" fmla="*/ 0 h 299"/>
                <a:gd name="T22" fmla="*/ 169 w 338"/>
                <a:gd name="T23" fmla="*/ 133 h 299"/>
                <a:gd name="T24" fmla="*/ 84 w 338"/>
                <a:gd name="T25" fmla="*/ 0 h 299"/>
                <a:gd name="T26" fmla="*/ 0 w 338"/>
                <a:gd name="T27" fmla="*/ 146 h 299"/>
                <a:gd name="T28" fmla="*/ 98 w 338"/>
                <a:gd name="T29" fmla="*/ 299 h 299"/>
                <a:gd name="T30" fmla="*/ 112 w 338"/>
                <a:gd name="T31" fmla="*/ 24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8" h="299">
                  <a:moveTo>
                    <a:pt x="112" y="245"/>
                  </a:moveTo>
                  <a:cubicBezTo>
                    <a:pt x="78" y="229"/>
                    <a:pt x="54" y="193"/>
                    <a:pt x="54" y="151"/>
                  </a:cubicBezTo>
                  <a:cubicBezTo>
                    <a:pt x="54" y="129"/>
                    <a:pt x="61" y="108"/>
                    <a:pt x="72" y="92"/>
                  </a:cubicBezTo>
                  <a:cubicBezTo>
                    <a:pt x="146" y="202"/>
                    <a:pt x="146" y="202"/>
                    <a:pt x="146" y="202"/>
                  </a:cubicBezTo>
                  <a:cubicBezTo>
                    <a:pt x="191" y="202"/>
                    <a:pt x="191" y="202"/>
                    <a:pt x="191" y="202"/>
                  </a:cubicBezTo>
                  <a:cubicBezTo>
                    <a:pt x="265" y="92"/>
                    <a:pt x="265" y="92"/>
                    <a:pt x="265" y="92"/>
                  </a:cubicBezTo>
                  <a:cubicBezTo>
                    <a:pt x="277" y="108"/>
                    <a:pt x="283" y="129"/>
                    <a:pt x="283" y="151"/>
                  </a:cubicBezTo>
                  <a:cubicBezTo>
                    <a:pt x="283" y="190"/>
                    <a:pt x="263" y="224"/>
                    <a:pt x="232" y="241"/>
                  </a:cubicBezTo>
                  <a:cubicBezTo>
                    <a:pt x="247" y="296"/>
                    <a:pt x="247" y="296"/>
                    <a:pt x="247" y="296"/>
                  </a:cubicBezTo>
                  <a:cubicBezTo>
                    <a:pt x="301" y="268"/>
                    <a:pt x="338" y="211"/>
                    <a:pt x="338" y="146"/>
                  </a:cubicBezTo>
                  <a:cubicBezTo>
                    <a:pt x="338" y="84"/>
                    <a:pt x="305" y="30"/>
                    <a:pt x="256" y="0"/>
                  </a:cubicBezTo>
                  <a:cubicBezTo>
                    <a:pt x="169" y="133"/>
                    <a:pt x="169" y="133"/>
                    <a:pt x="169" y="133"/>
                  </a:cubicBezTo>
                  <a:cubicBezTo>
                    <a:pt x="84" y="0"/>
                    <a:pt x="84" y="0"/>
                    <a:pt x="84" y="0"/>
                  </a:cubicBezTo>
                  <a:cubicBezTo>
                    <a:pt x="34" y="29"/>
                    <a:pt x="0" y="84"/>
                    <a:pt x="0" y="146"/>
                  </a:cubicBezTo>
                  <a:cubicBezTo>
                    <a:pt x="0" y="214"/>
                    <a:pt x="40" y="272"/>
                    <a:pt x="98" y="299"/>
                  </a:cubicBezTo>
                  <a:lnTo>
                    <a:pt x="112" y="245"/>
                  </a:ln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2" name="Freeform 478"/>
            <p:cNvSpPr>
              <a:spLocks/>
            </p:cNvSpPr>
            <p:nvPr userDrawn="1"/>
          </p:nvSpPr>
          <p:spPr bwMode="auto">
            <a:xfrm>
              <a:off x="879" y="1834"/>
              <a:ext cx="125" cy="97"/>
            </a:xfrm>
            <a:custGeom>
              <a:avLst/>
              <a:gdLst>
                <a:gd name="T0" fmla="*/ 32 w 74"/>
                <a:gd name="T1" fmla="*/ 57 h 57"/>
                <a:gd name="T2" fmla="*/ 19 w 74"/>
                <a:gd name="T3" fmla="*/ 55 h 57"/>
                <a:gd name="T4" fmla="*/ 0 w 74"/>
                <a:gd name="T5" fmla="*/ 43 h 57"/>
                <a:gd name="T6" fmla="*/ 2 w 74"/>
                <a:gd name="T7" fmla="*/ 41 h 57"/>
                <a:gd name="T8" fmla="*/ 20 w 74"/>
                <a:gd name="T9" fmla="*/ 53 h 57"/>
                <a:gd name="T10" fmla="*/ 49 w 74"/>
                <a:gd name="T11" fmla="*/ 50 h 57"/>
                <a:gd name="T12" fmla="*/ 68 w 74"/>
                <a:gd name="T13" fmla="*/ 27 h 57"/>
                <a:gd name="T14" fmla="*/ 67 w 74"/>
                <a:gd name="T15" fmla="*/ 1 h 57"/>
                <a:gd name="T16" fmla="*/ 70 w 74"/>
                <a:gd name="T17" fmla="*/ 0 h 57"/>
                <a:gd name="T18" fmla="*/ 71 w 74"/>
                <a:gd name="T19" fmla="*/ 28 h 57"/>
                <a:gd name="T20" fmla="*/ 51 w 74"/>
                <a:gd name="T21" fmla="*/ 52 h 57"/>
                <a:gd name="T22" fmla="*/ 32 w 74"/>
                <a:gd name="T2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57">
                  <a:moveTo>
                    <a:pt x="32" y="57"/>
                  </a:moveTo>
                  <a:cubicBezTo>
                    <a:pt x="28" y="57"/>
                    <a:pt x="23" y="57"/>
                    <a:pt x="19" y="55"/>
                  </a:cubicBezTo>
                  <a:cubicBezTo>
                    <a:pt x="12" y="53"/>
                    <a:pt x="5" y="49"/>
                    <a:pt x="0" y="43"/>
                  </a:cubicBezTo>
                  <a:cubicBezTo>
                    <a:pt x="2" y="41"/>
                    <a:pt x="2" y="41"/>
                    <a:pt x="2" y="41"/>
                  </a:cubicBezTo>
                  <a:cubicBezTo>
                    <a:pt x="7" y="46"/>
                    <a:pt x="13" y="50"/>
                    <a:pt x="20" y="53"/>
                  </a:cubicBezTo>
                  <a:cubicBezTo>
                    <a:pt x="30" y="56"/>
                    <a:pt x="40" y="55"/>
                    <a:pt x="49" y="50"/>
                  </a:cubicBezTo>
                  <a:cubicBezTo>
                    <a:pt x="59" y="45"/>
                    <a:pt x="65" y="37"/>
                    <a:pt x="68" y="27"/>
                  </a:cubicBezTo>
                  <a:cubicBezTo>
                    <a:pt x="71" y="19"/>
                    <a:pt x="70" y="10"/>
                    <a:pt x="67" y="1"/>
                  </a:cubicBezTo>
                  <a:cubicBezTo>
                    <a:pt x="70" y="0"/>
                    <a:pt x="70" y="0"/>
                    <a:pt x="70" y="0"/>
                  </a:cubicBezTo>
                  <a:cubicBezTo>
                    <a:pt x="73" y="9"/>
                    <a:pt x="74" y="19"/>
                    <a:pt x="71" y="28"/>
                  </a:cubicBezTo>
                  <a:cubicBezTo>
                    <a:pt x="68" y="39"/>
                    <a:pt x="61" y="47"/>
                    <a:pt x="51" y="52"/>
                  </a:cubicBezTo>
                  <a:cubicBezTo>
                    <a:pt x="45" y="56"/>
                    <a:pt x="38" y="57"/>
                    <a:pt x="32"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3" name="Freeform 479"/>
            <p:cNvSpPr>
              <a:spLocks/>
            </p:cNvSpPr>
            <p:nvPr userDrawn="1"/>
          </p:nvSpPr>
          <p:spPr bwMode="auto">
            <a:xfrm>
              <a:off x="862" y="1794"/>
              <a:ext cx="54" cy="88"/>
            </a:xfrm>
            <a:custGeom>
              <a:avLst/>
              <a:gdLst>
                <a:gd name="T0" fmla="*/ 2 w 32"/>
                <a:gd name="T1" fmla="*/ 52 h 52"/>
                <a:gd name="T2" fmla="*/ 2 w 32"/>
                <a:gd name="T3" fmla="*/ 28 h 52"/>
                <a:gd name="T4" fmla="*/ 31 w 32"/>
                <a:gd name="T5" fmla="*/ 0 h 52"/>
                <a:gd name="T6" fmla="*/ 32 w 32"/>
                <a:gd name="T7" fmla="*/ 3 h 52"/>
                <a:gd name="T8" fmla="*/ 5 w 32"/>
                <a:gd name="T9" fmla="*/ 29 h 52"/>
                <a:gd name="T10" fmla="*/ 5 w 32"/>
                <a:gd name="T11" fmla="*/ 51 h 52"/>
                <a:gd name="T12" fmla="*/ 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2" y="52"/>
                  </a:moveTo>
                  <a:cubicBezTo>
                    <a:pt x="0" y="44"/>
                    <a:pt x="0" y="36"/>
                    <a:pt x="2" y="28"/>
                  </a:cubicBezTo>
                  <a:cubicBezTo>
                    <a:pt x="6" y="14"/>
                    <a:pt x="17" y="4"/>
                    <a:pt x="31" y="0"/>
                  </a:cubicBezTo>
                  <a:cubicBezTo>
                    <a:pt x="32" y="3"/>
                    <a:pt x="32" y="3"/>
                    <a:pt x="32" y="3"/>
                  </a:cubicBezTo>
                  <a:cubicBezTo>
                    <a:pt x="19" y="6"/>
                    <a:pt x="9" y="16"/>
                    <a:pt x="5" y="29"/>
                  </a:cubicBezTo>
                  <a:cubicBezTo>
                    <a:pt x="3" y="36"/>
                    <a:pt x="3" y="44"/>
                    <a:pt x="5" y="51"/>
                  </a:cubicBezTo>
                  <a:lnTo>
                    <a:pt x="2"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4" name="Freeform 480"/>
            <p:cNvSpPr>
              <a:spLocks/>
            </p:cNvSpPr>
            <p:nvPr userDrawn="1"/>
          </p:nvSpPr>
          <p:spPr bwMode="auto">
            <a:xfrm>
              <a:off x="830" y="1819"/>
              <a:ext cx="54" cy="120"/>
            </a:xfrm>
            <a:custGeom>
              <a:avLst/>
              <a:gdLst>
                <a:gd name="T0" fmla="*/ 30 w 32"/>
                <a:gd name="T1" fmla="*/ 71 h 71"/>
                <a:gd name="T2" fmla="*/ 7 w 32"/>
                <a:gd name="T3" fmla="*/ 8 h 71"/>
                <a:gd name="T4" fmla="*/ 10 w 32"/>
                <a:gd name="T5" fmla="*/ 0 h 71"/>
                <a:gd name="T6" fmla="*/ 15 w 32"/>
                <a:gd name="T7" fmla="*/ 2 h 71"/>
                <a:gd name="T8" fmla="*/ 12 w 32"/>
                <a:gd name="T9" fmla="*/ 9 h 71"/>
                <a:gd name="T10" fmla="*/ 32 w 32"/>
                <a:gd name="T11" fmla="*/ 67 h 71"/>
                <a:gd name="T12" fmla="*/ 30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30" y="71"/>
                  </a:moveTo>
                  <a:cubicBezTo>
                    <a:pt x="9" y="57"/>
                    <a:pt x="0" y="31"/>
                    <a:pt x="7" y="8"/>
                  </a:cubicBezTo>
                  <a:cubicBezTo>
                    <a:pt x="8" y="5"/>
                    <a:pt x="9" y="3"/>
                    <a:pt x="10" y="0"/>
                  </a:cubicBezTo>
                  <a:cubicBezTo>
                    <a:pt x="15" y="2"/>
                    <a:pt x="15" y="2"/>
                    <a:pt x="15" y="2"/>
                  </a:cubicBezTo>
                  <a:cubicBezTo>
                    <a:pt x="14" y="5"/>
                    <a:pt x="13" y="7"/>
                    <a:pt x="12" y="9"/>
                  </a:cubicBezTo>
                  <a:cubicBezTo>
                    <a:pt x="5" y="31"/>
                    <a:pt x="14" y="55"/>
                    <a:pt x="32" y="67"/>
                  </a:cubicBezTo>
                  <a:lnTo>
                    <a:pt x="30"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5" name="Freeform 481"/>
            <p:cNvSpPr>
              <a:spLocks/>
            </p:cNvSpPr>
            <p:nvPr userDrawn="1"/>
          </p:nvSpPr>
          <p:spPr bwMode="auto">
            <a:xfrm>
              <a:off x="872" y="1761"/>
              <a:ext cx="166" cy="161"/>
            </a:xfrm>
            <a:custGeom>
              <a:avLst/>
              <a:gdLst>
                <a:gd name="T0" fmla="*/ 78 w 98"/>
                <a:gd name="T1" fmla="*/ 95 h 95"/>
                <a:gd name="T2" fmla="*/ 75 w 98"/>
                <a:gd name="T3" fmla="*/ 92 h 95"/>
                <a:gd name="T4" fmla="*/ 85 w 98"/>
                <a:gd name="T5" fmla="*/ 74 h 95"/>
                <a:gd name="T6" fmla="*/ 51 w 98"/>
                <a:gd name="T7" fmla="*/ 10 h 95"/>
                <a:gd name="T8" fmla="*/ 3 w 98"/>
                <a:gd name="T9" fmla="*/ 19 h 95"/>
                <a:gd name="T10" fmla="*/ 0 w 98"/>
                <a:gd name="T11" fmla="*/ 16 h 95"/>
                <a:gd name="T12" fmla="*/ 52 w 98"/>
                <a:gd name="T13" fmla="*/ 5 h 95"/>
                <a:gd name="T14" fmla="*/ 89 w 98"/>
                <a:gd name="T15" fmla="*/ 75 h 95"/>
                <a:gd name="T16" fmla="*/ 78 w 98"/>
                <a:gd name="T1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95">
                  <a:moveTo>
                    <a:pt x="78" y="95"/>
                  </a:moveTo>
                  <a:cubicBezTo>
                    <a:pt x="75" y="92"/>
                    <a:pt x="75" y="92"/>
                    <a:pt x="75" y="92"/>
                  </a:cubicBezTo>
                  <a:cubicBezTo>
                    <a:pt x="79" y="86"/>
                    <a:pt x="82" y="80"/>
                    <a:pt x="85" y="74"/>
                  </a:cubicBezTo>
                  <a:cubicBezTo>
                    <a:pt x="93" y="47"/>
                    <a:pt x="78" y="18"/>
                    <a:pt x="51" y="10"/>
                  </a:cubicBezTo>
                  <a:cubicBezTo>
                    <a:pt x="34" y="5"/>
                    <a:pt x="16" y="8"/>
                    <a:pt x="3" y="19"/>
                  </a:cubicBezTo>
                  <a:cubicBezTo>
                    <a:pt x="0" y="16"/>
                    <a:pt x="0" y="16"/>
                    <a:pt x="0" y="16"/>
                  </a:cubicBezTo>
                  <a:cubicBezTo>
                    <a:pt x="15" y="3"/>
                    <a:pt x="34" y="0"/>
                    <a:pt x="52" y="5"/>
                  </a:cubicBezTo>
                  <a:cubicBezTo>
                    <a:pt x="82" y="14"/>
                    <a:pt x="98" y="46"/>
                    <a:pt x="89" y="75"/>
                  </a:cubicBezTo>
                  <a:cubicBezTo>
                    <a:pt x="87" y="82"/>
                    <a:pt x="83" y="89"/>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6" name="Freeform 482"/>
            <p:cNvSpPr>
              <a:spLocks/>
            </p:cNvSpPr>
            <p:nvPr userDrawn="1"/>
          </p:nvSpPr>
          <p:spPr bwMode="auto">
            <a:xfrm>
              <a:off x="1328" y="776"/>
              <a:ext cx="343" cy="76"/>
            </a:xfrm>
            <a:custGeom>
              <a:avLst/>
              <a:gdLst>
                <a:gd name="T0" fmla="*/ 0 w 343"/>
                <a:gd name="T1" fmla="*/ 76 h 76"/>
                <a:gd name="T2" fmla="*/ 0 w 343"/>
                <a:gd name="T3" fmla="*/ 68 h 76"/>
                <a:gd name="T4" fmla="*/ 341 w 343"/>
                <a:gd name="T5" fmla="*/ 0 h 76"/>
                <a:gd name="T6" fmla="*/ 343 w 343"/>
                <a:gd name="T7" fmla="*/ 8 h 76"/>
                <a:gd name="T8" fmla="*/ 0 w 343"/>
                <a:gd name="T9" fmla="*/ 76 h 76"/>
              </a:gdLst>
              <a:ahLst/>
              <a:cxnLst>
                <a:cxn ang="0">
                  <a:pos x="T0" y="T1"/>
                </a:cxn>
                <a:cxn ang="0">
                  <a:pos x="T2" y="T3"/>
                </a:cxn>
                <a:cxn ang="0">
                  <a:pos x="T4" y="T5"/>
                </a:cxn>
                <a:cxn ang="0">
                  <a:pos x="T6" y="T7"/>
                </a:cxn>
                <a:cxn ang="0">
                  <a:pos x="T8" y="T9"/>
                </a:cxn>
              </a:cxnLst>
              <a:rect l="0" t="0" r="r" b="b"/>
              <a:pathLst>
                <a:path w="343" h="76">
                  <a:moveTo>
                    <a:pt x="0" y="76"/>
                  </a:moveTo>
                  <a:lnTo>
                    <a:pt x="0" y="68"/>
                  </a:lnTo>
                  <a:lnTo>
                    <a:pt x="341" y="0"/>
                  </a:lnTo>
                  <a:lnTo>
                    <a:pt x="343" y="8"/>
                  </a:lnTo>
                  <a:lnTo>
                    <a:pt x="0" y="7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7" name="Freeform 483"/>
            <p:cNvSpPr>
              <a:spLocks/>
            </p:cNvSpPr>
            <p:nvPr userDrawn="1"/>
          </p:nvSpPr>
          <p:spPr bwMode="auto">
            <a:xfrm>
              <a:off x="1278" y="842"/>
              <a:ext cx="133" cy="83"/>
            </a:xfrm>
            <a:custGeom>
              <a:avLst/>
              <a:gdLst>
                <a:gd name="T0" fmla="*/ 37 w 79"/>
                <a:gd name="T1" fmla="*/ 49 h 49"/>
                <a:gd name="T2" fmla="*/ 17 w 79"/>
                <a:gd name="T3" fmla="*/ 44 h 49"/>
                <a:gd name="T4" fmla="*/ 0 w 79"/>
                <a:gd name="T5" fmla="*/ 27 h 49"/>
                <a:gd name="T6" fmla="*/ 3 w 79"/>
                <a:gd name="T7" fmla="*/ 26 h 49"/>
                <a:gd name="T8" fmla="*/ 18 w 79"/>
                <a:gd name="T9" fmla="*/ 41 h 49"/>
                <a:gd name="T10" fmla="*/ 47 w 79"/>
                <a:gd name="T11" fmla="*/ 44 h 49"/>
                <a:gd name="T12" fmla="*/ 70 w 79"/>
                <a:gd name="T13" fmla="*/ 26 h 49"/>
                <a:gd name="T14" fmla="*/ 74 w 79"/>
                <a:gd name="T15" fmla="*/ 0 h 49"/>
                <a:gd name="T16" fmla="*/ 77 w 79"/>
                <a:gd name="T17" fmla="*/ 0 h 49"/>
                <a:gd name="T18" fmla="*/ 73 w 79"/>
                <a:gd name="T19" fmla="*/ 27 h 49"/>
                <a:gd name="T20" fmla="*/ 48 w 79"/>
                <a:gd name="T21" fmla="*/ 47 h 49"/>
                <a:gd name="T22" fmla="*/ 37 w 79"/>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49">
                  <a:moveTo>
                    <a:pt x="37" y="49"/>
                  </a:moveTo>
                  <a:cubicBezTo>
                    <a:pt x="30" y="49"/>
                    <a:pt x="23" y="47"/>
                    <a:pt x="17" y="44"/>
                  </a:cubicBezTo>
                  <a:cubicBezTo>
                    <a:pt x="10" y="40"/>
                    <a:pt x="4" y="34"/>
                    <a:pt x="0" y="27"/>
                  </a:cubicBezTo>
                  <a:cubicBezTo>
                    <a:pt x="3" y="26"/>
                    <a:pt x="3" y="26"/>
                    <a:pt x="3" y="26"/>
                  </a:cubicBezTo>
                  <a:cubicBezTo>
                    <a:pt x="7" y="32"/>
                    <a:pt x="12" y="37"/>
                    <a:pt x="18" y="41"/>
                  </a:cubicBezTo>
                  <a:cubicBezTo>
                    <a:pt x="27" y="46"/>
                    <a:pt x="37" y="47"/>
                    <a:pt x="47" y="44"/>
                  </a:cubicBezTo>
                  <a:cubicBezTo>
                    <a:pt x="57" y="41"/>
                    <a:pt x="65" y="35"/>
                    <a:pt x="70" y="26"/>
                  </a:cubicBezTo>
                  <a:cubicBezTo>
                    <a:pt x="75" y="18"/>
                    <a:pt x="76" y="9"/>
                    <a:pt x="74" y="0"/>
                  </a:cubicBezTo>
                  <a:cubicBezTo>
                    <a:pt x="77" y="0"/>
                    <a:pt x="77" y="0"/>
                    <a:pt x="77" y="0"/>
                  </a:cubicBezTo>
                  <a:cubicBezTo>
                    <a:pt x="79" y="9"/>
                    <a:pt x="77" y="19"/>
                    <a:pt x="73" y="27"/>
                  </a:cubicBezTo>
                  <a:cubicBezTo>
                    <a:pt x="67" y="37"/>
                    <a:pt x="59" y="44"/>
                    <a:pt x="48" y="47"/>
                  </a:cubicBezTo>
                  <a:cubicBezTo>
                    <a:pt x="44" y="48"/>
                    <a:pt x="40" y="49"/>
                    <a:pt x="37" y="49"/>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8" name="Freeform 484"/>
            <p:cNvSpPr>
              <a:spLocks/>
            </p:cNvSpPr>
            <p:nvPr userDrawn="1"/>
          </p:nvSpPr>
          <p:spPr bwMode="auto">
            <a:xfrm>
              <a:off x="1269" y="784"/>
              <a:ext cx="68" cy="76"/>
            </a:xfrm>
            <a:custGeom>
              <a:avLst/>
              <a:gdLst>
                <a:gd name="T0" fmla="*/ 1 w 40"/>
                <a:gd name="T1" fmla="*/ 45 h 45"/>
                <a:gd name="T2" fmla="*/ 6 w 40"/>
                <a:gd name="T3" fmla="*/ 21 h 45"/>
                <a:gd name="T4" fmla="*/ 40 w 40"/>
                <a:gd name="T5" fmla="*/ 0 h 45"/>
                <a:gd name="T6" fmla="*/ 40 w 40"/>
                <a:gd name="T7" fmla="*/ 3 h 45"/>
                <a:gd name="T8" fmla="*/ 8 w 40"/>
                <a:gd name="T9" fmla="*/ 23 h 45"/>
                <a:gd name="T10" fmla="*/ 3 w 40"/>
                <a:gd name="T11" fmla="*/ 45 h 45"/>
                <a:gd name="T12" fmla="*/ 1 w 40"/>
                <a:gd name="T13" fmla="*/ 45 h 45"/>
              </a:gdLst>
              <a:ahLst/>
              <a:cxnLst>
                <a:cxn ang="0">
                  <a:pos x="T0" y="T1"/>
                </a:cxn>
                <a:cxn ang="0">
                  <a:pos x="T2" y="T3"/>
                </a:cxn>
                <a:cxn ang="0">
                  <a:pos x="T4" y="T5"/>
                </a:cxn>
                <a:cxn ang="0">
                  <a:pos x="T6" y="T7"/>
                </a:cxn>
                <a:cxn ang="0">
                  <a:pos x="T8" y="T9"/>
                </a:cxn>
                <a:cxn ang="0">
                  <a:pos x="T10" y="T11"/>
                </a:cxn>
                <a:cxn ang="0">
                  <a:pos x="T12" y="T13"/>
                </a:cxn>
              </a:cxnLst>
              <a:rect l="0" t="0" r="r" b="b"/>
              <a:pathLst>
                <a:path w="40" h="45">
                  <a:moveTo>
                    <a:pt x="1" y="45"/>
                  </a:moveTo>
                  <a:cubicBezTo>
                    <a:pt x="0" y="37"/>
                    <a:pt x="2" y="29"/>
                    <a:pt x="6" y="21"/>
                  </a:cubicBezTo>
                  <a:cubicBezTo>
                    <a:pt x="12" y="9"/>
                    <a:pt x="25" y="1"/>
                    <a:pt x="40" y="0"/>
                  </a:cubicBezTo>
                  <a:cubicBezTo>
                    <a:pt x="40" y="3"/>
                    <a:pt x="40" y="3"/>
                    <a:pt x="40" y="3"/>
                  </a:cubicBezTo>
                  <a:cubicBezTo>
                    <a:pt x="26" y="4"/>
                    <a:pt x="15" y="11"/>
                    <a:pt x="8" y="23"/>
                  </a:cubicBezTo>
                  <a:cubicBezTo>
                    <a:pt x="4" y="30"/>
                    <a:pt x="3" y="37"/>
                    <a:pt x="3" y="45"/>
                  </a:cubicBezTo>
                  <a:lnTo>
                    <a:pt x="1" y="4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89" name="Freeform 485"/>
            <p:cNvSpPr>
              <a:spLocks/>
            </p:cNvSpPr>
            <p:nvPr userDrawn="1"/>
          </p:nvSpPr>
          <p:spPr bwMode="auto">
            <a:xfrm>
              <a:off x="1237" y="796"/>
              <a:ext cx="41" cy="124"/>
            </a:xfrm>
            <a:custGeom>
              <a:avLst/>
              <a:gdLst>
                <a:gd name="T0" fmla="*/ 21 w 24"/>
                <a:gd name="T1" fmla="*/ 73 h 73"/>
                <a:gd name="T2" fmla="*/ 12 w 24"/>
                <a:gd name="T3" fmla="*/ 7 h 73"/>
                <a:gd name="T4" fmla="*/ 17 w 24"/>
                <a:gd name="T5" fmla="*/ 0 h 73"/>
                <a:gd name="T6" fmla="*/ 20 w 24"/>
                <a:gd name="T7" fmla="*/ 3 h 73"/>
                <a:gd name="T8" fmla="*/ 16 w 24"/>
                <a:gd name="T9" fmla="*/ 9 h 73"/>
                <a:gd name="T10" fmla="*/ 24 w 24"/>
                <a:gd name="T11" fmla="*/ 70 h 73"/>
                <a:gd name="T12" fmla="*/ 21 w 2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24" h="73">
                  <a:moveTo>
                    <a:pt x="21" y="73"/>
                  </a:moveTo>
                  <a:cubicBezTo>
                    <a:pt x="4" y="56"/>
                    <a:pt x="0" y="29"/>
                    <a:pt x="12" y="7"/>
                  </a:cubicBezTo>
                  <a:cubicBezTo>
                    <a:pt x="13" y="5"/>
                    <a:pt x="15" y="2"/>
                    <a:pt x="17" y="0"/>
                  </a:cubicBezTo>
                  <a:cubicBezTo>
                    <a:pt x="20" y="3"/>
                    <a:pt x="20" y="3"/>
                    <a:pt x="20" y="3"/>
                  </a:cubicBezTo>
                  <a:cubicBezTo>
                    <a:pt x="19" y="5"/>
                    <a:pt x="17" y="7"/>
                    <a:pt x="16" y="9"/>
                  </a:cubicBezTo>
                  <a:cubicBezTo>
                    <a:pt x="5" y="29"/>
                    <a:pt x="9" y="54"/>
                    <a:pt x="24" y="70"/>
                  </a:cubicBezTo>
                  <a:lnTo>
                    <a:pt x="21" y="7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0" name="Freeform 486"/>
            <p:cNvSpPr>
              <a:spLocks/>
            </p:cNvSpPr>
            <p:nvPr userDrawn="1"/>
          </p:nvSpPr>
          <p:spPr bwMode="auto">
            <a:xfrm>
              <a:off x="1296" y="756"/>
              <a:ext cx="152" cy="172"/>
            </a:xfrm>
            <a:custGeom>
              <a:avLst/>
              <a:gdLst>
                <a:gd name="T0" fmla="*/ 60 w 90"/>
                <a:gd name="T1" fmla="*/ 102 h 102"/>
                <a:gd name="T2" fmla="*/ 57 w 90"/>
                <a:gd name="T3" fmla="*/ 98 h 102"/>
                <a:gd name="T4" fmla="*/ 71 w 90"/>
                <a:gd name="T5" fmla="*/ 83 h 102"/>
                <a:gd name="T6" fmla="*/ 51 w 90"/>
                <a:gd name="T7" fmla="*/ 13 h 102"/>
                <a:gd name="T8" fmla="*/ 2 w 90"/>
                <a:gd name="T9" fmla="*/ 13 h 102"/>
                <a:gd name="T10" fmla="*/ 0 w 90"/>
                <a:gd name="T11" fmla="*/ 9 h 102"/>
                <a:gd name="T12" fmla="*/ 53 w 90"/>
                <a:gd name="T13" fmla="*/ 9 h 102"/>
                <a:gd name="T14" fmla="*/ 75 w 90"/>
                <a:gd name="T15" fmla="*/ 85 h 102"/>
                <a:gd name="T16" fmla="*/ 60 w 90"/>
                <a:gd name="T17"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2">
                  <a:moveTo>
                    <a:pt x="60" y="102"/>
                  </a:moveTo>
                  <a:cubicBezTo>
                    <a:pt x="57" y="98"/>
                    <a:pt x="57" y="98"/>
                    <a:pt x="57" y="98"/>
                  </a:cubicBezTo>
                  <a:cubicBezTo>
                    <a:pt x="63" y="94"/>
                    <a:pt x="67" y="89"/>
                    <a:pt x="71" y="83"/>
                  </a:cubicBezTo>
                  <a:cubicBezTo>
                    <a:pt x="84" y="58"/>
                    <a:pt x="75" y="27"/>
                    <a:pt x="51" y="13"/>
                  </a:cubicBezTo>
                  <a:cubicBezTo>
                    <a:pt x="35" y="5"/>
                    <a:pt x="17" y="5"/>
                    <a:pt x="2" y="13"/>
                  </a:cubicBezTo>
                  <a:cubicBezTo>
                    <a:pt x="0" y="9"/>
                    <a:pt x="0" y="9"/>
                    <a:pt x="0" y="9"/>
                  </a:cubicBezTo>
                  <a:cubicBezTo>
                    <a:pt x="16" y="0"/>
                    <a:pt x="36" y="0"/>
                    <a:pt x="53" y="9"/>
                  </a:cubicBezTo>
                  <a:cubicBezTo>
                    <a:pt x="80" y="24"/>
                    <a:pt x="90" y="58"/>
                    <a:pt x="75" y="85"/>
                  </a:cubicBezTo>
                  <a:cubicBezTo>
                    <a:pt x="71" y="92"/>
                    <a:pt x="66" y="97"/>
                    <a:pt x="60" y="10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1" name="Freeform 487"/>
            <p:cNvSpPr>
              <a:spLocks/>
            </p:cNvSpPr>
            <p:nvPr userDrawn="1"/>
          </p:nvSpPr>
          <p:spPr bwMode="auto">
            <a:xfrm>
              <a:off x="568" y="2909"/>
              <a:ext cx="232" cy="284"/>
            </a:xfrm>
            <a:custGeom>
              <a:avLst/>
              <a:gdLst>
                <a:gd name="T0" fmla="*/ 225 w 232"/>
                <a:gd name="T1" fmla="*/ 284 h 284"/>
                <a:gd name="T2" fmla="*/ 0 w 232"/>
                <a:gd name="T3" fmla="*/ 5 h 284"/>
                <a:gd name="T4" fmla="*/ 7 w 232"/>
                <a:gd name="T5" fmla="*/ 0 h 284"/>
                <a:gd name="T6" fmla="*/ 232 w 232"/>
                <a:gd name="T7" fmla="*/ 279 h 284"/>
                <a:gd name="T8" fmla="*/ 225 w 232"/>
                <a:gd name="T9" fmla="*/ 284 h 284"/>
              </a:gdLst>
              <a:ahLst/>
              <a:cxnLst>
                <a:cxn ang="0">
                  <a:pos x="T0" y="T1"/>
                </a:cxn>
                <a:cxn ang="0">
                  <a:pos x="T2" y="T3"/>
                </a:cxn>
                <a:cxn ang="0">
                  <a:pos x="T4" y="T5"/>
                </a:cxn>
                <a:cxn ang="0">
                  <a:pos x="T6" y="T7"/>
                </a:cxn>
                <a:cxn ang="0">
                  <a:pos x="T8" y="T9"/>
                </a:cxn>
              </a:cxnLst>
              <a:rect l="0" t="0" r="r" b="b"/>
              <a:pathLst>
                <a:path w="232" h="284">
                  <a:moveTo>
                    <a:pt x="225" y="284"/>
                  </a:moveTo>
                  <a:lnTo>
                    <a:pt x="0" y="5"/>
                  </a:lnTo>
                  <a:lnTo>
                    <a:pt x="7" y="0"/>
                  </a:lnTo>
                  <a:lnTo>
                    <a:pt x="232" y="279"/>
                  </a:lnTo>
                  <a:lnTo>
                    <a:pt x="225" y="284"/>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2" name="Freeform 488"/>
            <p:cNvSpPr>
              <a:spLocks/>
            </p:cNvSpPr>
            <p:nvPr userDrawn="1"/>
          </p:nvSpPr>
          <p:spPr bwMode="auto">
            <a:xfrm>
              <a:off x="308" y="2913"/>
              <a:ext cx="257" cy="169"/>
            </a:xfrm>
            <a:custGeom>
              <a:avLst/>
              <a:gdLst>
                <a:gd name="T0" fmla="*/ 5 w 257"/>
                <a:gd name="T1" fmla="*/ 169 h 169"/>
                <a:gd name="T2" fmla="*/ 0 w 257"/>
                <a:gd name="T3" fmla="*/ 162 h 169"/>
                <a:gd name="T4" fmla="*/ 252 w 257"/>
                <a:gd name="T5" fmla="*/ 0 h 169"/>
                <a:gd name="T6" fmla="*/ 257 w 257"/>
                <a:gd name="T7" fmla="*/ 6 h 169"/>
                <a:gd name="T8" fmla="*/ 5 w 257"/>
                <a:gd name="T9" fmla="*/ 169 h 169"/>
              </a:gdLst>
              <a:ahLst/>
              <a:cxnLst>
                <a:cxn ang="0">
                  <a:pos x="T0" y="T1"/>
                </a:cxn>
                <a:cxn ang="0">
                  <a:pos x="T2" y="T3"/>
                </a:cxn>
                <a:cxn ang="0">
                  <a:pos x="T4" y="T5"/>
                </a:cxn>
                <a:cxn ang="0">
                  <a:pos x="T6" y="T7"/>
                </a:cxn>
                <a:cxn ang="0">
                  <a:pos x="T8" y="T9"/>
                </a:cxn>
              </a:cxnLst>
              <a:rect l="0" t="0" r="r" b="b"/>
              <a:pathLst>
                <a:path w="257" h="169">
                  <a:moveTo>
                    <a:pt x="5" y="169"/>
                  </a:moveTo>
                  <a:lnTo>
                    <a:pt x="0" y="162"/>
                  </a:lnTo>
                  <a:lnTo>
                    <a:pt x="252" y="0"/>
                  </a:lnTo>
                  <a:lnTo>
                    <a:pt x="257" y="6"/>
                  </a:lnTo>
                  <a:lnTo>
                    <a:pt x="5" y="16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3" name="Freeform 489"/>
            <p:cNvSpPr>
              <a:spLocks/>
            </p:cNvSpPr>
            <p:nvPr userDrawn="1"/>
          </p:nvSpPr>
          <p:spPr bwMode="auto">
            <a:xfrm>
              <a:off x="496" y="2886"/>
              <a:ext cx="116" cy="104"/>
            </a:xfrm>
            <a:custGeom>
              <a:avLst/>
              <a:gdLst>
                <a:gd name="T0" fmla="*/ 42 w 69"/>
                <a:gd name="T1" fmla="*/ 62 h 62"/>
                <a:gd name="T2" fmla="*/ 13 w 69"/>
                <a:gd name="T3" fmla="*/ 51 h 62"/>
                <a:gd name="T4" fmla="*/ 0 w 69"/>
                <a:gd name="T5" fmla="*/ 22 h 62"/>
                <a:gd name="T6" fmla="*/ 6 w 69"/>
                <a:gd name="T7" fmla="*/ 0 h 62"/>
                <a:gd name="T8" fmla="*/ 9 w 69"/>
                <a:gd name="T9" fmla="*/ 1 h 62"/>
                <a:gd name="T10" fmla="*/ 3 w 69"/>
                <a:gd name="T11" fmla="*/ 22 h 62"/>
                <a:gd name="T12" fmla="*/ 15 w 69"/>
                <a:gd name="T13" fmla="*/ 49 h 62"/>
                <a:gd name="T14" fmla="*/ 43 w 69"/>
                <a:gd name="T15" fmla="*/ 59 h 62"/>
                <a:gd name="T16" fmla="*/ 67 w 69"/>
                <a:gd name="T17" fmla="*/ 50 h 62"/>
                <a:gd name="T18" fmla="*/ 69 w 69"/>
                <a:gd name="T19" fmla="*/ 52 h 62"/>
                <a:gd name="T20" fmla="*/ 43 w 69"/>
                <a:gd name="T21" fmla="*/ 62 h 62"/>
                <a:gd name="T22" fmla="*/ 42 w 69"/>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2">
                  <a:moveTo>
                    <a:pt x="42" y="62"/>
                  </a:moveTo>
                  <a:cubicBezTo>
                    <a:pt x="31" y="62"/>
                    <a:pt x="21" y="58"/>
                    <a:pt x="13" y="51"/>
                  </a:cubicBezTo>
                  <a:cubicBezTo>
                    <a:pt x="5" y="43"/>
                    <a:pt x="1" y="33"/>
                    <a:pt x="0" y="22"/>
                  </a:cubicBezTo>
                  <a:cubicBezTo>
                    <a:pt x="0" y="14"/>
                    <a:pt x="2" y="6"/>
                    <a:pt x="6" y="0"/>
                  </a:cubicBezTo>
                  <a:cubicBezTo>
                    <a:pt x="9" y="1"/>
                    <a:pt x="9" y="1"/>
                    <a:pt x="9" y="1"/>
                  </a:cubicBezTo>
                  <a:cubicBezTo>
                    <a:pt x="5" y="7"/>
                    <a:pt x="3" y="15"/>
                    <a:pt x="3" y="22"/>
                  </a:cubicBezTo>
                  <a:cubicBezTo>
                    <a:pt x="4" y="32"/>
                    <a:pt x="8" y="42"/>
                    <a:pt x="15" y="49"/>
                  </a:cubicBezTo>
                  <a:cubicBezTo>
                    <a:pt x="23" y="56"/>
                    <a:pt x="32" y="59"/>
                    <a:pt x="43" y="59"/>
                  </a:cubicBezTo>
                  <a:cubicBezTo>
                    <a:pt x="52" y="59"/>
                    <a:pt x="60" y="55"/>
                    <a:pt x="67" y="50"/>
                  </a:cubicBezTo>
                  <a:cubicBezTo>
                    <a:pt x="69" y="52"/>
                    <a:pt x="69" y="52"/>
                    <a:pt x="69" y="52"/>
                  </a:cubicBezTo>
                  <a:cubicBezTo>
                    <a:pt x="62" y="58"/>
                    <a:pt x="52" y="62"/>
                    <a:pt x="43" y="62"/>
                  </a:cubicBezTo>
                  <a:cubicBezTo>
                    <a:pt x="42" y="62"/>
                    <a:pt x="42" y="62"/>
                    <a:pt x="42" y="6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4" name="Freeform 490"/>
            <p:cNvSpPr>
              <a:spLocks/>
            </p:cNvSpPr>
            <p:nvPr userDrawn="1"/>
          </p:nvSpPr>
          <p:spPr bwMode="auto">
            <a:xfrm>
              <a:off x="524" y="2850"/>
              <a:ext cx="100" cy="36"/>
            </a:xfrm>
            <a:custGeom>
              <a:avLst/>
              <a:gdLst>
                <a:gd name="T0" fmla="*/ 57 w 59"/>
                <a:gd name="T1" fmla="*/ 21 h 21"/>
                <a:gd name="T2" fmla="*/ 23 w 59"/>
                <a:gd name="T3" fmla="*/ 3 h 21"/>
                <a:gd name="T4" fmla="*/ 2 w 59"/>
                <a:gd name="T5" fmla="*/ 11 h 21"/>
                <a:gd name="T6" fmla="*/ 0 w 59"/>
                <a:gd name="T7" fmla="*/ 8 h 21"/>
                <a:gd name="T8" fmla="*/ 23 w 59"/>
                <a:gd name="T9" fmla="*/ 0 h 21"/>
                <a:gd name="T10" fmla="*/ 59 w 59"/>
                <a:gd name="T11" fmla="*/ 19 h 21"/>
                <a:gd name="T12" fmla="*/ 57 w 59"/>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59" h="21">
                  <a:moveTo>
                    <a:pt x="57" y="21"/>
                  </a:moveTo>
                  <a:cubicBezTo>
                    <a:pt x="49" y="9"/>
                    <a:pt x="37" y="3"/>
                    <a:pt x="23" y="3"/>
                  </a:cubicBezTo>
                  <a:cubicBezTo>
                    <a:pt x="16" y="4"/>
                    <a:pt x="8" y="6"/>
                    <a:pt x="2" y="11"/>
                  </a:cubicBezTo>
                  <a:cubicBezTo>
                    <a:pt x="0" y="8"/>
                    <a:pt x="0" y="8"/>
                    <a:pt x="0" y="8"/>
                  </a:cubicBezTo>
                  <a:cubicBezTo>
                    <a:pt x="7" y="3"/>
                    <a:pt x="15" y="1"/>
                    <a:pt x="23" y="0"/>
                  </a:cubicBezTo>
                  <a:cubicBezTo>
                    <a:pt x="38" y="0"/>
                    <a:pt x="51" y="7"/>
                    <a:pt x="59" y="19"/>
                  </a:cubicBezTo>
                  <a:lnTo>
                    <a:pt x="57" y="2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5" name="Freeform 491"/>
            <p:cNvSpPr>
              <a:spLocks/>
            </p:cNvSpPr>
            <p:nvPr userDrawn="1"/>
          </p:nvSpPr>
          <p:spPr bwMode="auto">
            <a:xfrm>
              <a:off x="475" y="2826"/>
              <a:ext cx="103" cy="73"/>
            </a:xfrm>
            <a:custGeom>
              <a:avLst/>
              <a:gdLst>
                <a:gd name="T0" fmla="*/ 5 w 61"/>
                <a:gd name="T1" fmla="*/ 43 h 43"/>
                <a:gd name="T2" fmla="*/ 0 w 61"/>
                <a:gd name="T3" fmla="*/ 41 h 43"/>
                <a:gd name="T4" fmla="*/ 52 w 61"/>
                <a:gd name="T5" fmla="*/ 0 h 43"/>
                <a:gd name="T6" fmla="*/ 61 w 61"/>
                <a:gd name="T7" fmla="*/ 0 h 43"/>
                <a:gd name="T8" fmla="*/ 60 w 61"/>
                <a:gd name="T9" fmla="*/ 5 h 43"/>
                <a:gd name="T10" fmla="*/ 52 w 61"/>
                <a:gd name="T11" fmla="*/ 5 h 43"/>
                <a:gd name="T12" fmla="*/ 5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5" y="43"/>
                  </a:moveTo>
                  <a:cubicBezTo>
                    <a:pt x="0" y="41"/>
                    <a:pt x="0" y="41"/>
                    <a:pt x="0" y="41"/>
                  </a:cubicBezTo>
                  <a:cubicBezTo>
                    <a:pt x="6" y="18"/>
                    <a:pt x="28" y="1"/>
                    <a:pt x="52" y="0"/>
                  </a:cubicBezTo>
                  <a:cubicBezTo>
                    <a:pt x="55" y="0"/>
                    <a:pt x="58" y="0"/>
                    <a:pt x="61" y="0"/>
                  </a:cubicBezTo>
                  <a:cubicBezTo>
                    <a:pt x="60" y="5"/>
                    <a:pt x="60" y="5"/>
                    <a:pt x="60" y="5"/>
                  </a:cubicBezTo>
                  <a:cubicBezTo>
                    <a:pt x="58" y="5"/>
                    <a:pt x="55" y="5"/>
                    <a:pt x="52" y="5"/>
                  </a:cubicBezTo>
                  <a:cubicBezTo>
                    <a:pt x="30" y="5"/>
                    <a:pt x="10" y="21"/>
                    <a:pt x="5"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6" name="Freeform 492"/>
            <p:cNvSpPr>
              <a:spLocks/>
            </p:cNvSpPr>
            <p:nvPr userDrawn="1"/>
          </p:nvSpPr>
          <p:spPr bwMode="auto">
            <a:xfrm>
              <a:off x="533" y="2840"/>
              <a:ext cx="130" cy="176"/>
            </a:xfrm>
            <a:custGeom>
              <a:avLst/>
              <a:gdLst>
                <a:gd name="T0" fmla="*/ 20 w 77"/>
                <a:gd name="T1" fmla="*/ 104 h 104"/>
                <a:gd name="T2" fmla="*/ 0 w 77"/>
                <a:gd name="T3" fmla="*/ 100 h 104"/>
                <a:gd name="T4" fmla="*/ 1 w 77"/>
                <a:gd name="T5" fmla="*/ 95 h 104"/>
                <a:gd name="T6" fmla="*/ 21 w 77"/>
                <a:gd name="T7" fmla="*/ 99 h 104"/>
                <a:gd name="T8" fmla="*/ 71 w 77"/>
                <a:gd name="T9" fmla="*/ 46 h 104"/>
                <a:gd name="T10" fmla="*/ 47 w 77"/>
                <a:gd name="T11" fmla="*/ 4 h 104"/>
                <a:gd name="T12" fmla="*/ 49 w 77"/>
                <a:gd name="T13" fmla="*/ 0 h 104"/>
                <a:gd name="T14" fmla="*/ 76 w 77"/>
                <a:gd name="T15" fmla="*/ 46 h 104"/>
                <a:gd name="T16" fmla="*/ 22 w 77"/>
                <a:gd name="T17" fmla="*/ 104 h 104"/>
                <a:gd name="T18" fmla="*/ 20 w 77"/>
                <a:gd name="T1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04">
                  <a:moveTo>
                    <a:pt x="20" y="104"/>
                  </a:moveTo>
                  <a:cubicBezTo>
                    <a:pt x="13" y="104"/>
                    <a:pt x="6" y="102"/>
                    <a:pt x="0" y="100"/>
                  </a:cubicBezTo>
                  <a:cubicBezTo>
                    <a:pt x="1" y="95"/>
                    <a:pt x="1" y="95"/>
                    <a:pt x="1" y="95"/>
                  </a:cubicBezTo>
                  <a:cubicBezTo>
                    <a:pt x="8" y="98"/>
                    <a:pt x="14" y="99"/>
                    <a:pt x="21" y="99"/>
                  </a:cubicBezTo>
                  <a:cubicBezTo>
                    <a:pt x="50" y="98"/>
                    <a:pt x="72" y="74"/>
                    <a:pt x="71" y="46"/>
                  </a:cubicBezTo>
                  <a:cubicBezTo>
                    <a:pt x="70" y="29"/>
                    <a:pt x="61" y="13"/>
                    <a:pt x="47" y="4"/>
                  </a:cubicBezTo>
                  <a:cubicBezTo>
                    <a:pt x="49" y="0"/>
                    <a:pt x="49" y="0"/>
                    <a:pt x="49" y="0"/>
                  </a:cubicBezTo>
                  <a:cubicBezTo>
                    <a:pt x="65" y="10"/>
                    <a:pt x="75" y="27"/>
                    <a:pt x="76" y="46"/>
                  </a:cubicBezTo>
                  <a:cubicBezTo>
                    <a:pt x="77" y="77"/>
                    <a:pt x="52" y="103"/>
                    <a:pt x="22" y="104"/>
                  </a:cubicBezTo>
                  <a:cubicBezTo>
                    <a:pt x="21" y="104"/>
                    <a:pt x="20" y="104"/>
                    <a:pt x="20" y="104"/>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7" name="Freeform 493"/>
            <p:cNvSpPr>
              <a:spLocks/>
            </p:cNvSpPr>
            <p:nvPr userDrawn="1"/>
          </p:nvSpPr>
          <p:spPr bwMode="auto">
            <a:xfrm>
              <a:off x="7807" y="1931"/>
              <a:ext cx="300" cy="240"/>
            </a:xfrm>
            <a:custGeom>
              <a:avLst/>
              <a:gdLst>
                <a:gd name="T0" fmla="*/ 295 w 300"/>
                <a:gd name="T1" fmla="*/ 240 h 240"/>
                <a:gd name="T2" fmla="*/ 0 w 300"/>
                <a:gd name="T3" fmla="*/ 6 h 240"/>
                <a:gd name="T4" fmla="*/ 5 w 300"/>
                <a:gd name="T5" fmla="*/ 0 h 240"/>
                <a:gd name="T6" fmla="*/ 300 w 300"/>
                <a:gd name="T7" fmla="*/ 235 h 240"/>
                <a:gd name="T8" fmla="*/ 295 w 300"/>
                <a:gd name="T9" fmla="*/ 240 h 240"/>
              </a:gdLst>
              <a:ahLst/>
              <a:cxnLst>
                <a:cxn ang="0">
                  <a:pos x="T0" y="T1"/>
                </a:cxn>
                <a:cxn ang="0">
                  <a:pos x="T2" y="T3"/>
                </a:cxn>
                <a:cxn ang="0">
                  <a:pos x="T4" y="T5"/>
                </a:cxn>
                <a:cxn ang="0">
                  <a:pos x="T6" y="T7"/>
                </a:cxn>
                <a:cxn ang="0">
                  <a:pos x="T8" y="T9"/>
                </a:cxn>
              </a:cxnLst>
              <a:rect l="0" t="0" r="r" b="b"/>
              <a:pathLst>
                <a:path w="300" h="240">
                  <a:moveTo>
                    <a:pt x="295" y="240"/>
                  </a:moveTo>
                  <a:lnTo>
                    <a:pt x="0" y="6"/>
                  </a:lnTo>
                  <a:lnTo>
                    <a:pt x="5" y="0"/>
                  </a:lnTo>
                  <a:lnTo>
                    <a:pt x="300" y="235"/>
                  </a:lnTo>
                  <a:lnTo>
                    <a:pt x="295" y="24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8" name="Freeform 494"/>
            <p:cNvSpPr>
              <a:spLocks/>
            </p:cNvSpPr>
            <p:nvPr userDrawn="1"/>
          </p:nvSpPr>
          <p:spPr bwMode="auto">
            <a:xfrm>
              <a:off x="8041" y="2147"/>
              <a:ext cx="125" cy="100"/>
            </a:xfrm>
            <a:custGeom>
              <a:avLst/>
              <a:gdLst>
                <a:gd name="T0" fmla="*/ 31 w 74"/>
                <a:gd name="T1" fmla="*/ 57 h 59"/>
                <a:gd name="T2" fmla="*/ 19 w 74"/>
                <a:gd name="T3" fmla="*/ 55 h 59"/>
                <a:gd name="T4" fmla="*/ 0 w 74"/>
                <a:gd name="T5" fmla="*/ 42 h 59"/>
                <a:gd name="T6" fmla="*/ 2 w 74"/>
                <a:gd name="T7" fmla="*/ 41 h 59"/>
                <a:gd name="T8" fmla="*/ 20 w 74"/>
                <a:gd name="T9" fmla="*/ 52 h 59"/>
                <a:gd name="T10" fmla="*/ 68 w 74"/>
                <a:gd name="T11" fmla="*/ 27 h 59"/>
                <a:gd name="T12" fmla="*/ 67 w 74"/>
                <a:gd name="T13" fmla="*/ 1 h 59"/>
                <a:gd name="T14" fmla="*/ 69 w 74"/>
                <a:gd name="T15" fmla="*/ 0 h 59"/>
                <a:gd name="T16" fmla="*/ 71 w 74"/>
                <a:gd name="T17" fmla="*/ 28 h 59"/>
                <a:gd name="T18" fmla="*/ 31 w 74"/>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31" y="57"/>
                  </a:moveTo>
                  <a:cubicBezTo>
                    <a:pt x="27" y="57"/>
                    <a:pt x="23" y="56"/>
                    <a:pt x="19" y="55"/>
                  </a:cubicBezTo>
                  <a:cubicBezTo>
                    <a:pt x="12" y="53"/>
                    <a:pt x="5" y="48"/>
                    <a:pt x="0" y="42"/>
                  </a:cubicBezTo>
                  <a:cubicBezTo>
                    <a:pt x="2" y="41"/>
                    <a:pt x="2" y="41"/>
                    <a:pt x="2" y="41"/>
                  </a:cubicBezTo>
                  <a:cubicBezTo>
                    <a:pt x="7" y="46"/>
                    <a:pt x="13" y="50"/>
                    <a:pt x="20" y="52"/>
                  </a:cubicBezTo>
                  <a:cubicBezTo>
                    <a:pt x="40" y="59"/>
                    <a:pt x="62" y="47"/>
                    <a:pt x="68" y="27"/>
                  </a:cubicBezTo>
                  <a:cubicBezTo>
                    <a:pt x="71" y="19"/>
                    <a:pt x="70" y="9"/>
                    <a:pt x="67" y="1"/>
                  </a:cubicBezTo>
                  <a:cubicBezTo>
                    <a:pt x="69" y="0"/>
                    <a:pt x="69" y="0"/>
                    <a:pt x="69" y="0"/>
                  </a:cubicBezTo>
                  <a:cubicBezTo>
                    <a:pt x="73" y="9"/>
                    <a:pt x="74" y="19"/>
                    <a:pt x="71" y="28"/>
                  </a:cubicBezTo>
                  <a:cubicBezTo>
                    <a:pt x="65" y="46"/>
                    <a:pt x="49" y="57"/>
                    <a:pt x="31" y="57"/>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99" name="Freeform 495"/>
            <p:cNvSpPr>
              <a:spLocks/>
            </p:cNvSpPr>
            <p:nvPr userDrawn="1"/>
          </p:nvSpPr>
          <p:spPr bwMode="auto">
            <a:xfrm>
              <a:off x="8023" y="2106"/>
              <a:ext cx="56" cy="88"/>
            </a:xfrm>
            <a:custGeom>
              <a:avLst/>
              <a:gdLst>
                <a:gd name="T0" fmla="*/ 3 w 33"/>
                <a:gd name="T1" fmla="*/ 52 h 52"/>
                <a:gd name="T2" fmla="*/ 3 w 33"/>
                <a:gd name="T3" fmla="*/ 27 h 52"/>
                <a:gd name="T4" fmla="*/ 32 w 33"/>
                <a:gd name="T5" fmla="*/ 0 h 52"/>
                <a:gd name="T6" fmla="*/ 33 w 33"/>
                <a:gd name="T7" fmla="*/ 3 h 52"/>
                <a:gd name="T8" fmla="*/ 6 w 33"/>
                <a:gd name="T9" fmla="*/ 28 h 52"/>
                <a:gd name="T10" fmla="*/ 6 w 33"/>
                <a:gd name="T11" fmla="*/ 51 h 52"/>
                <a:gd name="T12" fmla="*/ 3 w 33"/>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3" h="52">
                  <a:moveTo>
                    <a:pt x="3" y="52"/>
                  </a:moveTo>
                  <a:cubicBezTo>
                    <a:pt x="0" y="44"/>
                    <a:pt x="0" y="35"/>
                    <a:pt x="3" y="27"/>
                  </a:cubicBezTo>
                  <a:cubicBezTo>
                    <a:pt x="7" y="14"/>
                    <a:pt x="18" y="3"/>
                    <a:pt x="32" y="0"/>
                  </a:cubicBezTo>
                  <a:cubicBezTo>
                    <a:pt x="33" y="3"/>
                    <a:pt x="33" y="3"/>
                    <a:pt x="33" y="3"/>
                  </a:cubicBezTo>
                  <a:cubicBezTo>
                    <a:pt x="20" y="6"/>
                    <a:pt x="10" y="16"/>
                    <a:pt x="6" y="28"/>
                  </a:cubicBezTo>
                  <a:cubicBezTo>
                    <a:pt x="3" y="36"/>
                    <a:pt x="3" y="43"/>
                    <a:pt x="6" y="51"/>
                  </a:cubicBezTo>
                  <a:lnTo>
                    <a:pt x="3" y="5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0" name="Freeform 496"/>
            <p:cNvSpPr>
              <a:spLocks/>
            </p:cNvSpPr>
            <p:nvPr userDrawn="1"/>
          </p:nvSpPr>
          <p:spPr bwMode="auto">
            <a:xfrm>
              <a:off x="7992" y="2132"/>
              <a:ext cx="54" cy="120"/>
            </a:xfrm>
            <a:custGeom>
              <a:avLst/>
              <a:gdLst>
                <a:gd name="T0" fmla="*/ 29 w 32"/>
                <a:gd name="T1" fmla="*/ 71 h 71"/>
                <a:gd name="T2" fmla="*/ 7 w 32"/>
                <a:gd name="T3" fmla="*/ 8 h 71"/>
                <a:gd name="T4" fmla="*/ 10 w 32"/>
                <a:gd name="T5" fmla="*/ 0 h 71"/>
                <a:gd name="T6" fmla="*/ 14 w 32"/>
                <a:gd name="T7" fmla="*/ 2 h 71"/>
                <a:gd name="T8" fmla="*/ 12 w 32"/>
                <a:gd name="T9" fmla="*/ 9 h 71"/>
                <a:gd name="T10" fmla="*/ 32 w 32"/>
                <a:gd name="T11" fmla="*/ 67 h 71"/>
                <a:gd name="T12" fmla="*/ 29 w 32"/>
                <a:gd name="T13" fmla="*/ 71 h 71"/>
              </a:gdLst>
              <a:ahLst/>
              <a:cxnLst>
                <a:cxn ang="0">
                  <a:pos x="T0" y="T1"/>
                </a:cxn>
                <a:cxn ang="0">
                  <a:pos x="T2" y="T3"/>
                </a:cxn>
                <a:cxn ang="0">
                  <a:pos x="T4" y="T5"/>
                </a:cxn>
                <a:cxn ang="0">
                  <a:pos x="T6" y="T7"/>
                </a:cxn>
                <a:cxn ang="0">
                  <a:pos x="T8" y="T9"/>
                </a:cxn>
                <a:cxn ang="0">
                  <a:pos x="T10" y="T11"/>
                </a:cxn>
                <a:cxn ang="0">
                  <a:pos x="T12" y="T13"/>
                </a:cxn>
              </a:cxnLst>
              <a:rect l="0" t="0" r="r" b="b"/>
              <a:pathLst>
                <a:path w="32" h="71">
                  <a:moveTo>
                    <a:pt x="29" y="71"/>
                  </a:moveTo>
                  <a:cubicBezTo>
                    <a:pt x="9" y="57"/>
                    <a:pt x="0" y="31"/>
                    <a:pt x="7" y="8"/>
                  </a:cubicBezTo>
                  <a:cubicBezTo>
                    <a:pt x="8" y="5"/>
                    <a:pt x="9" y="2"/>
                    <a:pt x="10" y="0"/>
                  </a:cubicBezTo>
                  <a:cubicBezTo>
                    <a:pt x="14" y="2"/>
                    <a:pt x="14" y="2"/>
                    <a:pt x="14" y="2"/>
                  </a:cubicBezTo>
                  <a:cubicBezTo>
                    <a:pt x="13" y="4"/>
                    <a:pt x="12" y="7"/>
                    <a:pt x="12" y="9"/>
                  </a:cubicBezTo>
                  <a:cubicBezTo>
                    <a:pt x="5" y="31"/>
                    <a:pt x="13" y="54"/>
                    <a:pt x="32" y="67"/>
                  </a:cubicBezTo>
                  <a:lnTo>
                    <a:pt x="29" y="7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1" name="Freeform 497"/>
            <p:cNvSpPr>
              <a:spLocks/>
            </p:cNvSpPr>
            <p:nvPr userDrawn="1"/>
          </p:nvSpPr>
          <p:spPr bwMode="auto">
            <a:xfrm>
              <a:off x="8035" y="2073"/>
              <a:ext cx="157" cy="160"/>
            </a:xfrm>
            <a:custGeom>
              <a:avLst/>
              <a:gdLst>
                <a:gd name="T0" fmla="*/ 78 w 93"/>
                <a:gd name="T1" fmla="*/ 95 h 95"/>
                <a:gd name="T2" fmla="*/ 75 w 93"/>
                <a:gd name="T3" fmla="*/ 92 h 95"/>
                <a:gd name="T4" fmla="*/ 84 w 93"/>
                <a:gd name="T5" fmla="*/ 74 h 95"/>
                <a:gd name="T6" fmla="*/ 81 w 93"/>
                <a:gd name="T7" fmla="*/ 36 h 95"/>
                <a:gd name="T8" fmla="*/ 51 w 93"/>
                <a:gd name="T9" fmla="*/ 11 h 95"/>
                <a:gd name="T10" fmla="*/ 3 w 93"/>
                <a:gd name="T11" fmla="*/ 20 h 95"/>
                <a:gd name="T12" fmla="*/ 0 w 93"/>
                <a:gd name="T13" fmla="*/ 16 h 95"/>
                <a:gd name="T14" fmla="*/ 52 w 93"/>
                <a:gd name="T15" fmla="*/ 6 h 95"/>
                <a:gd name="T16" fmla="*/ 85 w 93"/>
                <a:gd name="T17" fmla="*/ 33 h 95"/>
                <a:gd name="T18" fmla="*/ 89 w 93"/>
                <a:gd name="T19" fmla="*/ 76 h 95"/>
                <a:gd name="T20" fmla="*/ 78 w 9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95">
                  <a:moveTo>
                    <a:pt x="78" y="95"/>
                  </a:moveTo>
                  <a:cubicBezTo>
                    <a:pt x="75" y="92"/>
                    <a:pt x="75" y="92"/>
                    <a:pt x="75" y="92"/>
                  </a:cubicBezTo>
                  <a:cubicBezTo>
                    <a:pt x="79" y="87"/>
                    <a:pt x="82" y="81"/>
                    <a:pt x="84" y="74"/>
                  </a:cubicBezTo>
                  <a:cubicBezTo>
                    <a:pt x="88" y="61"/>
                    <a:pt x="87" y="48"/>
                    <a:pt x="81" y="36"/>
                  </a:cubicBezTo>
                  <a:cubicBezTo>
                    <a:pt x="74" y="23"/>
                    <a:pt x="64" y="15"/>
                    <a:pt x="51" y="11"/>
                  </a:cubicBezTo>
                  <a:cubicBezTo>
                    <a:pt x="34" y="5"/>
                    <a:pt x="16" y="9"/>
                    <a:pt x="3" y="20"/>
                  </a:cubicBezTo>
                  <a:cubicBezTo>
                    <a:pt x="0" y="16"/>
                    <a:pt x="0" y="16"/>
                    <a:pt x="0" y="16"/>
                  </a:cubicBezTo>
                  <a:cubicBezTo>
                    <a:pt x="14" y="4"/>
                    <a:pt x="34" y="0"/>
                    <a:pt x="52" y="6"/>
                  </a:cubicBezTo>
                  <a:cubicBezTo>
                    <a:pt x="66" y="10"/>
                    <a:pt x="78" y="20"/>
                    <a:pt x="85" y="33"/>
                  </a:cubicBezTo>
                  <a:cubicBezTo>
                    <a:pt x="92" y="47"/>
                    <a:pt x="93" y="62"/>
                    <a:pt x="89" y="76"/>
                  </a:cubicBezTo>
                  <a:cubicBezTo>
                    <a:pt x="87" y="83"/>
                    <a:pt x="83" y="90"/>
                    <a:pt x="78" y="95"/>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2" name="Freeform 498"/>
            <p:cNvSpPr>
              <a:spLocks/>
            </p:cNvSpPr>
            <p:nvPr userDrawn="1"/>
          </p:nvSpPr>
          <p:spPr bwMode="auto">
            <a:xfrm>
              <a:off x="3887" y="590"/>
              <a:ext cx="133" cy="735"/>
            </a:xfrm>
            <a:custGeom>
              <a:avLst/>
              <a:gdLst>
                <a:gd name="T0" fmla="*/ 8 w 133"/>
                <a:gd name="T1" fmla="*/ 735 h 735"/>
                <a:gd name="T2" fmla="*/ 0 w 133"/>
                <a:gd name="T3" fmla="*/ 735 h 735"/>
                <a:gd name="T4" fmla="*/ 127 w 133"/>
                <a:gd name="T5" fmla="*/ 0 h 735"/>
                <a:gd name="T6" fmla="*/ 133 w 133"/>
                <a:gd name="T7" fmla="*/ 2 h 735"/>
                <a:gd name="T8" fmla="*/ 8 w 133"/>
                <a:gd name="T9" fmla="*/ 735 h 735"/>
              </a:gdLst>
              <a:ahLst/>
              <a:cxnLst>
                <a:cxn ang="0">
                  <a:pos x="T0" y="T1"/>
                </a:cxn>
                <a:cxn ang="0">
                  <a:pos x="T2" y="T3"/>
                </a:cxn>
                <a:cxn ang="0">
                  <a:pos x="T4" y="T5"/>
                </a:cxn>
                <a:cxn ang="0">
                  <a:pos x="T6" y="T7"/>
                </a:cxn>
                <a:cxn ang="0">
                  <a:pos x="T8" y="T9"/>
                </a:cxn>
              </a:cxnLst>
              <a:rect l="0" t="0" r="r" b="b"/>
              <a:pathLst>
                <a:path w="133" h="735">
                  <a:moveTo>
                    <a:pt x="8" y="735"/>
                  </a:moveTo>
                  <a:lnTo>
                    <a:pt x="0" y="735"/>
                  </a:lnTo>
                  <a:lnTo>
                    <a:pt x="127" y="0"/>
                  </a:lnTo>
                  <a:lnTo>
                    <a:pt x="133" y="2"/>
                  </a:lnTo>
                  <a:lnTo>
                    <a:pt x="8" y="735"/>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3" name="Freeform 499"/>
            <p:cNvSpPr>
              <a:spLocks/>
            </p:cNvSpPr>
            <p:nvPr userDrawn="1"/>
          </p:nvSpPr>
          <p:spPr bwMode="auto">
            <a:xfrm>
              <a:off x="3630" y="999"/>
              <a:ext cx="117" cy="342"/>
            </a:xfrm>
            <a:custGeom>
              <a:avLst/>
              <a:gdLst>
                <a:gd name="T0" fmla="*/ 108 w 117"/>
                <a:gd name="T1" fmla="*/ 342 h 342"/>
                <a:gd name="T2" fmla="*/ 0 w 117"/>
                <a:gd name="T3" fmla="*/ 3 h 342"/>
                <a:gd name="T4" fmla="*/ 9 w 117"/>
                <a:gd name="T5" fmla="*/ 0 h 342"/>
                <a:gd name="T6" fmla="*/ 117 w 117"/>
                <a:gd name="T7" fmla="*/ 338 h 342"/>
                <a:gd name="T8" fmla="*/ 108 w 117"/>
                <a:gd name="T9" fmla="*/ 342 h 342"/>
              </a:gdLst>
              <a:ahLst/>
              <a:cxnLst>
                <a:cxn ang="0">
                  <a:pos x="T0" y="T1"/>
                </a:cxn>
                <a:cxn ang="0">
                  <a:pos x="T2" y="T3"/>
                </a:cxn>
                <a:cxn ang="0">
                  <a:pos x="T4" y="T5"/>
                </a:cxn>
                <a:cxn ang="0">
                  <a:pos x="T6" y="T7"/>
                </a:cxn>
                <a:cxn ang="0">
                  <a:pos x="T8" y="T9"/>
                </a:cxn>
              </a:cxnLst>
              <a:rect l="0" t="0" r="r" b="b"/>
              <a:pathLst>
                <a:path w="117" h="342">
                  <a:moveTo>
                    <a:pt x="108" y="342"/>
                  </a:moveTo>
                  <a:lnTo>
                    <a:pt x="0" y="3"/>
                  </a:lnTo>
                  <a:lnTo>
                    <a:pt x="9" y="0"/>
                  </a:lnTo>
                  <a:lnTo>
                    <a:pt x="117" y="338"/>
                  </a:lnTo>
                  <a:lnTo>
                    <a:pt x="108" y="342"/>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4" name="Freeform 500"/>
            <p:cNvSpPr>
              <a:spLocks/>
            </p:cNvSpPr>
            <p:nvPr userDrawn="1"/>
          </p:nvSpPr>
          <p:spPr bwMode="auto">
            <a:xfrm>
              <a:off x="3752" y="2280"/>
              <a:ext cx="25" cy="217"/>
            </a:xfrm>
            <a:custGeom>
              <a:avLst/>
              <a:gdLst>
                <a:gd name="T0" fmla="*/ 8 w 25"/>
                <a:gd name="T1" fmla="*/ 217 h 217"/>
                <a:gd name="T2" fmla="*/ 0 w 25"/>
                <a:gd name="T3" fmla="*/ 217 h 217"/>
                <a:gd name="T4" fmla="*/ 18 w 25"/>
                <a:gd name="T5" fmla="*/ 0 h 217"/>
                <a:gd name="T6" fmla="*/ 25 w 25"/>
                <a:gd name="T7" fmla="*/ 0 h 217"/>
                <a:gd name="T8" fmla="*/ 8 w 25"/>
                <a:gd name="T9" fmla="*/ 217 h 217"/>
              </a:gdLst>
              <a:ahLst/>
              <a:cxnLst>
                <a:cxn ang="0">
                  <a:pos x="T0" y="T1"/>
                </a:cxn>
                <a:cxn ang="0">
                  <a:pos x="T2" y="T3"/>
                </a:cxn>
                <a:cxn ang="0">
                  <a:pos x="T4" y="T5"/>
                </a:cxn>
                <a:cxn ang="0">
                  <a:pos x="T6" y="T7"/>
                </a:cxn>
                <a:cxn ang="0">
                  <a:pos x="T8" y="T9"/>
                </a:cxn>
              </a:cxnLst>
              <a:rect l="0" t="0" r="r" b="b"/>
              <a:pathLst>
                <a:path w="25" h="217">
                  <a:moveTo>
                    <a:pt x="8" y="217"/>
                  </a:moveTo>
                  <a:lnTo>
                    <a:pt x="0" y="217"/>
                  </a:lnTo>
                  <a:lnTo>
                    <a:pt x="18" y="0"/>
                  </a:lnTo>
                  <a:lnTo>
                    <a:pt x="25" y="0"/>
                  </a:lnTo>
                  <a:lnTo>
                    <a:pt x="8" y="217"/>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5" name="Freeform 501"/>
            <p:cNvSpPr>
              <a:spLocks/>
            </p:cNvSpPr>
            <p:nvPr userDrawn="1"/>
          </p:nvSpPr>
          <p:spPr bwMode="auto">
            <a:xfrm>
              <a:off x="6248" y="429"/>
              <a:ext cx="442" cy="186"/>
            </a:xfrm>
            <a:custGeom>
              <a:avLst/>
              <a:gdLst>
                <a:gd name="T0" fmla="*/ 439 w 442"/>
                <a:gd name="T1" fmla="*/ 186 h 186"/>
                <a:gd name="T2" fmla="*/ 0 w 442"/>
                <a:gd name="T3" fmla="*/ 7 h 186"/>
                <a:gd name="T4" fmla="*/ 3 w 442"/>
                <a:gd name="T5" fmla="*/ 0 h 186"/>
                <a:gd name="T6" fmla="*/ 442 w 442"/>
                <a:gd name="T7" fmla="*/ 180 h 186"/>
                <a:gd name="T8" fmla="*/ 439 w 442"/>
                <a:gd name="T9" fmla="*/ 186 h 186"/>
              </a:gdLst>
              <a:ahLst/>
              <a:cxnLst>
                <a:cxn ang="0">
                  <a:pos x="T0" y="T1"/>
                </a:cxn>
                <a:cxn ang="0">
                  <a:pos x="T2" y="T3"/>
                </a:cxn>
                <a:cxn ang="0">
                  <a:pos x="T4" y="T5"/>
                </a:cxn>
                <a:cxn ang="0">
                  <a:pos x="T6" y="T7"/>
                </a:cxn>
                <a:cxn ang="0">
                  <a:pos x="T8" y="T9"/>
                </a:cxn>
              </a:cxnLst>
              <a:rect l="0" t="0" r="r" b="b"/>
              <a:pathLst>
                <a:path w="442" h="186">
                  <a:moveTo>
                    <a:pt x="439" y="186"/>
                  </a:moveTo>
                  <a:lnTo>
                    <a:pt x="0" y="7"/>
                  </a:lnTo>
                  <a:lnTo>
                    <a:pt x="3" y="0"/>
                  </a:lnTo>
                  <a:lnTo>
                    <a:pt x="442" y="180"/>
                  </a:lnTo>
                  <a:lnTo>
                    <a:pt x="439" y="186"/>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6" name="Freeform 502"/>
            <p:cNvSpPr>
              <a:spLocks/>
            </p:cNvSpPr>
            <p:nvPr userDrawn="1"/>
          </p:nvSpPr>
          <p:spPr bwMode="auto">
            <a:xfrm>
              <a:off x="6694" y="419"/>
              <a:ext cx="567" cy="203"/>
            </a:xfrm>
            <a:custGeom>
              <a:avLst/>
              <a:gdLst>
                <a:gd name="T0" fmla="*/ 3 w 567"/>
                <a:gd name="T1" fmla="*/ 203 h 203"/>
                <a:gd name="T2" fmla="*/ 0 w 567"/>
                <a:gd name="T3" fmla="*/ 196 h 203"/>
                <a:gd name="T4" fmla="*/ 564 w 567"/>
                <a:gd name="T5" fmla="*/ 0 h 203"/>
                <a:gd name="T6" fmla="*/ 567 w 567"/>
                <a:gd name="T7" fmla="*/ 7 h 203"/>
                <a:gd name="T8" fmla="*/ 3 w 567"/>
                <a:gd name="T9" fmla="*/ 203 h 203"/>
              </a:gdLst>
              <a:ahLst/>
              <a:cxnLst>
                <a:cxn ang="0">
                  <a:pos x="T0" y="T1"/>
                </a:cxn>
                <a:cxn ang="0">
                  <a:pos x="T2" y="T3"/>
                </a:cxn>
                <a:cxn ang="0">
                  <a:pos x="T4" y="T5"/>
                </a:cxn>
                <a:cxn ang="0">
                  <a:pos x="T6" y="T7"/>
                </a:cxn>
                <a:cxn ang="0">
                  <a:pos x="T8" y="T9"/>
                </a:cxn>
              </a:cxnLst>
              <a:rect l="0" t="0" r="r" b="b"/>
              <a:pathLst>
                <a:path w="567" h="203">
                  <a:moveTo>
                    <a:pt x="3" y="203"/>
                  </a:moveTo>
                  <a:lnTo>
                    <a:pt x="0" y="196"/>
                  </a:lnTo>
                  <a:lnTo>
                    <a:pt x="564" y="0"/>
                  </a:lnTo>
                  <a:lnTo>
                    <a:pt x="567" y="7"/>
                  </a:lnTo>
                  <a:lnTo>
                    <a:pt x="3" y="203"/>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7" name="Freeform 503"/>
            <p:cNvSpPr>
              <a:spLocks/>
            </p:cNvSpPr>
            <p:nvPr userDrawn="1"/>
          </p:nvSpPr>
          <p:spPr bwMode="auto">
            <a:xfrm>
              <a:off x="6619" y="582"/>
              <a:ext cx="117" cy="106"/>
            </a:xfrm>
            <a:custGeom>
              <a:avLst/>
              <a:gdLst>
                <a:gd name="T0" fmla="*/ 41 w 69"/>
                <a:gd name="T1" fmla="*/ 63 h 63"/>
                <a:gd name="T2" fmla="*/ 13 w 69"/>
                <a:gd name="T3" fmla="*/ 51 h 63"/>
                <a:gd name="T4" fmla="*/ 0 w 69"/>
                <a:gd name="T5" fmla="*/ 23 h 63"/>
                <a:gd name="T6" fmla="*/ 6 w 69"/>
                <a:gd name="T7" fmla="*/ 0 h 63"/>
                <a:gd name="T8" fmla="*/ 8 w 69"/>
                <a:gd name="T9" fmla="*/ 2 h 63"/>
                <a:gd name="T10" fmla="*/ 3 w 69"/>
                <a:gd name="T11" fmla="*/ 22 h 63"/>
                <a:gd name="T12" fmla="*/ 15 w 69"/>
                <a:gd name="T13" fmla="*/ 49 h 63"/>
                <a:gd name="T14" fmla="*/ 42 w 69"/>
                <a:gd name="T15" fmla="*/ 60 h 63"/>
                <a:gd name="T16" fmla="*/ 67 w 69"/>
                <a:gd name="T17" fmla="*/ 50 h 63"/>
                <a:gd name="T18" fmla="*/ 69 w 69"/>
                <a:gd name="T19" fmla="*/ 52 h 63"/>
                <a:gd name="T20" fmla="*/ 43 w 69"/>
                <a:gd name="T21" fmla="*/ 63 h 63"/>
                <a:gd name="T22" fmla="*/ 41 w 69"/>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3">
                  <a:moveTo>
                    <a:pt x="41" y="63"/>
                  </a:moveTo>
                  <a:cubicBezTo>
                    <a:pt x="31" y="63"/>
                    <a:pt x="21" y="59"/>
                    <a:pt x="13" y="51"/>
                  </a:cubicBezTo>
                  <a:cubicBezTo>
                    <a:pt x="5" y="44"/>
                    <a:pt x="0" y="34"/>
                    <a:pt x="0" y="23"/>
                  </a:cubicBezTo>
                  <a:cubicBezTo>
                    <a:pt x="0" y="15"/>
                    <a:pt x="2" y="7"/>
                    <a:pt x="6" y="0"/>
                  </a:cubicBezTo>
                  <a:cubicBezTo>
                    <a:pt x="8" y="2"/>
                    <a:pt x="8" y="2"/>
                    <a:pt x="8" y="2"/>
                  </a:cubicBezTo>
                  <a:cubicBezTo>
                    <a:pt x="5" y="8"/>
                    <a:pt x="3" y="15"/>
                    <a:pt x="3" y="22"/>
                  </a:cubicBezTo>
                  <a:cubicBezTo>
                    <a:pt x="3" y="33"/>
                    <a:pt x="8" y="42"/>
                    <a:pt x="15" y="49"/>
                  </a:cubicBezTo>
                  <a:cubicBezTo>
                    <a:pt x="22" y="56"/>
                    <a:pt x="32" y="60"/>
                    <a:pt x="42" y="60"/>
                  </a:cubicBezTo>
                  <a:cubicBezTo>
                    <a:pt x="51" y="59"/>
                    <a:pt x="60" y="56"/>
                    <a:pt x="67" y="50"/>
                  </a:cubicBezTo>
                  <a:cubicBezTo>
                    <a:pt x="69" y="52"/>
                    <a:pt x="69" y="52"/>
                    <a:pt x="69" y="52"/>
                  </a:cubicBezTo>
                  <a:cubicBezTo>
                    <a:pt x="61" y="59"/>
                    <a:pt x="52" y="62"/>
                    <a:pt x="43" y="63"/>
                  </a:cubicBezTo>
                  <a:cubicBezTo>
                    <a:pt x="42" y="63"/>
                    <a:pt x="42" y="63"/>
                    <a:pt x="41" y="6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8" name="Freeform 504"/>
            <p:cNvSpPr>
              <a:spLocks/>
            </p:cNvSpPr>
            <p:nvPr userDrawn="1"/>
          </p:nvSpPr>
          <p:spPr bwMode="auto">
            <a:xfrm>
              <a:off x="6648" y="548"/>
              <a:ext cx="100" cy="34"/>
            </a:xfrm>
            <a:custGeom>
              <a:avLst/>
              <a:gdLst>
                <a:gd name="T0" fmla="*/ 56 w 59"/>
                <a:gd name="T1" fmla="*/ 20 h 20"/>
                <a:gd name="T2" fmla="*/ 23 w 59"/>
                <a:gd name="T3" fmla="*/ 3 h 20"/>
                <a:gd name="T4" fmla="*/ 2 w 59"/>
                <a:gd name="T5" fmla="*/ 10 h 20"/>
                <a:gd name="T6" fmla="*/ 0 w 59"/>
                <a:gd name="T7" fmla="*/ 8 h 20"/>
                <a:gd name="T8" fmla="*/ 23 w 59"/>
                <a:gd name="T9" fmla="*/ 0 h 20"/>
                <a:gd name="T10" fmla="*/ 59 w 59"/>
                <a:gd name="T11" fmla="*/ 19 h 20"/>
                <a:gd name="T12" fmla="*/ 56 w 5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59" h="20">
                  <a:moveTo>
                    <a:pt x="56" y="20"/>
                  </a:moveTo>
                  <a:cubicBezTo>
                    <a:pt x="49" y="9"/>
                    <a:pt x="37" y="3"/>
                    <a:pt x="23" y="3"/>
                  </a:cubicBezTo>
                  <a:cubicBezTo>
                    <a:pt x="16" y="3"/>
                    <a:pt x="8" y="6"/>
                    <a:pt x="2" y="10"/>
                  </a:cubicBezTo>
                  <a:cubicBezTo>
                    <a:pt x="0" y="8"/>
                    <a:pt x="0" y="8"/>
                    <a:pt x="0" y="8"/>
                  </a:cubicBezTo>
                  <a:cubicBezTo>
                    <a:pt x="7" y="3"/>
                    <a:pt x="15" y="0"/>
                    <a:pt x="23" y="0"/>
                  </a:cubicBezTo>
                  <a:cubicBezTo>
                    <a:pt x="38" y="0"/>
                    <a:pt x="51" y="7"/>
                    <a:pt x="59" y="19"/>
                  </a:cubicBezTo>
                  <a:lnTo>
                    <a:pt x="56" y="2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09" name="Freeform 505"/>
            <p:cNvSpPr>
              <a:spLocks/>
            </p:cNvSpPr>
            <p:nvPr userDrawn="1"/>
          </p:nvSpPr>
          <p:spPr bwMode="auto">
            <a:xfrm>
              <a:off x="6599" y="522"/>
              <a:ext cx="103" cy="73"/>
            </a:xfrm>
            <a:custGeom>
              <a:avLst/>
              <a:gdLst>
                <a:gd name="T0" fmla="*/ 4 w 61"/>
                <a:gd name="T1" fmla="*/ 43 h 43"/>
                <a:gd name="T2" fmla="*/ 0 w 61"/>
                <a:gd name="T3" fmla="*/ 42 h 43"/>
                <a:gd name="T4" fmla="*/ 52 w 61"/>
                <a:gd name="T5" fmla="*/ 0 h 43"/>
                <a:gd name="T6" fmla="*/ 61 w 61"/>
                <a:gd name="T7" fmla="*/ 1 h 43"/>
                <a:gd name="T8" fmla="*/ 60 w 61"/>
                <a:gd name="T9" fmla="*/ 6 h 43"/>
                <a:gd name="T10" fmla="*/ 52 w 61"/>
                <a:gd name="T11" fmla="*/ 5 h 43"/>
                <a:gd name="T12" fmla="*/ 4 w 61"/>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61" h="43">
                  <a:moveTo>
                    <a:pt x="4" y="43"/>
                  </a:moveTo>
                  <a:cubicBezTo>
                    <a:pt x="0" y="42"/>
                    <a:pt x="0" y="42"/>
                    <a:pt x="0" y="42"/>
                  </a:cubicBezTo>
                  <a:cubicBezTo>
                    <a:pt x="6" y="18"/>
                    <a:pt x="28" y="1"/>
                    <a:pt x="52" y="0"/>
                  </a:cubicBezTo>
                  <a:cubicBezTo>
                    <a:pt x="55" y="0"/>
                    <a:pt x="58" y="1"/>
                    <a:pt x="61" y="1"/>
                  </a:cubicBezTo>
                  <a:cubicBezTo>
                    <a:pt x="60" y="6"/>
                    <a:pt x="60" y="6"/>
                    <a:pt x="60" y="6"/>
                  </a:cubicBezTo>
                  <a:cubicBezTo>
                    <a:pt x="57" y="5"/>
                    <a:pt x="55" y="5"/>
                    <a:pt x="52" y="5"/>
                  </a:cubicBezTo>
                  <a:cubicBezTo>
                    <a:pt x="30" y="6"/>
                    <a:pt x="10" y="22"/>
                    <a:pt x="4" y="4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0" name="Freeform 506"/>
            <p:cNvSpPr>
              <a:spLocks/>
            </p:cNvSpPr>
            <p:nvPr userDrawn="1"/>
          </p:nvSpPr>
          <p:spPr bwMode="auto">
            <a:xfrm>
              <a:off x="6655" y="538"/>
              <a:ext cx="130" cy="174"/>
            </a:xfrm>
            <a:custGeom>
              <a:avLst/>
              <a:gdLst>
                <a:gd name="T0" fmla="*/ 21 w 77"/>
                <a:gd name="T1" fmla="*/ 103 h 103"/>
                <a:gd name="T2" fmla="*/ 0 w 77"/>
                <a:gd name="T3" fmla="*/ 100 h 103"/>
                <a:gd name="T4" fmla="*/ 2 w 77"/>
                <a:gd name="T5" fmla="*/ 95 h 103"/>
                <a:gd name="T6" fmla="*/ 22 w 77"/>
                <a:gd name="T7" fmla="*/ 98 h 103"/>
                <a:gd name="T8" fmla="*/ 58 w 77"/>
                <a:gd name="T9" fmla="*/ 82 h 103"/>
                <a:gd name="T10" fmla="*/ 72 w 77"/>
                <a:gd name="T11" fmla="*/ 46 h 103"/>
                <a:gd name="T12" fmla="*/ 47 w 77"/>
                <a:gd name="T13" fmla="*/ 4 h 103"/>
                <a:gd name="T14" fmla="*/ 50 w 77"/>
                <a:gd name="T15" fmla="*/ 0 h 103"/>
                <a:gd name="T16" fmla="*/ 77 w 77"/>
                <a:gd name="T17" fmla="*/ 46 h 103"/>
                <a:gd name="T18" fmla="*/ 22 w 77"/>
                <a:gd name="T19" fmla="*/ 103 h 103"/>
                <a:gd name="T20" fmla="*/ 21 w 77"/>
                <a:gd name="T21"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103">
                  <a:moveTo>
                    <a:pt x="21" y="103"/>
                  </a:moveTo>
                  <a:cubicBezTo>
                    <a:pt x="14" y="103"/>
                    <a:pt x="7" y="102"/>
                    <a:pt x="0" y="100"/>
                  </a:cubicBezTo>
                  <a:cubicBezTo>
                    <a:pt x="2" y="95"/>
                    <a:pt x="2" y="95"/>
                    <a:pt x="2" y="95"/>
                  </a:cubicBezTo>
                  <a:cubicBezTo>
                    <a:pt x="9" y="98"/>
                    <a:pt x="15" y="99"/>
                    <a:pt x="22" y="98"/>
                  </a:cubicBezTo>
                  <a:cubicBezTo>
                    <a:pt x="36" y="98"/>
                    <a:pt x="48" y="92"/>
                    <a:pt x="58" y="82"/>
                  </a:cubicBezTo>
                  <a:cubicBezTo>
                    <a:pt x="67" y="73"/>
                    <a:pt x="72" y="60"/>
                    <a:pt x="72" y="46"/>
                  </a:cubicBezTo>
                  <a:cubicBezTo>
                    <a:pt x="71" y="29"/>
                    <a:pt x="62" y="13"/>
                    <a:pt x="47" y="4"/>
                  </a:cubicBezTo>
                  <a:cubicBezTo>
                    <a:pt x="50" y="0"/>
                    <a:pt x="50" y="0"/>
                    <a:pt x="50" y="0"/>
                  </a:cubicBezTo>
                  <a:cubicBezTo>
                    <a:pt x="66" y="10"/>
                    <a:pt x="76" y="27"/>
                    <a:pt x="77" y="46"/>
                  </a:cubicBezTo>
                  <a:cubicBezTo>
                    <a:pt x="77" y="77"/>
                    <a:pt x="53" y="102"/>
                    <a:pt x="22" y="103"/>
                  </a:cubicBezTo>
                  <a:cubicBezTo>
                    <a:pt x="22" y="103"/>
                    <a:pt x="21" y="103"/>
                    <a:pt x="21" y="103"/>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1" name="Freeform 507"/>
            <p:cNvSpPr>
              <a:spLocks noEditPoints="1"/>
            </p:cNvSpPr>
            <p:nvPr userDrawn="1"/>
          </p:nvSpPr>
          <p:spPr bwMode="auto">
            <a:xfrm>
              <a:off x="-136" y="188"/>
              <a:ext cx="149" cy="155"/>
            </a:xfrm>
            <a:custGeom>
              <a:avLst/>
              <a:gdLst>
                <a:gd name="T0" fmla="*/ 88 w 88"/>
                <a:gd name="T1" fmla="*/ 83 h 92"/>
                <a:gd name="T2" fmla="*/ 62 w 88"/>
                <a:gd name="T3" fmla="*/ 27 h 92"/>
                <a:gd name="T4" fmla="*/ 62 w 88"/>
                <a:gd name="T5" fmla="*/ 4 h 92"/>
                <a:gd name="T6" fmla="*/ 64 w 88"/>
                <a:gd name="T7" fmla="*/ 4 h 92"/>
                <a:gd name="T8" fmla="*/ 64 w 88"/>
                <a:gd name="T9" fmla="*/ 0 h 92"/>
                <a:gd name="T10" fmla="*/ 24 w 88"/>
                <a:gd name="T11" fmla="*/ 0 h 92"/>
                <a:gd name="T12" fmla="*/ 24 w 88"/>
                <a:gd name="T13" fmla="*/ 4 h 92"/>
                <a:gd name="T14" fmla="*/ 26 w 88"/>
                <a:gd name="T15" fmla="*/ 4 h 92"/>
                <a:gd name="T16" fmla="*/ 26 w 88"/>
                <a:gd name="T17" fmla="*/ 27 h 92"/>
                <a:gd name="T18" fmla="*/ 0 w 88"/>
                <a:gd name="T19" fmla="*/ 83 h 92"/>
                <a:gd name="T20" fmla="*/ 1 w 88"/>
                <a:gd name="T21" fmla="*/ 89 h 92"/>
                <a:gd name="T22" fmla="*/ 7 w 88"/>
                <a:gd name="T23" fmla="*/ 92 h 92"/>
                <a:gd name="T24" fmla="*/ 81 w 88"/>
                <a:gd name="T25" fmla="*/ 92 h 92"/>
                <a:gd name="T26" fmla="*/ 87 w 88"/>
                <a:gd name="T27" fmla="*/ 89 h 92"/>
                <a:gd name="T28" fmla="*/ 88 w 88"/>
                <a:gd name="T29" fmla="*/ 83 h 92"/>
                <a:gd name="T30" fmla="*/ 55 w 88"/>
                <a:gd name="T31" fmla="*/ 78 h 92"/>
                <a:gd name="T32" fmla="*/ 51 w 88"/>
                <a:gd name="T33" fmla="*/ 74 h 92"/>
                <a:gd name="T34" fmla="*/ 55 w 88"/>
                <a:gd name="T35" fmla="*/ 70 h 92"/>
                <a:gd name="T36" fmla="*/ 59 w 88"/>
                <a:gd name="T37" fmla="*/ 74 h 92"/>
                <a:gd name="T38" fmla="*/ 55 w 88"/>
                <a:gd name="T39" fmla="*/ 78 h 92"/>
                <a:gd name="T40" fmla="*/ 50 w 88"/>
                <a:gd name="T41" fmla="*/ 61 h 92"/>
                <a:gd name="T42" fmla="*/ 40 w 88"/>
                <a:gd name="T43" fmla="*/ 72 h 92"/>
                <a:gd name="T44" fmla="*/ 29 w 88"/>
                <a:gd name="T45" fmla="*/ 61 h 92"/>
                <a:gd name="T46" fmla="*/ 15 w 88"/>
                <a:gd name="T47" fmla="*/ 61 h 92"/>
                <a:gd name="T48" fmla="*/ 30 w 88"/>
                <a:gd name="T49" fmla="*/ 28 h 92"/>
                <a:gd name="T50" fmla="*/ 30 w 88"/>
                <a:gd name="T51" fmla="*/ 4 h 92"/>
                <a:gd name="T52" fmla="*/ 58 w 88"/>
                <a:gd name="T53" fmla="*/ 4 h 92"/>
                <a:gd name="T54" fmla="*/ 58 w 88"/>
                <a:gd name="T55" fmla="*/ 27 h 92"/>
                <a:gd name="T56" fmla="*/ 43 w 88"/>
                <a:gd name="T57" fmla="*/ 27 h 92"/>
                <a:gd name="T58" fmla="*/ 43 w 88"/>
                <a:gd name="T59" fmla="*/ 31 h 92"/>
                <a:gd name="T60" fmla="*/ 59 w 88"/>
                <a:gd name="T61" fmla="*/ 31 h 92"/>
                <a:gd name="T62" fmla="*/ 61 w 88"/>
                <a:gd name="T63" fmla="*/ 36 h 92"/>
                <a:gd name="T64" fmla="*/ 46 w 88"/>
                <a:gd name="T65" fmla="*/ 36 h 92"/>
                <a:gd name="T66" fmla="*/ 46 w 88"/>
                <a:gd name="T67" fmla="*/ 40 h 92"/>
                <a:gd name="T68" fmla="*/ 63 w 88"/>
                <a:gd name="T69" fmla="*/ 40 h 92"/>
                <a:gd name="T70" fmla="*/ 63 w 88"/>
                <a:gd name="T71" fmla="*/ 39 h 92"/>
                <a:gd name="T72" fmla="*/ 65 w 88"/>
                <a:gd name="T73" fmla="*/ 44 h 92"/>
                <a:gd name="T74" fmla="*/ 50 w 88"/>
                <a:gd name="T75" fmla="*/ 44 h 92"/>
                <a:gd name="T76" fmla="*/ 50 w 88"/>
                <a:gd name="T77" fmla="*/ 48 h 92"/>
                <a:gd name="T78" fmla="*/ 67 w 88"/>
                <a:gd name="T79" fmla="*/ 48 h 92"/>
                <a:gd name="T80" fmla="*/ 67 w 88"/>
                <a:gd name="T81" fmla="*/ 48 h 92"/>
                <a:gd name="T82" fmla="*/ 73 w 88"/>
                <a:gd name="T83" fmla="*/ 61 h 92"/>
                <a:gd name="T84" fmla="*/ 50 w 88"/>
                <a:gd name="T85" fmla="*/ 6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8" h="92">
                  <a:moveTo>
                    <a:pt x="88" y="83"/>
                  </a:moveTo>
                  <a:cubicBezTo>
                    <a:pt x="62" y="27"/>
                    <a:pt x="62" y="27"/>
                    <a:pt x="62" y="27"/>
                  </a:cubicBezTo>
                  <a:cubicBezTo>
                    <a:pt x="62" y="25"/>
                    <a:pt x="62" y="13"/>
                    <a:pt x="62" y="4"/>
                  </a:cubicBezTo>
                  <a:cubicBezTo>
                    <a:pt x="64" y="4"/>
                    <a:pt x="64" y="4"/>
                    <a:pt x="64" y="4"/>
                  </a:cubicBezTo>
                  <a:cubicBezTo>
                    <a:pt x="64" y="0"/>
                    <a:pt x="64" y="0"/>
                    <a:pt x="64" y="0"/>
                  </a:cubicBezTo>
                  <a:cubicBezTo>
                    <a:pt x="24" y="0"/>
                    <a:pt x="24" y="0"/>
                    <a:pt x="24" y="0"/>
                  </a:cubicBezTo>
                  <a:cubicBezTo>
                    <a:pt x="24" y="4"/>
                    <a:pt x="24" y="4"/>
                    <a:pt x="24" y="4"/>
                  </a:cubicBezTo>
                  <a:cubicBezTo>
                    <a:pt x="26" y="4"/>
                    <a:pt x="26" y="4"/>
                    <a:pt x="26" y="4"/>
                  </a:cubicBezTo>
                  <a:cubicBezTo>
                    <a:pt x="26" y="27"/>
                    <a:pt x="26" y="27"/>
                    <a:pt x="26" y="27"/>
                  </a:cubicBezTo>
                  <a:cubicBezTo>
                    <a:pt x="0" y="83"/>
                    <a:pt x="0" y="83"/>
                    <a:pt x="0" y="83"/>
                  </a:cubicBezTo>
                  <a:cubicBezTo>
                    <a:pt x="0" y="85"/>
                    <a:pt x="0" y="87"/>
                    <a:pt x="1" y="89"/>
                  </a:cubicBezTo>
                  <a:cubicBezTo>
                    <a:pt x="3" y="91"/>
                    <a:pt x="5" y="92"/>
                    <a:pt x="7" y="92"/>
                  </a:cubicBezTo>
                  <a:cubicBezTo>
                    <a:pt x="81" y="92"/>
                    <a:pt x="81" y="92"/>
                    <a:pt x="81" y="92"/>
                  </a:cubicBezTo>
                  <a:cubicBezTo>
                    <a:pt x="83" y="92"/>
                    <a:pt x="85" y="91"/>
                    <a:pt x="87" y="89"/>
                  </a:cubicBezTo>
                  <a:cubicBezTo>
                    <a:pt x="88" y="87"/>
                    <a:pt x="88" y="85"/>
                    <a:pt x="88" y="83"/>
                  </a:cubicBezTo>
                  <a:close/>
                  <a:moveTo>
                    <a:pt x="55" y="78"/>
                  </a:moveTo>
                  <a:cubicBezTo>
                    <a:pt x="53" y="78"/>
                    <a:pt x="51" y="77"/>
                    <a:pt x="51" y="74"/>
                  </a:cubicBezTo>
                  <a:cubicBezTo>
                    <a:pt x="51" y="72"/>
                    <a:pt x="53" y="70"/>
                    <a:pt x="55" y="70"/>
                  </a:cubicBezTo>
                  <a:cubicBezTo>
                    <a:pt x="57" y="70"/>
                    <a:pt x="59" y="72"/>
                    <a:pt x="59" y="74"/>
                  </a:cubicBezTo>
                  <a:cubicBezTo>
                    <a:pt x="59" y="77"/>
                    <a:pt x="57" y="78"/>
                    <a:pt x="55" y="78"/>
                  </a:cubicBezTo>
                  <a:close/>
                  <a:moveTo>
                    <a:pt x="50" y="61"/>
                  </a:moveTo>
                  <a:cubicBezTo>
                    <a:pt x="50" y="67"/>
                    <a:pt x="46" y="72"/>
                    <a:pt x="40" y="72"/>
                  </a:cubicBezTo>
                  <a:cubicBezTo>
                    <a:pt x="34" y="72"/>
                    <a:pt x="29" y="67"/>
                    <a:pt x="29" y="61"/>
                  </a:cubicBezTo>
                  <a:cubicBezTo>
                    <a:pt x="15" y="61"/>
                    <a:pt x="15" y="61"/>
                    <a:pt x="15" y="61"/>
                  </a:cubicBezTo>
                  <a:cubicBezTo>
                    <a:pt x="30" y="28"/>
                    <a:pt x="30" y="28"/>
                    <a:pt x="30" y="28"/>
                  </a:cubicBezTo>
                  <a:cubicBezTo>
                    <a:pt x="30" y="4"/>
                    <a:pt x="30" y="4"/>
                    <a:pt x="30" y="4"/>
                  </a:cubicBezTo>
                  <a:cubicBezTo>
                    <a:pt x="58" y="4"/>
                    <a:pt x="58" y="4"/>
                    <a:pt x="58" y="4"/>
                  </a:cubicBezTo>
                  <a:cubicBezTo>
                    <a:pt x="57" y="19"/>
                    <a:pt x="58" y="25"/>
                    <a:pt x="58" y="27"/>
                  </a:cubicBezTo>
                  <a:cubicBezTo>
                    <a:pt x="43" y="27"/>
                    <a:pt x="43" y="27"/>
                    <a:pt x="43" y="27"/>
                  </a:cubicBezTo>
                  <a:cubicBezTo>
                    <a:pt x="43" y="31"/>
                    <a:pt x="43" y="31"/>
                    <a:pt x="43" y="31"/>
                  </a:cubicBezTo>
                  <a:cubicBezTo>
                    <a:pt x="59" y="31"/>
                    <a:pt x="59" y="31"/>
                    <a:pt x="59" y="31"/>
                  </a:cubicBezTo>
                  <a:cubicBezTo>
                    <a:pt x="61" y="36"/>
                    <a:pt x="61" y="36"/>
                    <a:pt x="61" y="36"/>
                  </a:cubicBezTo>
                  <a:cubicBezTo>
                    <a:pt x="46" y="36"/>
                    <a:pt x="46" y="36"/>
                    <a:pt x="46" y="36"/>
                  </a:cubicBezTo>
                  <a:cubicBezTo>
                    <a:pt x="46" y="40"/>
                    <a:pt x="46" y="40"/>
                    <a:pt x="46" y="40"/>
                  </a:cubicBezTo>
                  <a:cubicBezTo>
                    <a:pt x="63" y="40"/>
                    <a:pt x="63" y="40"/>
                    <a:pt x="63" y="40"/>
                  </a:cubicBezTo>
                  <a:cubicBezTo>
                    <a:pt x="63" y="39"/>
                    <a:pt x="63" y="39"/>
                    <a:pt x="63" y="39"/>
                  </a:cubicBezTo>
                  <a:cubicBezTo>
                    <a:pt x="65" y="44"/>
                    <a:pt x="65" y="44"/>
                    <a:pt x="65" y="44"/>
                  </a:cubicBezTo>
                  <a:cubicBezTo>
                    <a:pt x="50" y="44"/>
                    <a:pt x="50" y="44"/>
                    <a:pt x="50" y="44"/>
                  </a:cubicBezTo>
                  <a:cubicBezTo>
                    <a:pt x="50" y="48"/>
                    <a:pt x="50" y="48"/>
                    <a:pt x="50" y="48"/>
                  </a:cubicBezTo>
                  <a:cubicBezTo>
                    <a:pt x="67" y="48"/>
                    <a:pt x="67" y="48"/>
                    <a:pt x="67" y="48"/>
                  </a:cubicBezTo>
                  <a:cubicBezTo>
                    <a:pt x="67" y="48"/>
                    <a:pt x="67" y="48"/>
                    <a:pt x="67" y="48"/>
                  </a:cubicBezTo>
                  <a:cubicBezTo>
                    <a:pt x="73" y="61"/>
                    <a:pt x="73" y="61"/>
                    <a:pt x="73" y="61"/>
                  </a:cubicBezTo>
                  <a:lnTo>
                    <a:pt x="50" y="61"/>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2" name="Oval 508"/>
            <p:cNvSpPr>
              <a:spLocks noChangeArrowheads="1"/>
            </p:cNvSpPr>
            <p:nvPr userDrawn="1"/>
          </p:nvSpPr>
          <p:spPr bwMode="auto">
            <a:xfrm>
              <a:off x="-85" y="267"/>
              <a:ext cx="15" cy="15"/>
            </a:xfrm>
            <a:prstGeom prst="ellipse">
              <a:avLst/>
            </a:pr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3" name="Freeform 509"/>
            <p:cNvSpPr>
              <a:spLocks/>
            </p:cNvSpPr>
            <p:nvPr userDrawn="1"/>
          </p:nvSpPr>
          <p:spPr bwMode="auto">
            <a:xfrm>
              <a:off x="5108" y="2302"/>
              <a:ext cx="100" cy="102"/>
            </a:xfrm>
            <a:custGeom>
              <a:avLst/>
              <a:gdLst>
                <a:gd name="T0" fmla="*/ 10 w 59"/>
                <a:gd name="T1" fmla="*/ 48 h 60"/>
                <a:gd name="T2" fmla="*/ 11 w 59"/>
                <a:gd name="T3" fmla="*/ 10 h 60"/>
                <a:gd name="T4" fmla="*/ 49 w 59"/>
                <a:gd name="T5" fmla="*/ 12 h 60"/>
                <a:gd name="T6" fmla="*/ 48 w 59"/>
                <a:gd name="T7" fmla="*/ 50 h 60"/>
                <a:gd name="T8" fmla="*/ 10 w 59"/>
                <a:gd name="T9" fmla="*/ 48 h 60"/>
              </a:gdLst>
              <a:ahLst/>
              <a:cxnLst>
                <a:cxn ang="0">
                  <a:pos x="T0" y="T1"/>
                </a:cxn>
                <a:cxn ang="0">
                  <a:pos x="T2" y="T3"/>
                </a:cxn>
                <a:cxn ang="0">
                  <a:pos x="T4" y="T5"/>
                </a:cxn>
                <a:cxn ang="0">
                  <a:pos x="T6" y="T7"/>
                </a:cxn>
                <a:cxn ang="0">
                  <a:pos x="T8" y="T9"/>
                </a:cxn>
              </a:cxnLst>
              <a:rect l="0" t="0" r="r" b="b"/>
              <a:pathLst>
                <a:path w="59" h="60">
                  <a:moveTo>
                    <a:pt x="10" y="48"/>
                  </a:moveTo>
                  <a:cubicBezTo>
                    <a:pt x="0" y="37"/>
                    <a:pt x="0" y="21"/>
                    <a:pt x="11" y="10"/>
                  </a:cubicBezTo>
                  <a:cubicBezTo>
                    <a:pt x="22" y="0"/>
                    <a:pt x="39" y="1"/>
                    <a:pt x="49" y="12"/>
                  </a:cubicBezTo>
                  <a:cubicBezTo>
                    <a:pt x="59" y="23"/>
                    <a:pt x="58" y="39"/>
                    <a:pt x="48" y="50"/>
                  </a:cubicBezTo>
                  <a:cubicBezTo>
                    <a:pt x="37" y="60"/>
                    <a:pt x="20" y="59"/>
                    <a:pt x="10" y="4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4" name="Freeform 510"/>
            <p:cNvSpPr>
              <a:spLocks/>
            </p:cNvSpPr>
            <p:nvPr userDrawn="1"/>
          </p:nvSpPr>
          <p:spPr bwMode="auto">
            <a:xfrm>
              <a:off x="7298" y="2542"/>
              <a:ext cx="102" cy="102"/>
            </a:xfrm>
            <a:custGeom>
              <a:avLst/>
              <a:gdLst>
                <a:gd name="T0" fmla="*/ 56 w 60"/>
                <a:gd name="T1" fmla="*/ 38 h 60"/>
                <a:gd name="T2" fmla="*/ 22 w 60"/>
                <a:gd name="T3" fmla="*/ 55 h 60"/>
                <a:gd name="T4" fmla="*/ 4 w 60"/>
                <a:gd name="T5" fmla="*/ 22 h 60"/>
                <a:gd name="T6" fmla="*/ 38 w 60"/>
                <a:gd name="T7" fmla="*/ 4 h 60"/>
                <a:gd name="T8" fmla="*/ 56 w 60"/>
                <a:gd name="T9" fmla="*/ 38 h 60"/>
              </a:gdLst>
              <a:ahLst/>
              <a:cxnLst>
                <a:cxn ang="0">
                  <a:pos x="T0" y="T1"/>
                </a:cxn>
                <a:cxn ang="0">
                  <a:pos x="T2" y="T3"/>
                </a:cxn>
                <a:cxn ang="0">
                  <a:pos x="T4" y="T5"/>
                </a:cxn>
                <a:cxn ang="0">
                  <a:pos x="T6" y="T7"/>
                </a:cxn>
                <a:cxn ang="0">
                  <a:pos x="T8" y="T9"/>
                </a:cxn>
              </a:cxnLst>
              <a:rect l="0" t="0" r="r" b="b"/>
              <a:pathLst>
                <a:path w="60" h="60">
                  <a:moveTo>
                    <a:pt x="56" y="38"/>
                  </a:moveTo>
                  <a:cubicBezTo>
                    <a:pt x="51" y="52"/>
                    <a:pt x="36" y="60"/>
                    <a:pt x="22" y="55"/>
                  </a:cubicBezTo>
                  <a:cubicBezTo>
                    <a:pt x="8" y="51"/>
                    <a:pt x="0" y="36"/>
                    <a:pt x="4" y="22"/>
                  </a:cubicBezTo>
                  <a:cubicBezTo>
                    <a:pt x="9" y="8"/>
                    <a:pt x="24" y="0"/>
                    <a:pt x="38" y="4"/>
                  </a:cubicBezTo>
                  <a:cubicBezTo>
                    <a:pt x="52" y="9"/>
                    <a:pt x="60" y="24"/>
                    <a:pt x="56"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5" name="Freeform 511"/>
            <p:cNvSpPr>
              <a:spLocks/>
            </p:cNvSpPr>
            <p:nvPr userDrawn="1"/>
          </p:nvSpPr>
          <p:spPr bwMode="auto">
            <a:xfrm>
              <a:off x="7466" y="1136"/>
              <a:ext cx="103" cy="105"/>
            </a:xfrm>
            <a:custGeom>
              <a:avLst/>
              <a:gdLst>
                <a:gd name="T0" fmla="*/ 54 w 61"/>
                <a:gd name="T1" fmla="*/ 44 h 62"/>
                <a:gd name="T2" fmla="*/ 17 w 61"/>
                <a:gd name="T3" fmla="*/ 54 h 62"/>
                <a:gd name="T4" fmla="*/ 7 w 61"/>
                <a:gd name="T5" fmla="*/ 18 h 62"/>
                <a:gd name="T6" fmla="*/ 43 w 61"/>
                <a:gd name="T7" fmla="*/ 8 h 62"/>
                <a:gd name="T8" fmla="*/ 54 w 61"/>
                <a:gd name="T9" fmla="*/ 44 h 62"/>
              </a:gdLst>
              <a:ahLst/>
              <a:cxnLst>
                <a:cxn ang="0">
                  <a:pos x="T0" y="T1"/>
                </a:cxn>
                <a:cxn ang="0">
                  <a:pos x="T2" y="T3"/>
                </a:cxn>
                <a:cxn ang="0">
                  <a:pos x="T4" y="T5"/>
                </a:cxn>
                <a:cxn ang="0">
                  <a:pos x="T6" y="T7"/>
                </a:cxn>
                <a:cxn ang="0">
                  <a:pos x="T8" y="T9"/>
                </a:cxn>
              </a:cxnLst>
              <a:rect l="0" t="0" r="r" b="b"/>
              <a:pathLst>
                <a:path w="61" h="62">
                  <a:moveTo>
                    <a:pt x="54" y="44"/>
                  </a:moveTo>
                  <a:cubicBezTo>
                    <a:pt x="47" y="57"/>
                    <a:pt x="30" y="62"/>
                    <a:pt x="17" y="54"/>
                  </a:cubicBezTo>
                  <a:cubicBezTo>
                    <a:pt x="5" y="47"/>
                    <a:pt x="0" y="31"/>
                    <a:pt x="7" y="18"/>
                  </a:cubicBezTo>
                  <a:cubicBezTo>
                    <a:pt x="14" y="5"/>
                    <a:pt x="30" y="0"/>
                    <a:pt x="43" y="8"/>
                  </a:cubicBezTo>
                  <a:cubicBezTo>
                    <a:pt x="56" y="15"/>
                    <a:pt x="61" y="31"/>
                    <a:pt x="54" y="4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6" name="Freeform 512"/>
            <p:cNvSpPr>
              <a:spLocks/>
            </p:cNvSpPr>
            <p:nvPr userDrawn="1"/>
          </p:nvSpPr>
          <p:spPr bwMode="auto">
            <a:xfrm>
              <a:off x="2440" y="2590"/>
              <a:ext cx="103" cy="103"/>
            </a:xfrm>
            <a:custGeom>
              <a:avLst/>
              <a:gdLst>
                <a:gd name="T0" fmla="*/ 46 w 61"/>
                <a:gd name="T1" fmla="*/ 53 h 61"/>
                <a:gd name="T2" fmla="*/ 9 w 61"/>
                <a:gd name="T3" fmla="*/ 45 h 61"/>
                <a:gd name="T4" fmla="*/ 16 w 61"/>
                <a:gd name="T5" fmla="*/ 8 h 61"/>
                <a:gd name="T6" fmla="*/ 53 w 61"/>
                <a:gd name="T7" fmla="*/ 15 h 61"/>
                <a:gd name="T8" fmla="*/ 46 w 61"/>
                <a:gd name="T9" fmla="*/ 53 h 61"/>
              </a:gdLst>
              <a:ahLst/>
              <a:cxnLst>
                <a:cxn ang="0">
                  <a:pos x="T0" y="T1"/>
                </a:cxn>
                <a:cxn ang="0">
                  <a:pos x="T2" y="T3"/>
                </a:cxn>
                <a:cxn ang="0">
                  <a:pos x="T4" y="T5"/>
                </a:cxn>
                <a:cxn ang="0">
                  <a:pos x="T6" y="T7"/>
                </a:cxn>
                <a:cxn ang="0">
                  <a:pos x="T8" y="T9"/>
                </a:cxn>
              </a:cxnLst>
              <a:rect l="0" t="0" r="r" b="b"/>
              <a:pathLst>
                <a:path w="61" h="61">
                  <a:moveTo>
                    <a:pt x="46" y="53"/>
                  </a:moveTo>
                  <a:cubicBezTo>
                    <a:pt x="34" y="61"/>
                    <a:pt x="17" y="58"/>
                    <a:pt x="9" y="45"/>
                  </a:cubicBezTo>
                  <a:cubicBezTo>
                    <a:pt x="0" y="33"/>
                    <a:pt x="4" y="16"/>
                    <a:pt x="16" y="8"/>
                  </a:cubicBezTo>
                  <a:cubicBezTo>
                    <a:pt x="28" y="0"/>
                    <a:pt x="45" y="3"/>
                    <a:pt x="53" y="15"/>
                  </a:cubicBezTo>
                  <a:cubicBezTo>
                    <a:pt x="61" y="28"/>
                    <a:pt x="58" y="44"/>
                    <a:pt x="46" y="53"/>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7" name="Freeform 513"/>
            <p:cNvSpPr>
              <a:spLocks/>
            </p:cNvSpPr>
            <p:nvPr userDrawn="1"/>
          </p:nvSpPr>
          <p:spPr bwMode="auto">
            <a:xfrm>
              <a:off x="2499" y="1014"/>
              <a:ext cx="96" cy="97"/>
            </a:xfrm>
            <a:custGeom>
              <a:avLst/>
              <a:gdLst>
                <a:gd name="T0" fmla="*/ 55 w 57"/>
                <a:gd name="T1" fmla="*/ 32 h 57"/>
                <a:gd name="T2" fmla="*/ 25 w 57"/>
                <a:gd name="T3" fmla="*/ 55 h 57"/>
                <a:gd name="T4" fmla="*/ 2 w 57"/>
                <a:gd name="T5" fmla="*/ 25 h 57"/>
                <a:gd name="T6" fmla="*/ 32 w 57"/>
                <a:gd name="T7" fmla="*/ 2 h 57"/>
                <a:gd name="T8" fmla="*/ 55 w 57"/>
                <a:gd name="T9" fmla="*/ 32 h 57"/>
              </a:gdLst>
              <a:ahLst/>
              <a:cxnLst>
                <a:cxn ang="0">
                  <a:pos x="T0" y="T1"/>
                </a:cxn>
                <a:cxn ang="0">
                  <a:pos x="T2" y="T3"/>
                </a:cxn>
                <a:cxn ang="0">
                  <a:pos x="T4" y="T5"/>
                </a:cxn>
                <a:cxn ang="0">
                  <a:pos x="T6" y="T7"/>
                </a:cxn>
                <a:cxn ang="0">
                  <a:pos x="T8" y="T9"/>
                </a:cxn>
              </a:cxnLst>
              <a:rect l="0" t="0" r="r" b="b"/>
              <a:pathLst>
                <a:path w="57" h="57">
                  <a:moveTo>
                    <a:pt x="55" y="32"/>
                  </a:moveTo>
                  <a:cubicBezTo>
                    <a:pt x="53" y="47"/>
                    <a:pt x="40" y="57"/>
                    <a:pt x="25" y="55"/>
                  </a:cubicBezTo>
                  <a:cubicBezTo>
                    <a:pt x="10" y="53"/>
                    <a:pt x="0" y="40"/>
                    <a:pt x="2" y="25"/>
                  </a:cubicBezTo>
                  <a:cubicBezTo>
                    <a:pt x="4" y="11"/>
                    <a:pt x="17" y="0"/>
                    <a:pt x="32" y="2"/>
                  </a:cubicBezTo>
                  <a:cubicBezTo>
                    <a:pt x="46" y="4"/>
                    <a:pt x="57" y="17"/>
                    <a:pt x="55" y="32"/>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8" name="Freeform 514"/>
            <p:cNvSpPr>
              <a:spLocks/>
            </p:cNvSpPr>
            <p:nvPr userDrawn="1"/>
          </p:nvSpPr>
          <p:spPr bwMode="auto">
            <a:xfrm>
              <a:off x="455" y="37"/>
              <a:ext cx="93" cy="93"/>
            </a:xfrm>
            <a:custGeom>
              <a:avLst/>
              <a:gdLst>
                <a:gd name="T0" fmla="*/ 28 w 55"/>
                <a:gd name="T1" fmla="*/ 54 h 55"/>
                <a:gd name="T2" fmla="*/ 1 w 55"/>
                <a:gd name="T3" fmla="*/ 28 h 55"/>
                <a:gd name="T4" fmla="*/ 27 w 55"/>
                <a:gd name="T5" fmla="*/ 1 h 55"/>
                <a:gd name="T6" fmla="*/ 54 w 55"/>
                <a:gd name="T7" fmla="*/ 27 h 55"/>
                <a:gd name="T8" fmla="*/ 28 w 55"/>
                <a:gd name="T9" fmla="*/ 54 h 55"/>
              </a:gdLst>
              <a:ahLst/>
              <a:cxnLst>
                <a:cxn ang="0">
                  <a:pos x="T0" y="T1"/>
                </a:cxn>
                <a:cxn ang="0">
                  <a:pos x="T2" y="T3"/>
                </a:cxn>
                <a:cxn ang="0">
                  <a:pos x="T4" y="T5"/>
                </a:cxn>
                <a:cxn ang="0">
                  <a:pos x="T6" y="T7"/>
                </a:cxn>
                <a:cxn ang="0">
                  <a:pos x="T8" y="T9"/>
                </a:cxn>
              </a:cxnLst>
              <a:rect l="0" t="0" r="r" b="b"/>
              <a:pathLst>
                <a:path w="55" h="55">
                  <a:moveTo>
                    <a:pt x="28" y="54"/>
                  </a:moveTo>
                  <a:cubicBezTo>
                    <a:pt x="14" y="55"/>
                    <a:pt x="1" y="43"/>
                    <a:pt x="1" y="28"/>
                  </a:cubicBezTo>
                  <a:cubicBezTo>
                    <a:pt x="0" y="13"/>
                    <a:pt x="12" y="1"/>
                    <a:pt x="27" y="1"/>
                  </a:cubicBezTo>
                  <a:cubicBezTo>
                    <a:pt x="42" y="0"/>
                    <a:pt x="54" y="12"/>
                    <a:pt x="54" y="27"/>
                  </a:cubicBezTo>
                  <a:cubicBezTo>
                    <a:pt x="55" y="41"/>
                    <a:pt x="43" y="54"/>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19" name="Freeform 515"/>
            <p:cNvSpPr>
              <a:spLocks/>
            </p:cNvSpPr>
            <p:nvPr userDrawn="1"/>
          </p:nvSpPr>
          <p:spPr bwMode="auto">
            <a:xfrm>
              <a:off x="5949" y="2945"/>
              <a:ext cx="101" cy="100"/>
            </a:xfrm>
            <a:custGeom>
              <a:avLst/>
              <a:gdLst>
                <a:gd name="T0" fmla="*/ 55 w 60"/>
                <a:gd name="T1" fmla="*/ 37 h 59"/>
                <a:gd name="T2" fmla="*/ 22 w 60"/>
                <a:gd name="T3" fmla="*/ 55 h 59"/>
                <a:gd name="T4" fmla="*/ 4 w 60"/>
                <a:gd name="T5" fmla="*/ 22 h 59"/>
                <a:gd name="T6" fmla="*/ 38 w 60"/>
                <a:gd name="T7" fmla="*/ 4 h 59"/>
                <a:gd name="T8" fmla="*/ 55 w 60"/>
                <a:gd name="T9" fmla="*/ 37 h 59"/>
              </a:gdLst>
              <a:ahLst/>
              <a:cxnLst>
                <a:cxn ang="0">
                  <a:pos x="T0" y="T1"/>
                </a:cxn>
                <a:cxn ang="0">
                  <a:pos x="T2" y="T3"/>
                </a:cxn>
                <a:cxn ang="0">
                  <a:pos x="T4" y="T5"/>
                </a:cxn>
                <a:cxn ang="0">
                  <a:pos x="T6" y="T7"/>
                </a:cxn>
                <a:cxn ang="0">
                  <a:pos x="T8" y="T9"/>
                </a:cxn>
              </a:cxnLst>
              <a:rect l="0" t="0" r="r" b="b"/>
              <a:pathLst>
                <a:path w="60" h="59">
                  <a:moveTo>
                    <a:pt x="55" y="37"/>
                  </a:moveTo>
                  <a:cubicBezTo>
                    <a:pt x="51" y="52"/>
                    <a:pt x="36" y="59"/>
                    <a:pt x="22" y="55"/>
                  </a:cubicBezTo>
                  <a:cubicBezTo>
                    <a:pt x="8" y="51"/>
                    <a:pt x="0" y="36"/>
                    <a:pt x="4" y="22"/>
                  </a:cubicBezTo>
                  <a:cubicBezTo>
                    <a:pt x="8" y="7"/>
                    <a:pt x="23" y="0"/>
                    <a:pt x="38" y="4"/>
                  </a:cubicBezTo>
                  <a:cubicBezTo>
                    <a:pt x="52" y="8"/>
                    <a:pt x="60" y="23"/>
                    <a:pt x="55" y="37"/>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0" name="Freeform 516"/>
            <p:cNvSpPr>
              <a:spLocks/>
            </p:cNvSpPr>
            <p:nvPr userDrawn="1"/>
          </p:nvSpPr>
          <p:spPr bwMode="auto">
            <a:xfrm>
              <a:off x="882" y="1811"/>
              <a:ext cx="102" cy="101"/>
            </a:xfrm>
            <a:custGeom>
              <a:avLst/>
              <a:gdLst>
                <a:gd name="T0" fmla="*/ 55 w 60"/>
                <a:gd name="T1" fmla="*/ 38 h 60"/>
                <a:gd name="T2" fmla="*/ 22 w 60"/>
                <a:gd name="T3" fmla="*/ 55 h 60"/>
                <a:gd name="T4" fmla="*/ 4 w 60"/>
                <a:gd name="T5" fmla="*/ 22 h 60"/>
                <a:gd name="T6" fmla="*/ 38 w 60"/>
                <a:gd name="T7" fmla="*/ 4 h 60"/>
                <a:gd name="T8" fmla="*/ 55 w 60"/>
                <a:gd name="T9" fmla="*/ 38 h 60"/>
              </a:gdLst>
              <a:ahLst/>
              <a:cxnLst>
                <a:cxn ang="0">
                  <a:pos x="T0" y="T1"/>
                </a:cxn>
                <a:cxn ang="0">
                  <a:pos x="T2" y="T3"/>
                </a:cxn>
                <a:cxn ang="0">
                  <a:pos x="T4" y="T5"/>
                </a:cxn>
                <a:cxn ang="0">
                  <a:pos x="T6" y="T7"/>
                </a:cxn>
                <a:cxn ang="0">
                  <a:pos x="T8" y="T9"/>
                </a:cxn>
              </a:cxnLst>
              <a:rect l="0" t="0" r="r" b="b"/>
              <a:pathLst>
                <a:path w="60" h="60">
                  <a:moveTo>
                    <a:pt x="55" y="38"/>
                  </a:moveTo>
                  <a:cubicBezTo>
                    <a:pt x="51" y="52"/>
                    <a:pt x="36" y="60"/>
                    <a:pt x="22" y="55"/>
                  </a:cubicBezTo>
                  <a:cubicBezTo>
                    <a:pt x="8" y="51"/>
                    <a:pt x="0" y="36"/>
                    <a:pt x="4" y="22"/>
                  </a:cubicBezTo>
                  <a:cubicBezTo>
                    <a:pt x="9" y="8"/>
                    <a:pt x="24" y="0"/>
                    <a:pt x="38" y="4"/>
                  </a:cubicBezTo>
                  <a:cubicBezTo>
                    <a:pt x="52" y="8"/>
                    <a:pt x="60" y="23"/>
                    <a:pt x="55"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1" name="Freeform 517"/>
            <p:cNvSpPr>
              <a:spLocks/>
            </p:cNvSpPr>
            <p:nvPr userDrawn="1"/>
          </p:nvSpPr>
          <p:spPr bwMode="auto">
            <a:xfrm>
              <a:off x="1288" y="803"/>
              <a:ext cx="103" cy="103"/>
            </a:xfrm>
            <a:custGeom>
              <a:avLst/>
              <a:gdLst>
                <a:gd name="T0" fmla="*/ 54 w 61"/>
                <a:gd name="T1" fmla="*/ 43 h 61"/>
                <a:gd name="T2" fmla="*/ 18 w 61"/>
                <a:gd name="T3" fmla="*/ 54 h 61"/>
                <a:gd name="T4" fmla="*/ 7 w 61"/>
                <a:gd name="T5" fmla="*/ 17 h 61"/>
                <a:gd name="T6" fmla="*/ 44 w 61"/>
                <a:gd name="T7" fmla="*/ 7 h 61"/>
                <a:gd name="T8" fmla="*/ 54 w 61"/>
                <a:gd name="T9" fmla="*/ 43 h 61"/>
              </a:gdLst>
              <a:ahLst/>
              <a:cxnLst>
                <a:cxn ang="0">
                  <a:pos x="T0" y="T1"/>
                </a:cxn>
                <a:cxn ang="0">
                  <a:pos x="T2" y="T3"/>
                </a:cxn>
                <a:cxn ang="0">
                  <a:pos x="T4" y="T5"/>
                </a:cxn>
                <a:cxn ang="0">
                  <a:pos x="T6" y="T7"/>
                </a:cxn>
                <a:cxn ang="0">
                  <a:pos x="T8" y="T9"/>
                </a:cxn>
              </a:cxnLst>
              <a:rect l="0" t="0" r="r" b="b"/>
              <a:pathLst>
                <a:path w="61" h="61">
                  <a:moveTo>
                    <a:pt x="54" y="43"/>
                  </a:moveTo>
                  <a:cubicBezTo>
                    <a:pt x="47" y="56"/>
                    <a:pt x="31" y="61"/>
                    <a:pt x="18" y="54"/>
                  </a:cubicBezTo>
                  <a:cubicBezTo>
                    <a:pt x="5" y="46"/>
                    <a:pt x="0" y="30"/>
                    <a:pt x="7" y="17"/>
                  </a:cubicBezTo>
                  <a:cubicBezTo>
                    <a:pt x="15" y="4"/>
                    <a:pt x="31" y="0"/>
                    <a:pt x="44" y="7"/>
                  </a:cubicBezTo>
                  <a:cubicBezTo>
                    <a:pt x="57" y="14"/>
                    <a:pt x="61" y="30"/>
                    <a:pt x="54" y="43"/>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2" name="Freeform 518"/>
            <p:cNvSpPr>
              <a:spLocks/>
            </p:cNvSpPr>
            <p:nvPr userDrawn="1"/>
          </p:nvSpPr>
          <p:spPr bwMode="auto">
            <a:xfrm>
              <a:off x="521" y="2875"/>
              <a:ext cx="91" cy="92"/>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2"/>
                    <a:pt x="0" y="28"/>
                  </a:cubicBezTo>
                  <a:cubicBezTo>
                    <a:pt x="0" y="13"/>
                    <a:pt x="11" y="0"/>
                    <a:pt x="26" y="0"/>
                  </a:cubicBezTo>
                  <a:cubicBezTo>
                    <a:pt x="41" y="0"/>
                    <a:pt x="53" y="11"/>
                    <a:pt x="54" y="26"/>
                  </a:cubicBezTo>
                  <a:cubicBezTo>
                    <a:pt x="54" y="41"/>
                    <a:pt x="42" y="53"/>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3" name="Freeform 519"/>
            <p:cNvSpPr>
              <a:spLocks/>
            </p:cNvSpPr>
            <p:nvPr userDrawn="1"/>
          </p:nvSpPr>
          <p:spPr bwMode="auto">
            <a:xfrm>
              <a:off x="8045" y="2122"/>
              <a:ext cx="99" cy="101"/>
            </a:xfrm>
            <a:custGeom>
              <a:avLst/>
              <a:gdLst>
                <a:gd name="T0" fmla="*/ 55 w 59"/>
                <a:gd name="T1" fmla="*/ 38 h 60"/>
                <a:gd name="T2" fmla="*/ 22 w 59"/>
                <a:gd name="T3" fmla="*/ 56 h 60"/>
                <a:gd name="T4" fmla="*/ 4 w 59"/>
                <a:gd name="T5" fmla="*/ 22 h 60"/>
                <a:gd name="T6" fmla="*/ 37 w 59"/>
                <a:gd name="T7" fmla="*/ 5 h 60"/>
                <a:gd name="T8" fmla="*/ 55 w 59"/>
                <a:gd name="T9" fmla="*/ 38 h 60"/>
              </a:gdLst>
              <a:ahLst/>
              <a:cxnLst>
                <a:cxn ang="0">
                  <a:pos x="T0" y="T1"/>
                </a:cxn>
                <a:cxn ang="0">
                  <a:pos x="T2" y="T3"/>
                </a:cxn>
                <a:cxn ang="0">
                  <a:pos x="T4" y="T5"/>
                </a:cxn>
                <a:cxn ang="0">
                  <a:pos x="T6" y="T7"/>
                </a:cxn>
                <a:cxn ang="0">
                  <a:pos x="T8" y="T9"/>
                </a:cxn>
              </a:cxnLst>
              <a:rect l="0" t="0" r="r" b="b"/>
              <a:pathLst>
                <a:path w="59" h="60">
                  <a:moveTo>
                    <a:pt x="55" y="38"/>
                  </a:moveTo>
                  <a:cubicBezTo>
                    <a:pt x="51" y="52"/>
                    <a:pt x="36" y="60"/>
                    <a:pt x="22" y="56"/>
                  </a:cubicBezTo>
                  <a:cubicBezTo>
                    <a:pt x="7" y="52"/>
                    <a:pt x="0" y="37"/>
                    <a:pt x="4" y="22"/>
                  </a:cubicBezTo>
                  <a:cubicBezTo>
                    <a:pt x="8" y="8"/>
                    <a:pt x="23" y="0"/>
                    <a:pt x="37" y="5"/>
                  </a:cubicBezTo>
                  <a:cubicBezTo>
                    <a:pt x="52" y="9"/>
                    <a:pt x="59" y="24"/>
                    <a:pt x="55" y="3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4" name="Freeform 520"/>
            <p:cNvSpPr>
              <a:spLocks/>
            </p:cNvSpPr>
            <p:nvPr userDrawn="1"/>
          </p:nvSpPr>
          <p:spPr bwMode="auto">
            <a:xfrm>
              <a:off x="6645" y="571"/>
              <a:ext cx="91" cy="93"/>
            </a:xfrm>
            <a:custGeom>
              <a:avLst/>
              <a:gdLst>
                <a:gd name="T0" fmla="*/ 27 w 54"/>
                <a:gd name="T1" fmla="*/ 54 h 55"/>
                <a:gd name="T2" fmla="*/ 0 w 54"/>
                <a:gd name="T3" fmla="*/ 28 h 55"/>
                <a:gd name="T4" fmla="*/ 26 w 54"/>
                <a:gd name="T5" fmla="*/ 1 h 55"/>
                <a:gd name="T6" fmla="*/ 53 w 54"/>
                <a:gd name="T7" fmla="*/ 27 h 55"/>
                <a:gd name="T8" fmla="*/ 27 w 54"/>
                <a:gd name="T9" fmla="*/ 54 h 55"/>
              </a:gdLst>
              <a:ahLst/>
              <a:cxnLst>
                <a:cxn ang="0">
                  <a:pos x="T0" y="T1"/>
                </a:cxn>
                <a:cxn ang="0">
                  <a:pos x="T2" y="T3"/>
                </a:cxn>
                <a:cxn ang="0">
                  <a:pos x="T4" y="T5"/>
                </a:cxn>
                <a:cxn ang="0">
                  <a:pos x="T6" y="T7"/>
                </a:cxn>
                <a:cxn ang="0">
                  <a:pos x="T8" y="T9"/>
                </a:cxn>
              </a:cxnLst>
              <a:rect l="0" t="0" r="r" b="b"/>
              <a:pathLst>
                <a:path w="54" h="55">
                  <a:moveTo>
                    <a:pt x="27" y="54"/>
                  </a:moveTo>
                  <a:cubicBezTo>
                    <a:pt x="13" y="55"/>
                    <a:pt x="0" y="43"/>
                    <a:pt x="0" y="28"/>
                  </a:cubicBezTo>
                  <a:cubicBezTo>
                    <a:pt x="0" y="13"/>
                    <a:pt x="11" y="1"/>
                    <a:pt x="26" y="1"/>
                  </a:cubicBezTo>
                  <a:cubicBezTo>
                    <a:pt x="41" y="0"/>
                    <a:pt x="53" y="12"/>
                    <a:pt x="53" y="27"/>
                  </a:cubicBezTo>
                  <a:cubicBezTo>
                    <a:pt x="54" y="41"/>
                    <a:pt x="42" y="54"/>
                    <a:pt x="27"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5" name="Freeform 521"/>
            <p:cNvSpPr>
              <a:spLocks/>
            </p:cNvSpPr>
            <p:nvPr userDrawn="1"/>
          </p:nvSpPr>
          <p:spPr bwMode="auto">
            <a:xfrm>
              <a:off x="4068" y="2321"/>
              <a:ext cx="162" cy="306"/>
            </a:xfrm>
            <a:custGeom>
              <a:avLst/>
              <a:gdLst>
                <a:gd name="T0" fmla="*/ 0 w 96"/>
                <a:gd name="T1" fmla="*/ 2 h 181"/>
                <a:gd name="T2" fmla="*/ 91 w 96"/>
                <a:gd name="T3" fmla="*/ 181 h 181"/>
                <a:gd name="T4" fmla="*/ 96 w 96"/>
                <a:gd name="T5" fmla="*/ 179 h 181"/>
                <a:gd name="T6" fmla="*/ 5 w 96"/>
                <a:gd name="T7" fmla="*/ 0 h 181"/>
                <a:gd name="T8" fmla="*/ 0 w 96"/>
                <a:gd name="T9" fmla="*/ 2 h 181"/>
              </a:gdLst>
              <a:ahLst/>
              <a:cxnLst>
                <a:cxn ang="0">
                  <a:pos x="T0" y="T1"/>
                </a:cxn>
                <a:cxn ang="0">
                  <a:pos x="T2" y="T3"/>
                </a:cxn>
                <a:cxn ang="0">
                  <a:pos x="T4" y="T5"/>
                </a:cxn>
                <a:cxn ang="0">
                  <a:pos x="T6" y="T7"/>
                </a:cxn>
                <a:cxn ang="0">
                  <a:pos x="T8" y="T9"/>
                </a:cxn>
              </a:cxnLst>
              <a:rect l="0" t="0" r="r" b="b"/>
              <a:pathLst>
                <a:path w="96" h="181">
                  <a:moveTo>
                    <a:pt x="0" y="2"/>
                  </a:moveTo>
                  <a:cubicBezTo>
                    <a:pt x="91" y="181"/>
                    <a:pt x="91" y="181"/>
                    <a:pt x="91" y="181"/>
                  </a:cubicBezTo>
                  <a:cubicBezTo>
                    <a:pt x="96" y="179"/>
                    <a:pt x="96" y="179"/>
                    <a:pt x="96" y="179"/>
                  </a:cubicBezTo>
                  <a:cubicBezTo>
                    <a:pt x="5" y="0"/>
                    <a:pt x="5" y="0"/>
                    <a:pt x="5" y="0"/>
                  </a:cubicBezTo>
                  <a:cubicBezTo>
                    <a:pt x="3" y="1"/>
                    <a:pt x="2" y="1"/>
                    <a:pt x="0" y="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6" name="Freeform 522"/>
            <p:cNvSpPr>
              <a:spLocks/>
            </p:cNvSpPr>
            <p:nvPr userDrawn="1"/>
          </p:nvSpPr>
          <p:spPr bwMode="auto">
            <a:xfrm>
              <a:off x="3998" y="2184"/>
              <a:ext cx="53" cy="90"/>
            </a:xfrm>
            <a:custGeom>
              <a:avLst/>
              <a:gdLst>
                <a:gd name="T0" fmla="*/ 31 w 31"/>
                <a:gd name="T1" fmla="*/ 51 h 53"/>
                <a:gd name="T2" fmla="*/ 5 w 31"/>
                <a:gd name="T3" fmla="*/ 0 h 53"/>
                <a:gd name="T4" fmla="*/ 0 w 31"/>
                <a:gd name="T5" fmla="*/ 2 h 53"/>
                <a:gd name="T6" fmla="*/ 26 w 31"/>
                <a:gd name="T7" fmla="*/ 53 h 53"/>
                <a:gd name="T8" fmla="*/ 31 w 31"/>
                <a:gd name="T9" fmla="*/ 51 h 53"/>
              </a:gdLst>
              <a:ahLst/>
              <a:cxnLst>
                <a:cxn ang="0">
                  <a:pos x="T0" y="T1"/>
                </a:cxn>
                <a:cxn ang="0">
                  <a:pos x="T2" y="T3"/>
                </a:cxn>
                <a:cxn ang="0">
                  <a:pos x="T4" y="T5"/>
                </a:cxn>
                <a:cxn ang="0">
                  <a:pos x="T6" y="T7"/>
                </a:cxn>
                <a:cxn ang="0">
                  <a:pos x="T8" y="T9"/>
                </a:cxn>
              </a:cxnLst>
              <a:rect l="0" t="0" r="r" b="b"/>
              <a:pathLst>
                <a:path w="31" h="53">
                  <a:moveTo>
                    <a:pt x="31" y="51"/>
                  </a:moveTo>
                  <a:cubicBezTo>
                    <a:pt x="5" y="0"/>
                    <a:pt x="5" y="0"/>
                    <a:pt x="5" y="0"/>
                  </a:cubicBezTo>
                  <a:cubicBezTo>
                    <a:pt x="0" y="2"/>
                    <a:pt x="0" y="2"/>
                    <a:pt x="0" y="2"/>
                  </a:cubicBezTo>
                  <a:cubicBezTo>
                    <a:pt x="26" y="53"/>
                    <a:pt x="26" y="53"/>
                    <a:pt x="26" y="53"/>
                  </a:cubicBezTo>
                  <a:cubicBezTo>
                    <a:pt x="28" y="53"/>
                    <a:pt x="29" y="52"/>
                    <a:pt x="31" y="51"/>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7" name="Freeform 523"/>
            <p:cNvSpPr>
              <a:spLocks/>
            </p:cNvSpPr>
            <p:nvPr userDrawn="1"/>
          </p:nvSpPr>
          <p:spPr bwMode="auto">
            <a:xfrm>
              <a:off x="4404" y="1166"/>
              <a:ext cx="1040" cy="406"/>
            </a:xfrm>
            <a:custGeom>
              <a:avLst/>
              <a:gdLst>
                <a:gd name="T0" fmla="*/ 1 w 616"/>
                <a:gd name="T1" fmla="*/ 240 h 240"/>
                <a:gd name="T2" fmla="*/ 616 w 616"/>
                <a:gd name="T3" fmla="*/ 4 h 240"/>
                <a:gd name="T4" fmla="*/ 614 w 616"/>
                <a:gd name="T5" fmla="*/ 0 h 240"/>
                <a:gd name="T6" fmla="*/ 0 w 616"/>
                <a:gd name="T7" fmla="*/ 235 h 240"/>
                <a:gd name="T8" fmla="*/ 1 w 616"/>
                <a:gd name="T9" fmla="*/ 240 h 240"/>
              </a:gdLst>
              <a:ahLst/>
              <a:cxnLst>
                <a:cxn ang="0">
                  <a:pos x="T0" y="T1"/>
                </a:cxn>
                <a:cxn ang="0">
                  <a:pos x="T2" y="T3"/>
                </a:cxn>
                <a:cxn ang="0">
                  <a:pos x="T4" y="T5"/>
                </a:cxn>
                <a:cxn ang="0">
                  <a:pos x="T6" y="T7"/>
                </a:cxn>
                <a:cxn ang="0">
                  <a:pos x="T8" y="T9"/>
                </a:cxn>
              </a:cxnLst>
              <a:rect l="0" t="0" r="r" b="b"/>
              <a:pathLst>
                <a:path w="616" h="240">
                  <a:moveTo>
                    <a:pt x="1" y="240"/>
                  </a:moveTo>
                  <a:cubicBezTo>
                    <a:pt x="616" y="4"/>
                    <a:pt x="616" y="4"/>
                    <a:pt x="616" y="4"/>
                  </a:cubicBezTo>
                  <a:cubicBezTo>
                    <a:pt x="614" y="0"/>
                    <a:pt x="614" y="0"/>
                    <a:pt x="614" y="0"/>
                  </a:cubicBezTo>
                  <a:cubicBezTo>
                    <a:pt x="0" y="235"/>
                    <a:pt x="0" y="235"/>
                    <a:pt x="0" y="235"/>
                  </a:cubicBezTo>
                  <a:cubicBezTo>
                    <a:pt x="0" y="237"/>
                    <a:pt x="1" y="238"/>
                    <a:pt x="1" y="24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8" name="Freeform 524"/>
            <p:cNvSpPr>
              <a:spLocks/>
            </p:cNvSpPr>
            <p:nvPr userDrawn="1"/>
          </p:nvSpPr>
          <p:spPr bwMode="auto">
            <a:xfrm>
              <a:off x="4270" y="1584"/>
              <a:ext cx="83" cy="39"/>
            </a:xfrm>
            <a:custGeom>
              <a:avLst/>
              <a:gdLst>
                <a:gd name="T0" fmla="*/ 48 w 49"/>
                <a:gd name="T1" fmla="*/ 0 h 23"/>
                <a:gd name="T2" fmla="*/ 0 w 49"/>
                <a:gd name="T3" fmla="*/ 18 h 23"/>
                <a:gd name="T4" fmla="*/ 2 w 49"/>
                <a:gd name="T5" fmla="*/ 23 h 23"/>
                <a:gd name="T6" fmla="*/ 49 w 49"/>
                <a:gd name="T7" fmla="*/ 5 h 23"/>
                <a:gd name="T8" fmla="*/ 48 w 49"/>
                <a:gd name="T9" fmla="*/ 0 h 23"/>
              </a:gdLst>
              <a:ahLst/>
              <a:cxnLst>
                <a:cxn ang="0">
                  <a:pos x="T0" y="T1"/>
                </a:cxn>
                <a:cxn ang="0">
                  <a:pos x="T2" y="T3"/>
                </a:cxn>
                <a:cxn ang="0">
                  <a:pos x="T4" y="T5"/>
                </a:cxn>
                <a:cxn ang="0">
                  <a:pos x="T6" y="T7"/>
                </a:cxn>
                <a:cxn ang="0">
                  <a:pos x="T8" y="T9"/>
                </a:cxn>
              </a:cxnLst>
              <a:rect l="0" t="0" r="r" b="b"/>
              <a:pathLst>
                <a:path w="49" h="23">
                  <a:moveTo>
                    <a:pt x="48" y="0"/>
                  </a:moveTo>
                  <a:cubicBezTo>
                    <a:pt x="0" y="18"/>
                    <a:pt x="0" y="18"/>
                    <a:pt x="0" y="18"/>
                  </a:cubicBezTo>
                  <a:cubicBezTo>
                    <a:pt x="2" y="23"/>
                    <a:pt x="2" y="23"/>
                    <a:pt x="2" y="23"/>
                  </a:cubicBezTo>
                  <a:cubicBezTo>
                    <a:pt x="49" y="5"/>
                    <a:pt x="49" y="5"/>
                    <a:pt x="49" y="5"/>
                  </a:cubicBezTo>
                  <a:cubicBezTo>
                    <a:pt x="49" y="3"/>
                    <a:pt x="48" y="2"/>
                    <a:pt x="4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29" name="Freeform 525"/>
            <p:cNvSpPr>
              <a:spLocks/>
            </p:cNvSpPr>
            <p:nvPr userDrawn="1"/>
          </p:nvSpPr>
          <p:spPr bwMode="auto">
            <a:xfrm>
              <a:off x="4160" y="918"/>
              <a:ext cx="218" cy="355"/>
            </a:xfrm>
            <a:custGeom>
              <a:avLst/>
              <a:gdLst>
                <a:gd name="T0" fmla="*/ 4 w 129"/>
                <a:gd name="T1" fmla="*/ 210 h 210"/>
                <a:gd name="T2" fmla="*/ 129 w 129"/>
                <a:gd name="T3" fmla="*/ 2 h 210"/>
                <a:gd name="T4" fmla="*/ 125 w 129"/>
                <a:gd name="T5" fmla="*/ 0 h 210"/>
                <a:gd name="T6" fmla="*/ 0 w 129"/>
                <a:gd name="T7" fmla="*/ 207 h 210"/>
                <a:gd name="T8" fmla="*/ 4 w 129"/>
                <a:gd name="T9" fmla="*/ 210 h 210"/>
              </a:gdLst>
              <a:ahLst/>
              <a:cxnLst>
                <a:cxn ang="0">
                  <a:pos x="T0" y="T1"/>
                </a:cxn>
                <a:cxn ang="0">
                  <a:pos x="T2" y="T3"/>
                </a:cxn>
                <a:cxn ang="0">
                  <a:pos x="T4" y="T5"/>
                </a:cxn>
                <a:cxn ang="0">
                  <a:pos x="T6" y="T7"/>
                </a:cxn>
                <a:cxn ang="0">
                  <a:pos x="T8" y="T9"/>
                </a:cxn>
              </a:cxnLst>
              <a:rect l="0" t="0" r="r" b="b"/>
              <a:pathLst>
                <a:path w="129" h="210">
                  <a:moveTo>
                    <a:pt x="4" y="210"/>
                  </a:moveTo>
                  <a:cubicBezTo>
                    <a:pt x="129" y="2"/>
                    <a:pt x="129" y="2"/>
                    <a:pt x="129" y="2"/>
                  </a:cubicBezTo>
                  <a:cubicBezTo>
                    <a:pt x="125" y="0"/>
                    <a:pt x="125" y="0"/>
                    <a:pt x="125" y="0"/>
                  </a:cubicBezTo>
                  <a:cubicBezTo>
                    <a:pt x="0" y="207"/>
                    <a:pt x="0" y="207"/>
                    <a:pt x="0" y="207"/>
                  </a:cubicBezTo>
                  <a:cubicBezTo>
                    <a:pt x="1" y="208"/>
                    <a:pt x="2" y="209"/>
                    <a:pt x="4" y="21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0" name="Freeform 526"/>
            <p:cNvSpPr>
              <a:spLocks/>
            </p:cNvSpPr>
            <p:nvPr userDrawn="1"/>
          </p:nvSpPr>
          <p:spPr bwMode="auto">
            <a:xfrm>
              <a:off x="4117" y="1317"/>
              <a:ext cx="20" cy="25"/>
            </a:xfrm>
            <a:custGeom>
              <a:avLst/>
              <a:gdLst>
                <a:gd name="T0" fmla="*/ 8 w 12"/>
                <a:gd name="T1" fmla="*/ 0 h 15"/>
                <a:gd name="T2" fmla="*/ 0 w 12"/>
                <a:gd name="T3" fmla="*/ 12 h 15"/>
                <a:gd name="T4" fmla="*/ 5 w 12"/>
                <a:gd name="T5" fmla="*/ 15 h 15"/>
                <a:gd name="T6" fmla="*/ 12 w 12"/>
                <a:gd name="T7" fmla="*/ 2 h 15"/>
                <a:gd name="T8" fmla="*/ 8 w 12"/>
                <a:gd name="T9" fmla="*/ 0 h 15"/>
              </a:gdLst>
              <a:ahLst/>
              <a:cxnLst>
                <a:cxn ang="0">
                  <a:pos x="T0" y="T1"/>
                </a:cxn>
                <a:cxn ang="0">
                  <a:pos x="T2" y="T3"/>
                </a:cxn>
                <a:cxn ang="0">
                  <a:pos x="T4" y="T5"/>
                </a:cxn>
                <a:cxn ang="0">
                  <a:pos x="T6" y="T7"/>
                </a:cxn>
                <a:cxn ang="0">
                  <a:pos x="T8" y="T9"/>
                </a:cxn>
              </a:cxnLst>
              <a:rect l="0" t="0" r="r" b="b"/>
              <a:pathLst>
                <a:path w="12" h="15">
                  <a:moveTo>
                    <a:pt x="8" y="0"/>
                  </a:moveTo>
                  <a:cubicBezTo>
                    <a:pt x="0" y="12"/>
                    <a:pt x="0" y="12"/>
                    <a:pt x="0" y="12"/>
                  </a:cubicBezTo>
                  <a:cubicBezTo>
                    <a:pt x="5" y="15"/>
                    <a:pt x="5" y="15"/>
                    <a:pt x="5" y="15"/>
                  </a:cubicBezTo>
                  <a:cubicBezTo>
                    <a:pt x="12" y="2"/>
                    <a:pt x="12" y="2"/>
                    <a:pt x="12" y="2"/>
                  </a:cubicBezTo>
                  <a:cubicBezTo>
                    <a:pt x="11" y="1"/>
                    <a:pt x="10" y="0"/>
                    <a:pt x="8"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1" name="Freeform 527"/>
            <p:cNvSpPr>
              <a:spLocks/>
            </p:cNvSpPr>
            <p:nvPr userDrawn="1"/>
          </p:nvSpPr>
          <p:spPr bwMode="auto">
            <a:xfrm>
              <a:off x="3348" y="1953"/>
              <a:ext cx="132" cy="37"/>
            </a:xfrm>
            <a:custGeom>
              <a:avLst/>
              <a:gdLst>
                <a:gd name="T0" fmla="*/ 1 w 78"/>
                <a:gd name="T1" fmla="*/ 22 h 22"/>
                <a:gd name="T2" fmla="*/ 78 w 78"/>
                <a:gd name="T3" fmla="*/ 4 h 22"/>
                <a:gd name="T4" fmla="*/ 77 w 78"/>
                <a:gd name="T5" fmla="*/ 0 h 22"/>
                <a:gd name="T6" fmla="*/ 0 w 78"/>
                <a:gd name="T7" fmla="*/ 17 h 22"/>
                <a:gd name="T8" fmla="*/ 1 w 78"/>
                <a:gd name="T9" fmla="*/ 22 h 22"/>
              </a:gdLst>
              <a:ahLst/>
              <a:cxnLst>
                <a:cxn ang="0">
                  <a:pos x="T0" y="T1"/>
                </a:cxn>
                <a:cxn ang="0">
                  <a:pos x="T2" y="T3"/>
                </a:cxn>
                <a:cxn ang="0">
                  <a:pos x="T4" y="T5"/>
                </a:cxn>
                <a:cxn ang="0">
                  <a:pos x="T6" y="T7"/>
                </a:cxn>
                <a:cxn ang="0">
                  <a:pos x="T8" y="T9"/>
                </a:cxn>
              </a:cxnLst>
              <a:rect l="0" t="0" r="r" b="b"/>
              <a:pathLst>
                <a:path w="78" h="22">
                  <a:moveTo>
                    <a:pt x="1" y="22"/>
                  </a:moveTo>
                  <a:cubicBezTo>
                    <a:pt x="78" y="4"/>
                    <a:pt x="78" y="4"/>
                    <a:pt x="78" y="4"/>
                  </a:cubicBezTo>
                  <a:cubicBezTo>
                    <a:pt x="77" y="0"/>
                    <a:pt x="77" y="0"/>
                    <a:pt x="77" y="0"/>
                  </a:cubicBezTo>
                  <a:cubicBezTo>
                    <a:pt x="0" y="17"/>
                    <a:pt x="0" y="17"/>
                    <a:pt x="0" y="17"/>
                  </a:cubicBezTo>
                  <a:cubicBezTo>
                    <a:pt x="0" y="19"/>
                    <a:pt x="1" y="20"/>
                    <a:pt x="1" y="22"/>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2" name="Freeform 528"/>
            <p:cNvSpPr>
              <a:spLocks/>
            </p:cNvSpPr>
            <p:nvPr userDrawn="1"/>
          </p:nvSpPr>
          <p:spPr bwMode="auto">
            <a:xfrm>
              <a:off x="2816" y="1995"/>
              <a:ext cx="478" cy="116"/>
            </a:xfrm>
            <a:custGeom>
              <a:avLst/>
              <a:gdLst>
                <a:gd name="T0" fmla="*/ 282 w 283"/>
                <a:gd name="T1" fmla="*/ 0 h 69"/>
                <a:gd name="T2" fmla="*/ 0 w 283"/>
                <a:gd name="T3" fmla="*/ 64 h 69"/>
                <a:gd name="T4" fmla="*/ 2 w 283"/>
                <a:gd name="T5" fmla="*/ 69 h 69"/>
                <a:gd name="T6" fmla="*/ 283 w 283"/>
                <a:gd name="T7" fmla="*/ 4 h 69"/>
                <a:gd name="T8" fmla="*/ 282 w 283"/>
                <a:gd name="T9" fmla="*/ 0 h 69"/>
              </a:gdLst>
              <a:ahLst/>
              <a:cxnLst>
                <a:cxn ang="0">
                  <a:pos x="T0" y="T1"/>
                </a:cxn>
                <a:cxn ang="0">
                  <a:pos x="T2" y="T3"/>
                </a:cxn>
                <a:cxn ang="0">
                  <a:pos x="T4" y="T5"/>
                </a:cxn>
                <a:cxn ang="0">
                  <a:pos x="T6" y="T7"/>
                </a:cxn>
                <a:cxn ang="0">
                  <a:pos x="T8" y="T9"/>
                </a:cxn>
              </a:cxnLst>
              <a:rect l="0" t="0" r="r" b="b"/>
              <a:pathLst>
                <a:path w="283" h="69">
                  <a:moveTo>
                    <a:pt x="282" y="0"/>
                  </a:moveTo>
                  <a:cubicBezTo>
                    <a:pt x="0" y="64"/>
                    <a:pt x="0" y="64"/>
                    <a:pt x="0" y="64"/>
                  </a:cubicBezTo>
                  <a:cubicBezTo>
                    <a:pt x="2" y="69"/>
                    <a:pt x="2" y="69"/>
                    <a:pt x="2" y="69"/>
                  </a:cubicBezTo>
                  <a:cubicBezTo>
                    <a:pt x="283" y="4"/>
                    <a:pt x="283" y="4"/>
                    <a:pt x="283" y="4"/>
                  </a:cubicBezTo>
                  <a:cubicBezTo>
                    <a:pt x="283" y="3"/>
                    <a:pt x="282" y="1"/>
                    <a:pt x="282" y="0"/>
                  </a:cubicBez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sp>
          <p:nvSpPr>
            <p:cNvPr id="133" name="Freeform 529"/>
            <p:cNvSpPr>
              <a:spLocks/>
            </p:cNvSpPr>
            <p:nvPr userDrawn="1"/>
          </p:nvSpPr>
          <p:spPr bwMode="auto">
            <a:xfrm>
              <a:off x="5398" y="1123"/>
              <a:ext cx="92" cy="91"/>
            </a:xfrm>
            <a:custGeom>
              <a:avLst/>
              <a:gdLst>
                <a:gd name="T0" fmla="*/ 28 w 54"/>
                <a:gd name="T1" fmla="*/ 54 h 54"/>
                <a:gd name="T2" fmla="*/ 0 w 54"/>
                <a:gd name="T3" fmla="*/ 28 h 54"/>
                <a:gd name="T4" fmla="*/ 26 w 54"/>
                <a:gd name="T5" fmla="*/ 0 h 54"/>
                <a:gd name="T6" fmla="*/ 54 w 54"/>
                <a:gd name="T7" fmla="*/ 26 h 54"/>
                <a:gd name="T8" fmla="*/ 28 w 54"/>
                <a:gd name="T9" fmla="*/ 54 h 54"/>
              </a:gdLst>
              <a:ahLst/>
              <a:cxnLst>
                <a:cxn ang="0">
                  <a:pos x="T0" y="T1"/>
                </a:cxn>
                <a:cxn ang="0">
                  <a:pos x="T2" y="T3"/>
                </a:cxn>
                <a:cxn ang="0">
                  <a:pos x="T4" y="T5"/>
                </a:cxn>
                <a:cxn ang="0">
                  <a:pos x="T6" y="T7"/>
                </a:cxn>
                <a:cxn ang="0">
                  <a:pos x="T8" y="T9"/>
                </a:cxn>
              </a:cxnLst>
              <a:rect l="0" t="0" r="r" b="b"/>
              <a:pathLst>
                <a:path w="54" h="54">
                  <a:moveTo>
                    <a:pt x="28" y="54"/>
                  </a:moveTo>
                  <a:cubicBezTo>
                    <a:pt x="13" y="54"/>
                    <a:pt x="1" y="43"/>
                    <a:pt x="0" y="28"/>
                  </a:cubicBezTo>
                  <a:cubicBezTo>
                    <a:pt x="0" y="13"/>
                    <a:pt x="11" y="1"/>
                    <a:pt x="26" y="0"/>
                  </a:cubicBezTo>
                  <a:cubicBezTo>
                    <a:pt x="41" y="0"/>
                    <a:pt x="53" y="11"/>
                    <a:pt x="54" y="26"/>
                  </a:cubicBezTo>
                  <a:cubicBezTo>
                    <a:pt x="54" y="41"/>
                    <a:pt x="43" y="53"/>
                    <a:pt x="28" y="54"/>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6718" fontAlgn="base">
                <a:spcBef>
                  <a:spcPct val="0"/>
                </a:spcBef>
                <a:spcAft>
                  <a:spcPct val="0"/>
                </a:spcAft>
              </a:pPr>
              <a:endParaRPr lang="en-US" sz="1800" kern="1200" dirty="0">
                <a:solidFill>
                  <a:srgbClr val="1D1D1C"/>
                </a:solidFill>
                <a:latin typeface="Arial" charset="0"/>
                <a:ea typeface="ＭＳ Ｐゴシック" charset="0"/>
                <a:cs typeface="ＭＳ Ｐゴシック" charset="0"/>
              </a:endParaRPr>
            </a:p>
          </p:txBody>
        </p:sp>
      </p:grpSp>
    </p:spTree>
    <p:extLst>
      <p:ext uri="{BB962C8B-B14F-4D97-AF65-F5344CB8AC3E}">
        <p14:creationId xmlns:p14="http://schemas.microsoft.com/office/powerpoint/2010/main" val="363939149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divider dark">
    <p:bg>
      <p:bgPr>
        <a:solidFill>
          <a:schemeClr val="dk2"/>
        </a:solidFill>
        <a:effectLst/>
      </p:bgPr>
    </p:bg>
    <p:spTree>
      <p:nvGrpSpPr>
        <p:cNvPr id="1" name="Shape 39"/>
        <p:cNvGrpSpPr/>
        <p:nvPr/>
      </p:nvGrpSpPr>
      <p:grpSpPr>
        <a:xfrm>
          <a:off x="0" y="0"/>
          <a:ext cx="0" cy="0"/>
          <a:chOff x="0" y="0"/>
          <a:chExt cx="0" cy="0"/>
        </a:xfrm>
      </p:grpSpPr>
      <p:pic>
        <p:nvPicPr>
          <p:cNvPr id="40" name="Shape 40"/>
          <p:cNvPicPr preferRelativeResize="0"/>
          <p:nvPr/>
        </p:nvPicPr>
        <p:blipFill rotWithShape="1">
          <a:blip r:embed="rId2">
            <a:alphaModFix amt="28000"/>
          </a:blip>
          <a:srcRect r="9746" b="7039"/>
          <a:stretch/>
        </p:blipFill>
        <p:spPr>
          <a:xfrm>
            <a:off x="4670079" y="1959684"/>
            <a:ext cx="4473939" cy="3183845"/>
          </a:xfrm>
          <a:prstGeom prst="rect">
            <a:avLst/>
          </a:prstGeom>
          <a:noFill/>
          <a:ln>
            <a:noFill/>
          </a:ln>
        </p:spPr>
      </p:pic>
      <p:sp>
        <p:nvSpPr>
          <p:cNvPr id="41" name="Shape 41"/>
          <p:cNvSpPr txBox="1">
            <a:spLocks noGrp="1"/>
          </p:cNvSpPr>
          <p:nvPr>
            <p:ph type="title"/>
          </p:nvPr>
        </p:nvSpPr>
        <p:spPr>
          <a:xfrm>
            <a:off x="457200" y="1566250"/>
            <a:ext cx="8221662" cy="1005500"/>
          </a:xfrm>
          <a:prstGeom prst="rect">
            <a:avLst/>
          </a:prstGeom>
          <a:noFill/>
          <a:ln>
            <a:noFill/>
          </a:ln>
        </p:spPr>
        <p:txBody>
          <a:bodyPr lIns="68436" tIns="68436" rIns="68436" bIns="68436"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127" y="1050614"/>
            <a:ext cx="3443729" cy="342711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8164631" y="4754325"/>
            <a:ext cx="513715" cy="273844"/>
          </a:xfrm>
          <a:prstGeom prst="rect">
            <a:avLst/>
          </a:prstGeom>
        </p:spPr>
        <p:txBody>
          <a:bodyPr/>
          <a:lstStyle>
            <a:lvl1pPr>
              <a:defRPr/>
            </a:lvl1pPr>
          </a:lstStyle>
          <a:p>
            <a:fld id="{CF5FEF7A-18AA-6343-8CC9-77515722A285}" type="slidenum">
              <a:rPr lang="en-US" smtClean="0"/>
              <a:pPr/>
              <a:t>‹#›</a:t>
            </a:fld>
            <a:endParaRPr lang="en-US" dirty="0"/>
          </a:p>
        </p:txBody>
      </p:sp>
      <p:sp>
        <p:nvSpPr>
          <p:cNvPr id="5" name="Picture Placeholder 4"/>
          <p:cNvSpPr>
            <a:spLocks noGrp="1"/>
          </p:cNvSpPr>
          <p:nvPr>
            <p:ph type="pic" sz="quarter" idx="13"/>
          </p:nvPr>
        </p:nvSpPr>
        <p:spPr>
          <a:xfrm>
            <a:off x="4025247" y="892011"/>
            <a:ext cx="5118755" cy="4251490"/>
          </a:xfrm>
        </p:spPr>
        <p:txBody>
          <a:bodyPr/>
          <a:lstStyle/>
          <a:p>
            <a:endParaRPr lang="en-US"/>
          </a:p>
        </p:txBody>
      </p:sp>
      <p:sp>
        <p:nvSpPr>
          <p:cNvPr id="7" name="Title 1"/>
          <p:cNvSpPr>
            <a:spLocks noGrp="1"/>
          </p:cNvSpPr>
          <p:nvPr>
            <p:ph type="title"/>
          </p:nvPr>
        </p:nvSpPr>
        <p:spPr>
          <a:xfrm>
            <a:off x="374128" y="201734"/>
            <a:ext cx="6969353" cy="599544"/>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13904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arison">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457200"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7" name="Shape 47"/>
          <p:cNvSpPr txBox="1">
            <a:spLocks noGrp="1"/>
          </p:cNvSpPr>
          <p:nvPr>
            <p:ph type="body" idx="2"/>
          </p:nvPr>
        </p:nvSpPr>
        <p:spPr>
          <a:xfrm>
            <a:off x="4984722" y="882925"/>
            <a:ext cx="3693622" cy="350258"/>
          </a:xfrm>
          <a:prstGeom prst="rect">
            <a:avLst/>
          </a:prstGeom>
          <a:noFill/>
          <a:ln>
            <a:noFill/>
          </a:ln>
        </p:spPr>
        <p:txBody>
          <a:bodyPr lIns="68436" tIns="68436" rIns="68436" bIns="68436" anchor="b" anchorCtr="0"/>
          <a:lstStyle>
            <a:lvl1pPr marL="0" indent="0" rtl="0">
              <a:spcBef>
                <a:spcPts val="0"/>
              </a:spcBef>
              <a:buClr>
                <a:schemeClr val="lt2"/>
              </a:buClr>
              <a:buFont typeface="Verdana"/>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sp>
        <p:nvSpPr>
          <p:cNvPr id="48" name="Shape 48"/>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9" name="Shape 49"/>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0" name="Shape 50"/>
          <p:cNvSpPr txBox="1">
            <a:spLocks noGrp="1"/>
          </p:cNvSpPr>
          <p:nvPr>
            <p:ph type="body" idx="3"/>
          </p:nvPr>
        </p:nvSpPr>
        <p:spPr>
          <a:xfrm>
            <a:off x="457200"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1" name="Shape 51"/>
          <p:cNvSpPr txBox="1">
            <a:spLocks noGrp="1"/>
          </p:cNvSpPr>
          <p:nvPr>
            <p:ph type="body" idx="4"/>
          </p:nvPr>
        </p:nvSpPr>
        <p:spPr>
          <a:xfrm>
            <a:off x="4984722" y="1325166"/>
            <a:ext cx="3693622" cy="3333750"/>
          </a:xfrm>
          <a:prstGeom prst="rect">
            <a:avLst/>
          </a:prstGeom>
          <a:noFill/>
          <a:ln>
            <a:noFill/>
          </a:ln>
        </p:spPr>
        <p:txBody>
          <a:bodyPr lIns="68436" tIns="68436" rIns="68436" bIns="68436"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3 Column">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4" name="Shape 54"/>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55" name="Shape 55"/>
          <p:cNvSpPr txBox="1">
            <a:spLocks noGrp="1"/>
          </p:cNvSpPr>
          <p:nvPr>
            <p:ph type="body" idx="1"/>
          </p:nvPr>
        </p:nvSpPr>
        <p:spPr>
          <a:xfrm>
            <a:off x="45732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3367377"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7" name="Shape 57"/>
          <p:cNvSpPr txBox="1">
            <a:spLocks noGrp="1"/>
          </p:cNvSpPr>
          <p:nvPr>
            <p:ph type="body" idx="3"/>
          </p:nvPr>
        </p:nvSpPr>
        <p:spPr>
          <a:xfrm>
            <a:off x="6277429" y="891790"/>
            <a:ext cx="2400925" cy="3767137"/>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3 Column photo">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0" name="Shape 60"/>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61" name="Shape 61"/>
          <p:cNvSpPr>
            <a:spLocks noGrp="1"/>
          </p:cNvSpPr>
          <p:nvPr>
            <p:ph type="pic" idx="2"/>
          </p:nvPr>
        </p:nvSpPr>
        <p:spPr>
          <a:xfrm>
            <a:off x="457318" y="891806"/>
            <a:ext cx="2606718" cy="3123761"/>
          </a:xfrm>
          <a:prstGeom prst="rect">
            <a:avLst/>
          </a:prstGeom>
          <a:noFill/>
          <a:ln>
            <a:noFill/>
          </a:ln>
        </p:spPr>
      </p:sp>
      <p:sp>
        <p:nvSpPr>
          <p:cNvPr id="62" name="Shape 62"/>
          <p:cNvSpPr>
            <a:spLocks noGrp="1"/>
          </p:cNvSpPr>
          <p:nvPr>
            <p:ph type="pic" idx="3"/>
          </p:nvPr>
        </p:nvSpPr>
        <p:spPr>
          <a:xfrm>
            <a:off x="3264473" y="891806"/>
            <a:ext cx="2606718" cy="3123761"/>
          </a:xfrm>
          <a:prstGeom prst="rect">
            <a:avLst/>
          </a:prstGeom>
          <a:noFill/>
          <a:ln>
            <a:noFill/>
          </a:ln>
        </p:spPr>
      </p:sp>
      <p:sp>
        <p:nvSpPr>
          <p:cNvPr id="63" name="Shape 63"/>
          <p:cNvSpPr>
            <a:spLocks noGrp="1"/>
          </p:cNvSpPr>
          <p:nvPr>
            <p:ph type="pic" idx="4"/>
          </p:nvPr>
        </p:nvSpPr>
        <p:spPr>
          <a:xfrm>
            <a:off x="6071626" y="891806"/>
            <a:ext cx="2606718" cy="3123761"/>
          </a:xfrm>
          <a:prstGeom prst="rect">
            <a:avLst/>
          </a:prstGeom>
          <a:noFill/>
          <a:ln>
            <a:noFill/>
          </a:ln>
        </p:spPr>
      </p:sp>
      <p:sp>
        <p:nvSpPr>
          <p:cNvPr id="64" name="Shape 64"/>
          <p:cNvSpPr txBox="1">
            <a:spLocks noGrp="1"/>
          </p:cNvSpPr>
          <p:nvPr>
            <p:ph type="body" idx="1"/>
          </p:nvPr>
        </p:nvSpPr>
        <p:spPr>
          <a:xfrm>
            <a:off x="457349" y="4241009"/>
            <a:ext cx="2606957"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cxnSp>
        <p:nvCxnSpPr>
          <p:cNvPr id="65" name="Shape 65"/>
          <p:cNvCxnSpPr/>
          <p:nvPr/>
        </p:nvCxnSpPr>
        <p:spPr>
          <a:xfrm>
            <a:off x="451959"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6" name="Shape 66"/>
          <p:cNvCxnSpPr/>
          <p:nvPr/>
        </p:nvCxnSpPr>
        <p:spPr>
          <a:xfrm>
            <a:off x="3261792" y="4141369"/>
            <a:ext cx="2606718" cy="0"/>
          </a:xfrm>
          <a:prstGeom prst="straightConnector1">
            <a:avLst/>
          </a:prstGeom>
          <a:noFill/>
          <a:ln w="12700" cap="flat" cmpd="sng">
            <a:solidFill>
              <a:schemeClr val="dk2"/>
            </a:solidFill>
            <a:prstDash val="solid"/>
            <a:round/>
            <a:headEnd type="none" w="med" len="med"/>
            <a:tailEnd type="none" w="med" len="med"/>
          </a:ln>
        </p:spPr>
      </p:cxnSp>
      <p:cxnSp>
        <p:nvCxnSpPr>
          <p:cNvPr id="67" name="Shape 67"/>
          <p:cNvCxnSpPr/>
          <p:nvPr/>
        </p:nvCxnSpPr>
        <p:spPr>
          <a:xfrm>
            <a:off x="6071626" y="4141369"/>
            <a:ext cx="2606718" cy="0"/>
          </a:xfrm>
          <a:prstGeom prst="straightConnector1">
            <a:avLst/>
          </a:prstGeom>
          <a:noFill/>
          <a:ln w="12700" cap="flat" cmpd="sng">
            <a:solidFill>
              <a:schemeClr val="dk2"/>
            </a:solidFill>
            <a:prstDash val="solid"/>
            <a:round/>
            <a:headEnd type="none" w="med" len="med"/>
            <a:tailEnd type="none" w="med" len="med"/>
          </a:ln>
        </p:spPr>
      </p:cxnSp>
      <p:sp>
        <p:nvSpPr>
          <p:cNvPr id="68" name="Shape 68"/>
          <p:cNvSpPr txBox="1">
            <a:spLocks noGrp="1"/>
          </p:cNvSpPr>
          <p:nvPr>
            <p:ph type="body" idx="5"/>
          </p:nvPr>
        </p:nvSpPr>
        <p:spPr>
          <a:xfrm>
            <a:off x="3264473"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6"/>
          </p:nvPr>
        </p:nvSpPr>
        <p:spPr>
          <a:xfrm>
            <a:off x="6071387" y="4241009"/>
            <a:ext cx="2606718" cy="417909"/>
          </a:xfrm>
          <a:prstGeom prst="rect">
            <a:avLst/>
          </a:prstGeom>
          <a:noFill/>
          <a:ln>
            <a:noFill/>
          </a:ln>
        </p:spPr>
        <p:txBody>
          <a:bodyPr lIns="68436" tIns="68436" rIns="68436" bIns="68436" anchor="t" anchorCtr="0"/>
          <a:lstStyle>
            <a:lvl1pPr marL="0" indent="0" rtl="0">
              <a:spcBef>
                <a:spcPts val="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Vertical split">
    <p:spTree>
      <p:nvGrpSpPr>
        <p:cNvPr id="1" name="Shape 70"/>
        <p:cNvGrpSpPr/>
        <p:nvPr/>
      </p:nvGrpSpPr>
      <p:grpSpPr>
        <a:xfrm>
          <a:off x="0" y="0"/>
          <a:ext cx="0" cy="0"/>
          <a:chOff x="0" y="0"/>
          <a:chExt cx="0" cy="0"/>
        </a:xfrm>
      </p:grpSpPr>
      <p:sp>
        <p:nvSpPr>
          <p:cNvPr id="71" name="Shape 71"/>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72" name="Shape 72"/>
          <p:cNvSpPr/>
          <p:nvPr/>
        </p:nvSpPr>
        <p:spPr>
          <a:xfrm>
            <a:off x="6135688" y="0"/>
            <a:ext cx="3008312" cy="5143500"/>
          </a:xfrm>
          <a:prstGeom prst="rect">
            <a:avLst/>
          </a:prstGeom>
          <a:solidFill>
            <a:schemeClr val="dk2"/>
          </a:solidFill>
          <a:ln>
            <a:noFill/>
          </a:ln>
        </p:spPr>
        <p:txBody>
          <a:bodyPr lIns="68436" tIns="34210" rIns="68436" bIns="34210"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73" name="Shape 73"/>
          <p:cNvSpPr txBox="1">
            <a:spLocks noGrp="1"/>
          </p:cNvSpPr>
          <p:nvPr>
            <p:ph type="body" idx="1"/>
          </p:nvPr>
        </p:nvSpPr>
        <p:spPr>
          <a:xfrm>
            <a:off x="6135688" y="29"/>
            <a:ext cx="3008312" cy="5143499"/>
          </a:xfrm>
          <a:prstGeom prst="rect">
            <a:avLst/>
          </a:prstGeom>
          <a:noFill/>
          <a:ln>
            <a:noFill/>
          </a:ln>
        </p:spPr>
        <p:txBody>
          <a:bodyPr lIns="68436" tIns="68436" rIns="68436" bIns="68436" anchor="ctr" anchorCtr="0"/>
          <a:lstStyle>
            <a:lvl1pPr marL="0" marR="0" indent="0" algn="ctr" rtl="0">
              <a:lnSpc>
                <a:spcPct val="100000"/>
              </a:lnSpc>
              <a:spcBef>
                <a:spcPts val="600"/>
              </a:spcBef>
              <a:spcAft>
                <a:spcPts val="0"/>
              </a:spcAft>
              <a:buClr>
                <a:srgbClr val="00A0DF"/>
              </a:buClr>
              <a:buFont typeface="Arial"/>
              <a:buNone/>
              <a:defRPr/>
            </a:lvl1pPr>
            <a:lvl2pPr marL="456268" indent="-12680" rtl="0">
              <a:spcBef>
                <a:spcPts val="0"/>
              </a:spcBef>
              <a:buFont typeface="Verdana"/>
              <a:buNone/>
              <a:defRPr/>
            </a:lvl2pPr>
            <a:lvl3pPr marL="912537" indent="-12680" rtl="0">
              <a:spcBef>
                <a:spcPts val="0"/>
              </a:spcBef>
              <a:buFont typeface="Verdana"/>
              <a:buNone/>
              <a:defRPr/>
            </a:lvl3pPr>
            <a:lvl4pPr marL="1368806" indent="-12680" rtl="0">
              <a:spcBef>
                <a:spcPts val="0"/>
              </a:spcBef>
              <a:buFont typeface="Verdana"/>
              <a:buNone/>
              <a:defRPr/>
            </a:lvl4pPr>
            <a:lvl5pPr marL="1825075" indent="-12680" rtl="0">
              <a:spcBef>
                <a:spcPts val="0"/>
              </a:spcBef>
              <a:buFont typeface="Verdana"/>
              <a:buNone/>
              <a:defRPr/>
            </a:lvl5pPr>
            <a:lvl6pPr marL="2281341" indent="-12680" rtl="0">
              <a:spcBef>
                <a:spcPts val="0"/>
              </a:spcBef>
              <a:buFont typeface="Verdana"/>
              <a:buNone/>
              <a:defRPr/>
            </a:lvl6pPr>
            <a:lvl7pPr marL="2737610" indent="-12680" rtl="0">
              <a:spcBef>
                <a:spcPts val="0"/>
              </a:spcBef>
              <a:buFont typeface="Verdana"/>
              <a:buNone/>
              <a:defRPr/>
            </a:lvl7pPr>
            <a:lvl8pPr marL="3193877" indent="-12680" rtl="0">
              <a:spcBef>
                <a:spcPts val="0"/>
              </a:spcBef>
              <a:buFont typeface="Verdana"/>
              <a:buNone/>
              <a:defRPr/>
            </a:lvl8pPr>
            <a:lvl9pPr marL="3650146" indent="-12680" rtl="0">
              <a:spcBef>
                <a:spcPts val="0"/>
              </a:spcBef>
              <a:buFont typeface="Verdana"/>
              <a:buNone/>
              <a:defRPr/>
            </a:lvl9pPr>
          </a:lstStyle>
          <a:p>
            <a:endParaRPr/>
          </a:p>
        </p:txBody>
      </p:sp>
      <p:pic>
        <p:nvPicPr>
          <p:cNvPr id="74" name="Shape 74"/>
          <p:cNvPicPr preferRelativeResize="0"/>
          <p:nvPr/>
        </p:nvPicPr>
        <p:blipFill rotWithShape="1">
          <a:blip r:embed="rId2">
            <a:alphaModFix amt="6000"/>
          </a:blip>
          <a:srcRect r="9746" b="7039"/>
          <a:stretch/>
        </p:blipFill>
        <p:spPr>
          <a:xfrm>
            <a:off x="4670079" y="1959684"/>
            <a:ext cx="4473939" cy="3183845"/>
          </a:xfrm>
          <a:prstGeom prst="rect">
            <a:avLst/>
          </a:prstGeom>
          <a:noFill/>
          <a:ln>
            <a:noFill/>
          </a:ln>
        </p:spPr>
      </p:pic>
      <p:sp>
        <p:nvSpPr>
          <p:cNvPr id="75" name="Shape 75"/>
          <p:cNvSpPr txBox="1">
            <a:spLocks noGrp="1"/>
          </p:cNvSpPr>
          <p:nvPr>
            <p:ph type="body" idx="2"/>
          </p:nvPr>
        </p:nvSpPr>
        <p:spPr>
          <a:xfrm>
            <a:off x="459034" y="891790"/>
            <a:ext cx="5552327" cy="3767137"/>
          </a:xfrm>
          <a:prstGeom prst="rect">
            <a:avLst/>
          </a:prstGeom>
          <a:noFill/>
          <a:ln>
            <a:noFill/>
          </a:ln>
        </p:spPr>
        <p:txBody>
          <a:bodyPr lIns="68436" tIns="68436" rIns="68436" bIns="68436" anchor="t" anchorCtr="0"/>
          <a:lstStyle>
            <a:lvl1pPr marL="164761" indent="-50698" algn="l" rtl="0">
              <a:spcBef>
                <a:spcPts val="900"/>
              </a:spcBef>
              <a:spcAft>
                <a:spcPts val="0"/>
              </a:spcAft>
              <a:buClr>
                <a:srgbClr val="00A0DF"/>
              </a:buClr>
              <a:buFont typeface="Arial"/>
              <a:buChar char="•"/>
              <a:defRPr/>
            </a:lvl1pPr>
            <a:lvl2pPr marL="468944" indent="-101398" algn="l" rtl="0">
              <a:spcBef>
                <a:spcPts val="500"/>
              </a:spcBef>
              <a:spcAft>
                <a:spcPts val="0"/>
              </a:spcAft>
              <a:buClr>
                <a:srgbClr val="00A0DF"/>
              </a:buClr>
              <a:buFont typeface="Open Sans"/>
              <a:buChar char="–"/>
              <a:defRPr/>
            </a:lvl2pPr>
            <a:lvl3pPr marL="684402" indent="-88727" algn="l" rtl="0">
              <a:spcBef>
                <a:spcPts val="400"/>
              </a:spcBef>
              <a:spcAft>
                <a:spcPts val="0"/>
              </a:spcAft>
              <a:buClr>
                <a:srgbClr val="00A0DF"/>
              </a:buClr>
              <a:buFont typeface="Arial"/>
              <a:buChar char="•"/>
              <a:defRPr/>
            </a:lvl3pPr>
            <a:lvl4pPr marL="899864" marR="0" indent="-101398" algn="l" rtl="0">
              <a:lnSpc>
                <a:spcPct val="100000"/>
              </a:lnSpc>
              <a:spcBef>
                <a:spcPts val="400"/>
              </a:spcBef>
              <a:spcAft>
                <a:spcPts val="0"/>
              </a:spcAft>
              <a:buClr>
                <a:srgbClr val="00A0DF"/>
              </a:buClr>
              <a:buFont typeface="Open Sans"/>
              <a:buChar char="–"/>
              <a:defRPr/>
            </a:lvl4pPr>
            <a:lvl5pPr marL="1204044" indent="-114067" algn="l" rtl="0">
              <a:spcBef>
                <a:spcPts val="400"/>
              </a:spcBef>
              <a:spcAft>
                <a:spcPts val="0"/>
              </a:spcAft>
              <a:buClr>
                <a:srgbClr val="00A0DF"/>
              </a:buClr>
              <a:buFont typeface="Arial"/>
              <a:buChar char="•"/>
              <a:defRPr/>
            </a:lvl5pPr>
            <a:lvl6pPr marL="2509469" indent="-114067" algn="l" rtl="0">
              <a:spcBef>
                <a:spcPts val="400"/>
              </a:spcBef>
              <a:buClr>
                <a:schemeClr val="dk1"/>
              </a:buClr>
              <a:buFont typeface="Arial"/>
              <a:buChar char="•"/>
              <a:defRPr/>
            </a:lvl6pPr>
            <a:lvl7pPr marL="2965742" indent="-114067" algn="l" rtl="0">
              <a:spcBef>
                <a:spcPts val="400"/>
              </a:spcBef>
              <a:buClr>
                <a:schemeClr val="dk1"/>
              </a:buClr>
              <a:buFont typeface="Arial"/>
              <a:buChar char="•"/>
              <a:defRPr/>
            </a:lvl7pPr>
            <a:lvl8pPr marL="3422013" indent="-114067" algn="l" rtl="0">
              <a:spcBef>
                <a:spcPts val="400"/>
              </a:spcBef>
              <a:buClr>
                <a:schemeClr val="dk1"/>
              </a:buClr>
              <a:buFont typeface="Arial"/>
              <a:buChar char="•"/>
              <a:defRPr/>
            </a:lvl8pPr>
            <a:lvl9pPr marL="3878277" indent="-114067" algn="l" rtl="0">
              <a:spcBef>
                <a:spcPts val="400"/>
              </a:spcBef>
              <a:buClr>
                <a:schemeClr val="dk1"/>
              </a:buClr>
              <a:buFont typeface="Arial"/>
              <a:buChar char="•"/>
              <a:defRPr/>
            </a:lvl9pPr>
          </a:lstStyle>
          <a:p>
            <a:endParaRPr/>
          </a:p>
        </p:txBody>
      </p:sp>
      <p:sp>
        <p:nvSpPr>
          <p:cNvPr id="76" name="Shape 76"/>
          <p:cNvSpPr txBox="1">
            <a:spLocks noGrp="1"/>
          </p:cNvSpPr>
          <p:nvPr>
            <p:ph type="title"/>
          </p:nvPr>
        </p:nvSpPr>
        <p:spPr>
          <a:xfrm>
            <a:off x="457208" y="9"/>
            <a:ext cx="5678486" cy="676775"/>
          </a:xfrm>
          <a:prstGeom prst="rect">
            <a:avLst/>
          </a:prstGeom>
          <a:noFill/>
          <a:ln>
            <a:noFill/>
          </a:ln>
        </p:spPr>
        <p:txBody>
          <a:bodyPr lIns="68436" tIns="68436" rIns="68436" bIns="68436" anchor="ctr" anchorCtr="0"/>
          <a:lstStyle>
            <a:lvl1pPr algn="l" rtl="0">
              <a:lnSpc>
                <a:spcPct val="114285"/>
              </a:lnSpc>
              <a:spcBef>
                <a:spcPts val="0"/>
              </a:spcBef>
              <a:spcAft>
                <a:spcPts val="0"/>
              </a:spcAft>
              <a:defRPr/>
            </a:lvl1pPr>
            <a:lvl2pPr algn="l" rtl="0">
              <a:spcBef>
                <a:spcPts val="0"/>
              </a:spcBef>
              <a:spcAft>
                <a:spcPts val="0"/>
              </a:spcAft>
              <a:defRPr/>
            </a:lvl2pPr>
            <a:lvl3pPr algn="l" rtl="0">
              <a:spcBef>
                <a:spcPts val="0"/>
              </a:spcBef>
              <a:spcAft>
                <a:spcPts val="0"/>
              </a:spcAft>
              <a:defRPr/>
            </a:lvl3pPr>
            <a:lvl4pPr algn="l" rtl="0">
              <a:spcBef>
                <a:spcPts val="0"/>
              </a:spcBef>
              <a:spcAft>
                <a:spcPts val="0"/>
              </a:spcAft>
              <a:defRPr/>
            </a:lvl4pPr>
            <a:lvl5pPr algn="l" rtl="0">
              <a:spcBef>
                <a:spcPts val="0"/>
              </a:spcBef>
              <a:spcAft>
                <a:spcPts val="0"/>
              </a:spcAft>
              <a:defRPr/>
            </a:lvl5pPr>
            <a:lvl6pPr marL="456268" algn="l" rtl="0">
              <a:spcBef>
                <a:spcPts val="0"/>
              </a:spcBef>
              <a:spcAft>
                <a:spcPts val="0"/>
              </a:spcAft>
              <a:defRPr/>
            </a:lvl6pPr>
            <a:lvl7pPr marL="912537" algn="l" rtl="0">
              <a:spcBef>
                <a:spcPts val="0"/>
              </a:spcBef>
              <a:spcAft>
                <a:spcPts val="0"/>
              </a:spcAft>
              <a:defRPr/>
            </a:lvl7pPr>
            <a:lvl8pPr marL="1368806" algn="l" rtl="0">
              <a:spcBef>
                <a:spcPts val="0"/>
              </a:spcBef>
              <a:spcAft>
                <a:spcPts val="0"/>
              </a:spcAft>
              <a:defRPr/>
            </a:lvl8pPr>
            <a:lvl9pPr marL="1825075" algn="l" rtl="0">
              <a:spcBef>
                <a:spcPts val="0"/>
              </a:spcBef>
              <a:spcAft>
                <a:spcPts val="0"/>
              </a:spcAf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3.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image" Target="../media/image3.png"/><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p:nvPr/>
        </p:nvSpPr>
        <p:spPr>
          <a:xfrm>
            <a:off x="-7162" y="29"/>
            <a:ext cx="9151162" cy="685799"/>
          </a:xfrm>
          <a:prstGeom prst="rect">
            <a:avLst/>
          </a:prstGeom>
          <a:solidFill>
            <a:schemeClr val="dk2"/>
          </a:solidFill>
          <a:ln>
            <a:noFill/>
          </a:ln>
        </p:spPr>
        <p:txBody>
          <a:bodyPr lIns="91239" tIns="45608" rIns="91239" bIns="45608" anchor="ctr" anchorCtr="0">
            <a:noAutofit/>
          </a:bodyPr>
          <a:lstStyle/>
          <a:p>
            <a:pPr marL="0" marR="0" lvl="0" indent="0" algn="ctr" rtl="0">
              <a:spcBef>
                <a:spcPts val="0"/>
              </a:spcBef>
              <a:spcAft>
                <a:spcPts val="0"/>
              </a:spcAft>
              <a:buNone/>
            </a:pPr>
            <a:endParaRPr sz="1400" b="0" i="0" u="none" strike="noStrike" cap="none" baseline="0">
              <a:solidFill>
                <a:schemeClr val="lt1"/>
              </a:solidFill>
              <a:latin typeface="Arial"/>
              <a:ea typeface="Arial"/>
              <a:cs typeface="Arial"/>
              <a:sym typeface="Arial"/>
            </a:endParaRPr>
          </a:p>
        </p:txBody>
      </p:sp>
      <p:sp>
        <p:nvSpPr>
          <p:cNvPr id="6" name="Shape 6"/>
          <p:cNvSpPr txBox="1">
            <a:spLocks noGrp="1"/>
          </p:cNvSpPr>
          <p:nvPr>
            <p:ph type="body" idx="1"/>
          </p:nvPr>
        </p:nvSpPr>
        <p:spPr>
          <a:xfrm>
            <a:off x="457200" y="895379"/>
            <a:ext cx="8221662" cy="3763565"/>
          </a:xfrm>
          <a:prstGeom prst="rect">
            <a:avLst/>
          </a:prstGeom>
          <a:noFill/>
          <a:ln>
            <a:noFill/>
          </a:ln>
        </p:spPr>
        <p:txBody>
          <a:bodyPr lIns="68436" tIns="68436" rIns="68436" bIns="68436" anchor="t" anchorCtr="0"/>
          <a:lstStyle>
            <a:lvl1pPr marL="165100" marR="0" indent="-50800" algn="l" rtl="0">
              <a:spcBef>
                <a:spcPts val="900"/>
              </a:spcBef>
              <a:spcAft>
                <a:spcPts val="0"/>
              </a:spcAft>
              <a:buClr>
                <a:srgbClr val="00A0DF"/>
              </a:buClr>
              <a:buSzPct val="100000"/>
              <a:buFont typeface="Arial"/>
              <a:buChar char="•"/>
              <a:defRPr sz="1100"/>
            </a:lvl1pPr>
            <a:lvl2pPr marL="469900" marR="0" indent="-101600" algn="l" rtl="0">
              <a:spcBef>
                <a:spcPts val="500"/>
              </a:spcBef>
              <a:spcAft>
                <a:spcPts val="0"/>
              </a:spcAft>
              <a:buClr>
                <a:srgbClr val="00A0DF"/>
              </a:buClr>
              <a:buSzPct val="100000"/>
              <a:buFont typeface="Open Sans"/>
              <a:buChar char="–"/>
              <a:defRPr sz="1100"/>
            </a:lvl2pPr>
            <a:lvl3pPr marL="685800" marR="0" indent="-88900" algn="l" rtl="0">
              <a:spcBef>
                <a:spcPts val="400"/>
              </a:spcBef>
              <a:spcAft>
                <a:spcPts val="0"/>
              </a:spcAft>
              <a:buClr>
                <a:srgbClr val="00A0DF"/>
              </a:buClr>
              <a:buSzPct val="100000"/>
              <a:buFont typeface="Arial"/>
              <a:buChar char="•"/>
              <a:defRPr sz="1100"/>
            </a:lvl3pPr>
            <a:lvl4pPr marL="901700" marR="0" indent="-101600" algn="l" rtl="0">
              <a:lnSpc>
                <a:spcPct val="100000"/>
              </a:lnSpc>
              <a:spcBef>
                <a:spcPts val="400"/>
              </a:spcBef>
              <a:spcAft>
                <a:spcPts val="0"/>
              </a:spcAft>
              <a:buClr>
                <a:srgbClr val="00A0DF"/>
              </a:buClr>
              <a:buSzPct val="100000"/>
              <a:buFont typeface="Open Sans"/>
              <a:buChar char="–"/>
              <a:defRPr sz="1100"/>
            </a:lvl4pPr>
            <a:lvl5pPr marL="1206500" marR="0" indent="-114300" algn="l" rtl="0">
              <a:spcBef>
                <a:spcPts val="400"/>
              </a:spcBef>
              <a:spcAft>
                <a:spcPts val="0"/>
              </a:spcAft>
              <a:buClr>
                <a:srgbClr val="00A0DF"/>
              </a:buClr>
              <a:buSzPct val="100000"/>
              <a:buFont typeface="Arial"/>
              <a:buChar char="•"/>
              <a:defRPr sz="1100"/>
            </a:lvl5pPr>
            <a:lvl6pPr marL="2514600" marR="0" indent="-114300" algn="l" rtl="0">
              <a:spcBef>
                <a:spcPts val="400"/>
              </a:spcBef>
              <a:buClr>
                <a:schemeClr val="dk1"/>
              </a:buClr>
              <a:buSzPct val="100000"/>
              <a:buFont typeface="Arial"/>
              <a:buChar char="•"/>
              <a:defRPr sz="1100"/>
            </a:lvl6pPr>
            <a:lvl7pPr marL="2971800" marR="0" indent="-114300" algn="l" rtl="0">
              <a:spcBef>
                <a:spcPts val="400"/>
              </a:spcBef>
              <a:buClr>
                <a:schemeClr val="dk1"/>
              </a:buClr>
              <a:buSzPct val="100000"/>
              <a:buFont typeface="Arial"/>
              <a:buChar char="•"/>
              <a:defRPr sz="1100"/>
            </a:lvl7pPr>
            <a:lvl8pPr marL="3429000" marR="0" indent="-114300" algn="l" rtl="0">
              <a:spcBef>
                <a:spcPts val="400"/>
              </a:spcBef>
              <a:buClr>
                <a:schemeClr val="dk1"/>
              </a:buClr>
              <a:buSzPct val="100000"/>
              <a:buFont typeface="Arial"/>
              <a:buChar char="•"/>
              <a:defRPr sz="1100"/>
            </a:lvl8pPr>
            <a:lvl9pPr marL="3886200" marR="0" indent="-114300" algn="l" rtl="0">
              <a:spcBef>
                <a:spcPts val="400"/>
              </a:spcBef>
              <a:buClr>
                <a:schemeClr val="dk1"/>
              </a:buClr>
              <a:buSzPct val="100000"/>
              <a:buFont typeface="Arial"/>
              <a:buChar char="•"/>
              <a:defRPr sz="1100"/>
            </a:lvl9pPr>
          </a:lstStyle>
          <a:p>
            <a:endParaRPr/>
          </a:p>
        </p:txBody>
      </p:sp>
      <p:sp>
        <p:nvSpPr>
          <p:cNvPr id="7" name="Shape 7"/>
          <p:cNvSpPr txBox="1">
            <a:spLocks noGrp="1"/>
          </p:cNvSpPr>
          <p:nvPr>
            <p:ph type="title"/>
          </p:nvPr>
        </p:nvSpPr>
        <p:spPr>
          <a:xfrm>
            <a:off x="457201" y="9"/>
            <a:ext cx="7115642" cy="676775"/>
          </a:xfrm>
          <a:prstGeom prst="rect">
            <a:avLst/>
          </a:prstGeom>
          <a:noFill/>
          <a:ln>
            <a:noFill/>
          </a:ln>
        </p:spPr>
        <p:txBody>
          <a:bodyPr lIns="68436" tIns="68436" rIns="68436" bIns="68436" anchor="ctr" anchorCtr="0"/>
          <a:lstStyle>
            <a:lvl1pPr marL="0" marR="0" indent="0" algn="l" rtl="0">
              <a:lnSpc>
                <a:spcPct val="114285"/>
              </a:lnSpc>
              <a:spcBef>
                <a:spcPts val="0"/>
              </a:spcBef>
              <a:spcAft>
                <a:spcPts val="0"/>
              </a:spcAft>
              <a:buSzPct val="100000"/>
              <a:defRPr sz="1100"/>
            </a:lvl1pPr>
            <a:lvl2pPr marL="0" marR="0" indent="0" algn="l" rtl="0">
              <a:spcBef>
                <a:spcPts val="0"/>
              </a:spcBef>
              <a:spcAft>
                <a:spcPts val="0"/>
              </a:spcAft>
              <a:buSzPct val="100000"/>
              <a:defRPr sz="1100"/>
            </a:lvl2pPr>
            <a:lvl3pPr marL="0" marR="0" indent="0" algn="l" rtl="0">
              <a:spcBef>
                <a:spcPts val="0"/>
              </a:spcBef>
              <a:spcAft>
                <a:spcPts val="0"/>
              </a:spcAft>
              <a:buSzPct val="100000"/>
              <a:defRPr sz="1100"/>
            </a:lvl3pPr>
            <a:lvl4pPr marL="0" marR="0" indent="0" algn="l" rtl="0">
              <a:spcBef>
                <a:spcPts val="0"/>
              </a:spcBef>
              <a:spcAft>
                <a:spcPts val="0"/>
              </a:spcAft>
              <a:buSzPct val="100000"/>
              <a:defRPr sz="1100"/>
            </a:lvl4pPr>
            <a:lvl5pPr marL="0" marR="0" indent="0" algn="l" rtl="0">
              <a:spcBef>
                <a:spcPts val="0"/>
              </a:spcBef>
              <a:spcAft>
                <a:spcPts val="0"/>
              </a:spcAft>
              <a:buSzPct val="100000"/>
              <a:defRPr sz="1100"/>
            </a:lvl5pPr>
            <a:lvl6pPr marL="457200" marR="0" indent="-12700" algn="l" rtl="0">
              <a:spcBef>
                <a:spcPts val="0"/>
              </a:spcBef>
              <a:spcAft>
                <a:spcPts val="0"/>
              </a:spcAft>
              <a:buSzPct val="100000"/>
              <a:defRPr sz="1100"/>
            </a:lvl6pPr>
            <a:lvl7pPr marL="914400" marR="0" indent="-12700" algn="l" rtl="0">
              <a:spcBef>
                <a:spcPts val="0"/>
              </a:spcBef>
              <a:spcAft>
                <a:spcPts val="0"/>
              </a:spcAft>
              <a:buSzPct val="100000"/>
              <a:defRPr sz="1100"/>
            </a:lvl7pPr>
            <a:lvl8pPr marL="1371600" marR="0" indent="-12700" algn="l" rtl="0">
              <a:spcBef>
                <a:spcPts val="0"/>
              </a:spcBef>
              <a:spcAft>
                <a:spcPts val="0"/>
              </a:spcAft>
              <a:buSzPct val="100000"/>
              <a:defRPr sz="1100"/>
            </a:lvl8pPr>
            <a:lvl9pPr marL="1828800" marR="0" indent="-12700" algn="l" rtl="0">
              <a:spcBef>
                <a:spcPts val="0"/>
              </a:spcBef>
              <a:spcAft>
                <a:spcPts val="0"/>
              </a:spcAft>
              <a:buSzPct val="100000"/>
              <a:defRPr sz="1100"/>
            </a:lvl9pPr>
          </a:lstStyle>
          <a:p>
            <a:endParaRPr/>
          </a:p>
        </p:txBody>
      </p:sp>
      <p:sp>
        <p:nvSpPr>
          <p:cNvPr id="8" name="Shape 8"/>
          <p:cNvSpPr txBox="1">
            <a:spLocks noGrp="1"/>
          </p:cNvSpPr>
          <p:nvPr>
            <p:ph type="sldNum" idx="12"/>
          </p:nvPr>
        </p:nvSpPr>
        <p:spPr>
          <a:xfrm>
            <a:off x="8164630" y="4754330"/>
            <a:ext cx="513714" cy="273843"/>
          </a:xfrm>
          <a:prstGeom prst="rect">
            <a:avLst/>
          </a:prstGeom>
          <a:noFill/>
          <a:ln>
            <a:noFill/>
          </a:ln>
        </p:spPr>
        <p:txBody>
          <a:bodyPr lIns="0" tIns="0" rIns="0" bIns="0" anchor="ctr" anchorCtr="0">
            <a:noAutofit/>
          </a:bodyPr>
          <a:lstStyle/>
          <a:p>
            <a:pPr algn="r">
              <a:buSzPct val="25000"/>
            </a:pPr>
            <a:fld id="{00000000-1234-1234-1234-123412341234}" type="slidenum">
              <a:rPr lang="en" sz="1000" smtClean="0">
                <a:solidFill>
                  <a:srgbClr val="BFBFBF"/>
                </a:solidFill>
                <a:latin typeface="Verdana"/>
                <a:ea typeface="Verdana"/>
                <a:cs typeface="Verdana"/>
                <a:sym typeface="Verdana"/>
              </a:rPr>
              <a:pPr algn="r">
                <a:buSzPct val="25000"/>
              </a:pPr>
              <a:t>‹#›</a:t>
            </a:fld>
            <a:endParaRPr lang="en" sz="1000">
              <a:solidFill>
                <a:srgbClr val="BFBFBF"/>
              </a:solidFill>
              <a:latin typeface="Verdana"/>
              <a:ea typeface="Verdana"/>
              <a:cs typeface="Verdana"/>
              <a:sym typeface="Verdana"/>
            </a:endParaRPr>
          </a:p>
        </p:txBody>
      </p:sp>
      <p:sp>
        <p:nvSpPr>
          <p:cNvPr id="9" name="Shape 9"/>
          <p:cNvSpPr txBox="1"/>
          <p:nvPr/>
        </p:nvSpPr>
        <p:spPr>
          <a:xfrm>
            <a:off x="468320" y="4754330"/>
            <a:ext cx="2539046" cy="273843"/>
          </a:xfrm>
          <a:prstGeom prst="rect">
            <a:avLst/>
          </a:prstGeom>
          <a:noFill/>
          <a:ln>
            <a:noFill/>
          </a:ln>
        </p:spPr>
        <p:txBody>
          <a:bodyPr lIns="0" tIns="0" rIns="0" bIns="0" anchor="ctr" anchorCtr="0">
            <a:noAutofit/>
          </a:bodyPr>
          <a:lstStyle/>
          <a:p>
            <a:pPr marL="0" marR="0" lvl="0" indent="0" algn="l" rtl="0">
              <a:spcBef>
                <a:spcPts val="0"/>
              </a:spcBef>
              <a:spcAft>
                <a:spcPts val="0"/>
              </a:spcAft>
              <a:buSzPct val="25000"/>
              <a:buNone/>
            </a:pPr>
            <a:r>
              <a:rPr lang="en" sz="700" b="0" i="0" u="none" strike="noStrike" cap="none" baseline="0">
                <a:solidFill>
                  <a:srgbClr val="BFBFBF"/>
                </a:solidFill>
                <a:latin typeface="Verdana"/>
                <a:ea typeface="Verdana"/>
                <a:cs typeface="Verdana"/>
                <a:sym typeface="Verdana"/>
              </a:rPr>
              <a:t>All contents © MuleSoft Inc.</a:t>
            </a:r>
          </a:p>
        </p:txBody>
      </p:sp>
      <p:pic>
        <p:nvPicPr>
          <p:cNvPr id="10" name="Shape 10"/>
          <p:cNvPicPr preferRelativeResize="0"/>
          <p:nvPr/>
        </p:nvPicPr>
        <p:blipFill rotWithShape="1">
          <a:blip r:embed="rId15">
            <a:alphaModFix/>
          </a:blip>
          <a:srcRect/>
          <a:stretch/>
        </p:blipFill>
        <p:spPr>
          <a:xfrm>
            <a:off x="7793623" y="209516"/>
            <a:ext cx="904367" cy="2667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1" r:id="rId10"/>
    <p:sldLayoutId id="2147483663" r:id="rId11"/>
    <p:sldLayoutId id="2147483664" r:id="rId12"/>
    <p:sldLayoutId id="2147483665" r:id="rId13"/>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258" tIns="45630" rIns="91258" bIns="45630" rtlCol="0" anchor="ctr"/>
          <a:lstStyle/>
          <a:p>
            <a:pPr algn="ctr" defTabSz="456289"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20" y="895378"/>
            <a:ext cx="8221663" cy="376356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27" y="1"/>
            <a:ext cx="7115643"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8" y="4754325"/>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289" fontAlgn="base">
              <a:spcBef>
                <a:spcPct val="0"/>
              </a:spcBef>
              <a:spcAft>
                <a:spcPct val="0"/>
              </a:spcAft>
            </a:pPr>
            <a:fld id="{6EBA610F-6DE2-6644-8764-FCBE8B310C98}" type="slidenum">
              <a:rPr lang="en-US" kern="1200" smtClean="0">
                <a:solidFill>
                  <a:prstClr val="white">
                    <a:lumMod val="75000"/>
                  </a:prstClr>
                </a:solidFill>
              </a:rPr>
              <a:pPr defTabSz="456289"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36" y="4754325"/>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793623" y="209516"/>
            <a:ext cx="904367" cy="266775"/>
          </a:xfrm>
          <a:prstGeom prst="rect">
            <a:avLst/>
          </a:prstGeom>
        </p:spPr>
      </p:pic>
    </p:spTree>
    <p:extLst>
      <p:ext uri="{BB962C8B-B14F-4D97-AF65-F5344CB8AC3E}">
        <p14:creationId xmlns:p14="http://schemas.microsoft.com/office/powerpoint/2010/main" val="418941029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transition>
    <p:fade/>
  </p:transition>
  <p:hf hdr="0" ftr="0" dt="0"/>
  <p:txStyles>
    <p:titleStyle>
      <a:lvl1pPr algn="l" defTabSz="456289"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289" rtl="0" eaLnBrk="1" fontAlgn="base" hangingPunct="1">
        <a:spcBef>
          <a:spcPct val="0"/>
        </a:spcBef>
        <a:spcAft>
          <a:spcPct val="0"/>
        </a:spcAft>
        <a:defRPr sz="2400">
          <a:solidFill>
            <a:schemeClr val="bg1"/>
          </a:solidFill>
          <a:latin typeface="Ubuntu" charset="0"/>
          <a:ea typeface="ＭＳ Ｐゴシック" charset="0"/>
        </a:defRPr>
      </a:lvl2pPr>
      <a:lvl3pPr algn="l" defTabSz="456289" rtl="0" eaLnBrk="1" fontAlgn="base" hangingPunct="1">
        <a:spcBef>
          <a:spcPct val="0"/>
        </a:spcBef>
        <a:spcAft>
          <a:spcPct val="0"/>
        </a:spcAft>
        <a:defRPr sz="2400">
          <a:solidFill>
            <a:schemeClr val="bg1"/>
          </a:solidFill>
          <a:latin typeface="Ubuntu" charset="0"/>
          <a:ea typeface="ＭＳ Ｐゴシック" charset="0"/>
        </a:defRPr>
      </a:lvl3pPr>
      <a:lvl4pPr algn="l" defTabSz="456289" rtl="0" eaLnBrk="1" fontAlgn="base" hangingPunct="1">
        <a:spcBef>
          <a:spcPct val="0"/>
        </a:spcBef>
        <a:spcAft>
          <a:spcPct val="0"/>
        </a:spcAft>
        <a:defRPr sz="2400">
          <a:solidFill>
            <a:schemeClr val="bg1"/>
          </a:solidFill>
          <a:latin typeface="Ubuntu" charset="0"/>
          <a:ea typeface="ＭＳ Ｐゴシック" charset="0"/>
        </a:defRPr>
      </a:lvl4pPr>
      <a:lvl5pPr algn="l" defTabSz="456289" rtl="0" eaLnBrk="1" fontAlgn="base" hangingPunct="1">
        <a:spcBef>
          <a:spcPct val="0"/>
        </a:spcBef>
        <a:spcAft>
          <a:spcPct val="0"/>
        </a:spcAft>
        <a:defRPr sz="2400">
          <a:solidFill>
            <a:schemeClr val="bg1"/>
          </a:solidFill>
          <a:latin typeface="Ubuntu" charset="0"/>
          <a:ea typeface="ＭＳ Ｐゴシック" charset="0"/>
        </a:defRPr>
      </a:lvl5pPr>
      <a:lvl6pPr marL="456289" algn="l" defTabSz="456289" rtl="0" eaLnBrk="1" fontAlgn="base" hangingPunct="1">
        <a:spcBef>
          <a:spcPct val="0"/>
        </a:spcBef>
        <a:spcAft>
          <a:spcPct val="0"/>
        </a:spcAft>
        <a:defRPr sz="2000">
          <a:solidFill>
            <a:schemeClr val="bg1"/>
          </a:solidFill>
          <a:latin typeface="Ubuntu" charset="0"/>
          <a:ea typeface="ＭＳ Ｐゴシック" charset="0"/>
        </a:defRPr>
      </a:lvl6pPr>
      <a:lvl7pPr marL="912576" algn="l" defTabSz="456289" rtl="0" eaLnBrk="1" fontAlgn="base" hangingPunct="1">
        <a:spcBef>
          <a:spcPct val="0"/>
        </a:spcBef>
        <a:spcAft>
          <a:spcPct val="0"/>
        </a:spcAft>
        <a:defRPr sz="2000">
          <a:solidFill>
            <a:schemeClr val="bg1"/>
          </a:solidFill>
          <a:latin typeface="Ubuntu" charset="0"/>
          <a:ea typeface="ＭＳ Ｐゴシック" charset="0"/>
        </a:defRPr>
      </a:lvl7pPr>
      <a:lvl8pPr marL="1368863" algn="l" defTabSz="456289" rtl="0" eaLnBrk="1" fontAlgn="base" hangingPunct="1">
        <a:spcBef>
          <a:spcPct val="0"/>
        </a:spcBef>
        <a:spcAft>
          <a:spcPct val="0"/>
        </a:spcAft>
        <a:defRPr sz="2000">
          <a:solidFill>
            <a:schemeClr val="bg1"/>
          </a:solidFill>
          <a:latin typeface="Ubuntu" charset="0"/>
          <a:ea typeface="ＭＳ Ｐゴシック" charset="0"/>
        </a:defRPr>
      </a:lvl8pPr>
      <a:lvl9pPr marL="1825150" algn="l" defTabSz="456289"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761" indent="-168761" algn="l" defTabSz="456289"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0629" indent="-186585" algn="l" defTabSz="456289"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4553" indent="-177081" algn="l" defTabSz="456289"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8477" marR="0" indent="-169952" algn="l" defTabSz="456289"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0342" indent="-174708" algn="l" defTabSz="689181"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09574" indent="-228147" algn="l" defTabSz="456289" rtl="0" eaLnBrk="1" latinLnBrk="0" hangingPunct="1">
        <a:spcBef>
          <a:spcPct val="20000"/>
        </a:spcBef>
        <a:buFont typeface="Arial"/>
        <a:buChar char="•"/>
        <a:defRPr sz="2000" kern="1200">
          <a:solidFill>
            <a:schemeClr val="tx1"/>
          </a:solidFill>
          <a:latin typeface="+mn-lt"/>
          <a:ea typeface="+mn-ea"/>
          <a:cs typeface="+mn-cs"/>
        </a:defRPr>
      </a:lvl6pPr>
      <a:lvl7pPr marL="2965869" indent="-228147" algn="l" defTabSz="456289" rtl="0" eaLnBrk="1" latinLnBrk="0" hangingPunct="1">
        <a:spcBef>
          <a:spcPct val="20000"/>
        </a:spcBef>
        <a:buFont typeface="Arial"/>
        <a:buChar char="•"/>
        <a:defRPr sz="2000" kern="1200">
          <a:solidFill>
            <a:schemeClr val="tx1"/>
          </a:solidFill>
          <a:latin typeface="+mn-lt"/>
          <a:ea typeface="+mn-ea"/>
          <a:cs typeface="+mn-cs"/>
        </a:defRPr>
      </a:lvl7pPr>
      <a:lvl8pPr marL="3422154" indent="-228147" algn="l" defTabSz="456289" rtl="0" eaLnBrk="1" latinLnBrk="0" hangingPunct="1">
        <a:spcBef>
          <a:spcPct val="20000"/>
        </a:spcBef>
        <a:buFont typeface="Arial"/>
        <a:buChar char="•"/>
        <a:defRPr sz="2000" kern="1200">
          <a:solidFill>
            <a:schemeClr val="tx1"/>
          </a:solidFill>
          <a:latin typeface="+mn-lt"/>
          <a:ea typeface="+mn-ea"/>
          <a:cs typeface="+mn-cs"/>
        </a:defRPr>
      </a:lvl8pPr>
      <a:lvl9pPr marL="3878442" indent="-228147" algn="l" defTabSz="4562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289" rtl="0" eaLnBrk="1" latinLnBrk="0" hangingPunct="1">
        <a:defRPr sz="1800" kern="1200">
          <a:solidFill>
            <a:schemeClr val="tx1"/>
          </a:solidFill>
          <a:latin typeface="+mn-lt"/>
          <a:ea typeface="+mn-ea"/>
          <a:cs typeface="+mn-cs"/>
        </a:defRPr>
      </a:lvl1pPr>
      <a:lvl2pPr marL="456289" algn="l" defTabSz="456289" rtl="0" eaLnBrk="1" latinLnBrk="0" hangingPunct="1">
        <a:defRPr sz="1800" kern="1200">
          <a:solidFill>
            <a:schemeClr val="tx1"/>
          </a:solidFill>
          <a:latin typeface="+mn-lt"/>
          <a:ea typeface="+mn-ea"/>
          <a:cs typeface="+mn-cs"/>
        </a:defRPr>
      </a:lvl2pPr>
      <a:lvl3pPr marL="912576" algn="l" defTabSz="456289" rtl="0" eaLnBrk="1" latinLnBrk="0" hangingPunct="1">
        <a:defRPr sz="1800" kern="1200">
          <a:solidFill>
            <a:schemeClr val="tx1"/>
          </a:solidFill>
          <a:latin typeface="+mn-lt"/>
          <a:ea typeface="+mn-ea"/>
          <a:cs typeface="+mn-cs"/>
        </a:defRPr>
      </a:lvl3pPr>
      <a:lvl4pPr marL="1368863" algn="l" defTabSz="456289" rtl="0" eaLnBrk="1" latinLnBrk="0" hangingPunct="1">
        <a:defRPr sz="1800" kern="1200">
          <a:solidFill>
            <a:schemeClr val="tx1"/>
          </a:solidFill>
          <a:latin typeface="+mn-lt"/>
          <a:ea typeface="+mn-ea"/>
          <a:cs typeface="+mn-cs"/>
        </a:defRPr>
      </a:lvl4pPr>
      <a:lvl5pPr marL="1825150" algn="l" defTabSz="456289" rtl="0" eaLnBrk="1" latinLnBrk="0" hangingPunct="1">
        <a:defRPr sz="1800" kern="1200">
          <a:solidFill>
            <a:schemeClr val="tx1"/>
          </a:solidFill>
          <a:latin typeface="+mn-lt"/>
          <a:ea typeface="+mn-ea"/>
          <a:cs typeface="+mn-cs"/>
        </a:defRPr>
      </a:lvl5pPr>
      <a:lvl6pPr marL="2281435" algn="l" defTabSz="456289" rtl="0" eaLnBrk="1" latinLnBrk="0" hangingPunct="1">
        <a:defRPr sz="1800" kern="1200">
          <a:solidFill>
            <a:schemeClr val="tx1"/>
          </a:solidFill>
          <a:latin typeface="+mn-lt"/>
          <a:ea typeface="+mn-ea"/>
          <a:cs typeface="+mn-cs"/>
        </a:defRPr>
      </a:lvl6pPr>
      <a:lvl7pPr marL="2737721" algn="l" defTabSz="456289" rtl="0" eaLnBrk="1" latinLnBrk="0" hangingPunct="1">
        <a:defRPr sz="1800" kern="1200">
          <a:solidFill>
            <a:schemeClr val="tx1"/>
          </a:solidFill>
          <a:latin typeface="+mn-lt"/>
          <a:ea typeface="+mn-ea"/>
          <a:cs typeface="+mn-cs"/>
        </a:defRPr>
      </a:lvl7pPr>
      <a:lvl8pPr marL="3194011" algn="l" defTabSz="456289" rtl="0" eaLnBrk="1" latinLnBrk="0" hangingPunct="1">
        <a:defRPr sz="1800" kern="1200">
          <a:solidFill>
            <a:schemeClr val="tx1"/>
          </a:solidFill>
          <a:latin typeface="+mn-lt"/>
          <a:ea typeface="+mn-ea"/>
          <a:cs typeface="+mn-cs"/>
        </a:defRPr>
      </a:lvl8pPr>
      <a:lvl9pPr marL="3650299" algn="l" defTabSz="4562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7162" y="0"/>
            <a:ext cx="9151162" cy="685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1343" tIns="45672" rIns="91343" bIns="45672" rtlCol="0" anchor="ctr"/>
          <a:lstStyle/>
          <a:p>
            <a:pPr algn="ctr" defTabSz="456718" fontAlgn="base">
              <a:spcBef>
                <a:spcPct val="0"/>
              </a:spcBef>
              <a:spcAft>
                <a:spcPct val="0"/>
              </a:spcAft>
            </a:pPr>
            <a:endParaRPr lang="en-US" sz="1800" kern="1200" dirty="0">
              <a:solidFill>
                <a:prstClr val="white"/>
              </a:solidFill>
              <a:latin typeface="Verdana"/>
            </a:endParaRPr>
          </a:p>
        </p:txBody>
      </p:sp>
      <p:sp>
        <p:nvSpPr>
          <p:cNvPr id="1026" name="Text Placeholder 2"/>
          <p:cNvSpPr>
            <a:spLocks noGrp="1"/>
          </p:cNvSpPr>
          <p:nvPr>
            <p:ph type="body" idx="1"/>
          </p:nvPr>
        </p:nvSpPr>
        <p:spPr bwMode="auto">
          <a:xfrm>
            <a:off x="457217" y="895369"/>
            <a:ext cx="8221663" cy="376356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9" name="Title Placeholder 1"/>
          <p:cNvSpPr>
            <a:spLocks noGrp="1"/>
          </p:cNvSpPr>
          <p:nvPr>
            <p:ph type="title"/>
          </p:nvPr>
        </p:nvSpPr>
        <p:spPr bwMode="white">
          <a:xfrm>
            <a:off x="457218" y="1"/>
            <a:ext cx="7115643"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dirty="0"/>
              <a:t>Click to edit slide title</a:t>
            </a:r>
          </a:p>
        </p:txBody>
      </p:sp>
      <p:sp>
        <p:nvSpPr>
          <p:cNvPr id="18" name="Slide Number Placeholder 17"/>
          <p:cNvSpPr>
            <a:spLocks noGrp="1"/>
          </p:cNvSpPr>
          <p:nvPr>
            <p:ph type="sldNum" sz="quarter" idx="4"/>
          </p:nvPr>
        </p:nvSpPr>
        <p:spPr>
          <a:xfrm>
            <a:off x="8164650" y="4754328"/>
            <a:ext cx="513715" cy="273844"/>
          </a:xfrm>
          <a:prstGeom prst="rect">
            <a:avLst/>
          </a:prstGeom>
        </p:spPr>
        <p:txBody>
          <a:bodyPr vert="horz" wrap="none" lIns="0" tIns="0" rIns="0" bIns="0" rtlCol="0" anchor="ctr"/>
          <a:lstStyle>
            <a:lvl1pPr algn="r">
              <a:defRPr sz="10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pPr defTabSz="456718" fontAlgn="base">
              <a:spcBef>
                <a:spcPct val="0"/>
              </a:spcBef>
              <a:spcAft>
                <a:spcPct val="0"/>
              </a:spcAft>
            </a:pPr>
            <a:fld id="{6EBA610F-6DE2-6644-8764-FCBE8B310C98}" type="slidenum">
              <a:rPr lang="en-US" kern="1200" smtClean="0">
                <a:solidFill>
                  <a:prstClr val="white">
                    <a:lumMod val="75000"/>
                  </a:prstClr>
                </a:solidFill>
              </a:rPr>
              <a:pPr defTabSz="456718" fontAlgn="base">
                <a:spcBef>
                  <a:spcPct val="0"/>
                </a:spcBef>
                <a:spcAft>
                  <a:spcPct val="0"/>
                </a:spcAft>
              </a:pPr>
              <a:t>‹#›</a:t>
            </a:fld>
            <a:endParaRPr lang="en-US" kern="1200" dirty="0">
              <a:solidFill>
                <a:prstClr val="white">
                  <a:lumMod val="75000"/>
                </a:prstClr>
              </a:solidFill>
            </a:endParaRPr>
          </a:p>
        </p:txBody>
      </p:sp>
      <p:sp>
        <p:nvSpPr>
          <p:cNvPr id="9" name="Footer Placeholder 4"/>
          <p:cNvSpPr txBox="1">
            <a:spLocks/>
          </p:cNvSpPr>
          <p:nvPr/>
        </p:nvSpPr>
        <p:spPr>
          <a:xfrm>
            <a:off x="468327" y="4754328"/>
            <a:ext cx="2539047" cy="273844"/>
          </a:xfrm>
          <a:prstGeom prst="rect">
            <a:avLst/>
          </a:prstGeom>
        </p:spPr>
        <p:txBody>
          <a:bodyPr vert="horz" wrap="none" lIns="0" tIns="0" rIns="0" bIns="0" rtlCol="0" anchor="ctr"/>
          <a:lstStyle>
            <a:defPPr>
              <a:defRPr lang="en-US"/>
            </a:defPPr>
            <a:lvl1pPr algn="l" defTabSz="457200" rtl="0" fontAlgn="base">
              <a:spcBef>
                <a:spcPct val="0"/>
              </a:spcBef>
              <a:spcAft>
                <a:spcPct val="0"/>
              </a:spcAft>
              <a:defRPr sz="900" kern="1200" dirty="0" smtClean="0">
                <a:solidFill>
                  <a:schemeClr val="bg1">
                    <a:lumMod val="75000"/>
                  </a:schemeClr>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All contents </a:t>
            </a:r>
            <a:r>
              <a:rPr lang="en-GB" dirty="0">
                <a:solidFill>
                  <a:prstClr val="white">
                    <a:lumMod val="75000"/>
                  </a:prstClr>
                </a:solidFill>
                <a:latin typeface="Verdana"/>
                <a:ea typeface="Verdana"/>
                <a:cs typeface="Verdana"/>
              </a:rPr>
              <a:t>© </a:t>
            </a:r>
            <a:r>
              <a:rPr lang="en-GB"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rPr>
              <a:t>MuleSoft Inc.</a:t>
            </a:r>
            <a:endParaRPr lang="en-US" dirty="0">
              <a:solidFill>
                <a:prstClr val="white">
                  <a:lumMod val="75000"/>
                </a:prstClr>
              </a:solidFill>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793620" y="209516"/>
            <a:ext cx="904367" cy="266775"/>
          </a:xfrm>
          <a:prstGeom prst="rect">
            <a:avLst/>
          </a:prstGeom>
        </p:spPr>
      </p:pic>
    </p:spTree>
    <p:extLst>
      <p:ext uri="{BB962C8B-B14F-4D97-AF65-F5344CB8AC3E}">
        <p14:creationId xmlns:p14="http://schemas.microsoft.com/office/powerpoint/2010/main" val="1024673449"/>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1" r:id="rId19"/>
  </p:sldLayoutIdLst>
  <p:transition>
    <p:fade/>
  </p:transition>
  <p:hf hdr="0" ftr="0" dt="0"/>
  <p:txStyles>
    <p:titleStyle>
      <a:lvl1pPr algn="l" defTabSz="456718"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18" rtl="0" eaLnBrk="1" fontAlgn="base" hangingPunct="1">
        <a:spcBef>
          <a:spcPct val="0"/>
        </a:spcBef>
        <a:spcAft>
          <a:spcPct val="0"/>
        </a:spcAft>
        <a:defRPr sz="2400">
          <a:solidFill>
            <a:schemeClr val="bg1"/>
          </a:solidFill>
          <a:latin typeface="Ubuntu" charset="0"/>
          <a:ea typeface="ＭＳ Ｐゴシック" charset="0"/>
        </a:defRPr>
      </a:lvl2pPr>
      <a:lvl3pPr algn="l" defTabSz="456718" rtl="0" eaLnBrk="1" fontAlgn="base" hangingPunct="1">
        <a:spcBef>
          <a:spcPct val="0"/>
        </a:spcBef>
        <a:spcAft>
          <a:spcPct val="0"/>
        </a:spcAft>
        <a:defRPr sz="2400">
          <a:solidFill>
            <a:schemeClr val="bg1"/>
          </a:solidFill>
          <a:latin typeface="Ubuntu" charset="0"/>
          <a:ea typeface="ＭＳ Ｐゴシック" charset="0"/>
        </a:defRPr>
      </a:lvl3pPr>
      <a:lvl4pPr algn="l" defTabSz="456718" rtl="0" eaLnBrk="1" fontAlgn="base" hangingPunct="1">
        <a:spcBef>
          <a:spcPct val="0"/>
        </a:spcBef>
        <a:spcAft>
          <a:spcPct val="0"/>
        </a:spcAft>
        <a:defRPr sz="2400">
          <a:solidFill>
            <a:schemeClr val="bg1"/>
          </a:solidFill>
          <a:latin typeface="Ubuntu" charset="0"/>
          <a:ea typeface="ＭＳ Ｐゴシック" charset="0"/>
        </a:defRPr>
      </a:lvl4pPr>
      <a:lvl5pPr algn="l" defTabSz="456718" rtl="0" eaLnBrk="1" fontAlgn="base" hangingPunct="1">
        <a:spcBef>
          <a:spcPct val="0"/>
        </a:spcBef>
        <a:spcAft>
          <a:spcPct val="0"/>
        </a:spcAft>
        <a:defRPr sz="2400">
          <a:solidFill>
            <a:schemeClr val="bg1"/>
          </a:solidFill>
          <a:latin typeface="Ubuntu" charset="0"/>
          <a:ea typeface="ＭＳ Ｐゴシック" charset="0"/>
        </a:defRPr>
      </a:lvl5pPr>
      <a:lvl6pPr marL="456718" algn="l" defTabSz="456718" rtl="0" eaLnBrk="1" fontAlgn="base" hangingPunct="1">
        <a:spcBef>
          <a:spcPct val="0"/>
        </a:spcBef>
        <a:spcAft>
          <a:spcPct val="0"/>
        </a:spcAft>
        <a:defRPr sz="2000">
          <a:solidFill>
            <a:schemeClr val="bg1"/>
          </a:solidFill>
          <a:latin typeface="Ubuntu" charset="0"/>
          <a:ea typeface="ＭＳ Ｐゴシック" charset="0"/>
        </a:defRPr>
      </a:lvl6pPr>
      <a:lvl7pPr marL="913434" algn="l" defTabSz="456718" rtl="0" eaLnBrk="1" fontAlgn="base" hangingPunct="1">
        <a:spcBef>
          <a:spcPct val="0"/>
        </a:spcBef>
        <a:spcAft>
          <a:spcPct val="0"/>
        </a:spcAft>
        <a:defRPr sz="2000">
          <a:solidFill>
            <a:schemeClr val="bg1"/>
          </a:solidFill>
          <a:latin typeface="Ubuntu" charset="0"/>
          <a:ea typeface="ＭＳ Ｐゴシック" charset="0"/>
        </a:defRPr>
      </a:lvl7pPr>
      <a:lvl8pPr marL="1370150" algn="l" defTabSz="456718" rtl="0" eaLnBrk="1" fontAlgn="base" hangingPunct="1">
        <a:spcBef>
          <a:spcPct val="0"/>
        </a:spcBef>
        <a:spcAft>
          <a:spcPct val="0"/>
        </a:spcAft>
        <a:defRPr sz="2000">
          <a:solidFill>
            <a:schemeClr val="bg1"/>
          </a:solidFill>
          <a:latin typeface="Ubuntu" charset="0"/>
          <a:ea typeface="ＭＳ Ｐゴシック" charset="0"/>
        </a:defRPr>
      </a:lvl8pPr>
      <a:lvl9pPr marL="1826866" algn="l" defTabSz="456718" rtl="0" eaLnBrk="1" fontAlgn="base" hangingPunct="1">
        <a:spcBef>
          <a:spcPct val="0"/>
        </a:spcBef>
        <a:spcAft>
          <a:spcPct val="0"/>
        </a:spcAft>
        <a:defRPr sz="2000">
          <a:solidFill>
            <a:schemeClr val="bg1"/>
          </a:solidFill>
          <a:latin typeface="Ubuntu" charset="0"/>
          <a:ea typeface="ＭＳ Ｐゴシック" charset="0"/>
        </a:defRPr>
      </a:lvl9pPr>
    </p:titleStyle>
    <p:bodyStyle>
      <a:lvl1pPr marL="168920" indent="-168920" algn="l" defTabSz="456718" rtl="0" eaLnBrk="1" fontAlgn="base" hangingPunct="1">
        <a:spcBef>
          <a:spcPts val="900"/>
        </a:spcBef>
        <a:spcAft>
          <a:spcPct val="0"/>
        </a:spcAft>
        <a:buClr>
          <a:srgbClr val="00A0DF"/>
        </a:buClr>
        <a:buFont typeface="Arial" panose="020B0604020202020204" pitchFamily="34" charset="0"/>
        <a:buChar char="•"/>
        <a:defRPr sz="18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a:lvl2pPr marL="471073" indent="-186762" algn="l" defTabSz="456718" rtl="0" eaLnBrk="1" fontAlgn="base" hangingPunct="1">
        <a:spcBef>
          <a:spcPts val="450"/>
        </a:spcBef>
        <a:spcAft>
          <a:spcPct val="0"/>
        </a:spcAft>
        <a:buClr>
          <a:srgbClr val="00A0DF"/>
        </a:buClr>
        <a:buFont typeface="Open Sans" panose="020B0606030504020204" pitchFamily="34" charset="0"/>
        <a:buChar char="–"/>
        <a:defRPr sz="15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2pPr>
      <a:lvl3pPr marL="685195" indent="-177246" algn="l" defTabSz="456718" rtl="0" eaLnBrk="1" fontAlgn="base" hangingPunct="1">
        <a:spcBef>
          <a:spcPts val="400"/>
        </a:spcBef>
        <a:spcAft>
          <a:spcPct val="0"/>
        </a:spcAft>
        <a:buClr>
          <a:srgbClr val="00A0DF"/>
        </a:buClr>
        <a:buFont typeface="Arial" panose="020B0604020202020204" pitchFamily="34" charset="0"/>
        <a:buChar char="•"/>
        <a:defRPr sz="14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3pPr>
      <a:lvl4pPr marL="899317" marR="0" indent="-170111" algn="l" defTabSz="456718" rtl="0" eaLnBrk="1" fontAlgn="base" latinLnBrk="0" hangingPunct="1">
        <a:lnSpc>
          <a:spcPct val="100000"/>
        </a:lnSpc>
        <a:spcBef>
          <a:spcPts val="400"/>
        </a:spcBef>
        <a:spcAft>
          <a:spcPct val="0"/>
        </a:spcAft>
        <a:buClr>
          <a:srgbClr val="00A0DF"/>
        </a:buClr>
        <a:buSzTx/>
        <a:buFont typeface="Open Sans" panose="020B0606030504020204" pitchFamily="34" charset="0"/>
        <a:buChar char="–"/>
        <a:tabLst/>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4pPr>
      <a:lvl5pPr marL="1201470" indent="-174871" algn="l" defTabSz="689830" rtl="0" eaLnBrk="1" fontAlgn="base" hangingPunct="1">
        <a:spcBef>
          <a:spcPts val="400"/>
        </a:spcBef>
        <a:spcAft>
          <a:spcPct val="0"/>
        </a:spcAft>
        <a:buClr>
          <a:srgbClr val="00A0DF"/>
        </a:buClr>
        <a:buFont typeface="Arial" charset="0"/>
        <a:buChar char="•"/>
        <a:defRPr sz="1200" b="0" kern="1200">
          <a:solidFill>
            <a:schemeClr val="tx2"/>
          </a:solidFill>
          <a:latin typeface="Verdana" panose="020B0604030504040204" pitchFamily="34" charset="0"/>
          <a:ea typeface="Verdana" panose="020B0604030504040204" pitchFamily="34" charset="0"/>
          <a:cs typeface="Verdana" panose="020B0604030504040204" pitchFamily="34" charset="0"/>
        </a:defRPr>
      </a:lvl5pPr>
      <a:lvl6pPr marL="2511936" indent="-228360" algn="l" defTabSz="456718" rtl="0" eaLnBrk="1" latinLnBrk="0" hangingPunct="1">
        <a:spcBef>
          <a:spcPct val="20000"/>
        </a:spcBef>
        <a:buFont typeface="Arial"/>
        <a:buChar char="•"/>
        <a:defRPr sz="2000" kern="1200">
          <a:solidFill>
            <a:schemeClr val="tx1"/>
          </a:solidFill>
          <a:latin typeface="+mn-lt"/>
          <a:ea typeface="+mn-ea"/>
          <a:cs typeface="+mn-cs"/>
        </a:defRPr>
      </a:lvl6pPr>
      <a:lvl7pPr marL="2968652" indent="-228360" algn="l" defTabSz="456718" rtl="0" eaLnBrk="1" latinLnBrk="0" hangingPunct="1">
        <a:spcBef>
          <a:spcPct val="20000"/>
        </a:spcBef>
        <a:buFont typeface="Arial"/>
        <a:buChar char="•"/>
        <a:defRPr sz="2000" kern="1200">
          <a:solidFill>
            <a:schemeClr val="tx1"/>
          </a:solidFill>
          <a:latin typeface="+mn-lt"/>
          <a:ea typeface="+mn-ea"/>
          <a:cs typeface="+mn-cs"/>
        </a:defRPr>
      </a:lvl7pPr>
      <a:lvl8pPr marL="3425367" indent="-228360" algn="l" defTabSz="456718" rtl="0" eaLnBrk="1" latinLnBrk="0" hangingPunct="1">
        <a:spcBef>
          <a:spcPct val="20000"/>
        </a:spcBef>
        <a:buFont typeface="Arial"/>
        <a:buChar char="•"/>
        <a:defRPr sz="2000" kern="1200">
          <a:solidFill>
            <a:schemeClr val="tx1"/>
          </a:solidFill>
          <a:latin typeface="+mn-lt"/>
          <a:ea typeface="+mn-ea"/>
          <a:cs typeface="+mn-cs"/>
        </a:defRPr>
      </a:lvl8pPr>
      <a:lvl9pPr marL="3882084" indent="-228360" algn="l" defTabSz="4567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718" rtl="0" eaLnBrk="1" latinLnBrk="0" hangingPunct="1">
        <a:defRPr sz="1800" kern="1200">
          <a:solidFill>
            <a:schemeClr val="tx1"/>
          </a:solidFill>
          <a:latin typeface="+mn-lt"/>
          <a:ea typeface="+mn-ea"/>
          <a:cs typeface="+mn-cs"/>
        </a:defRPr>
      </a:lvl1pPr>
      <a:lvl2pPr marL="456718" algn="l" defTabSz="456718" rtl="0" eaLnBrk="1" latinLnBrk="0" hangingPunct="1">
        <a:defRPr sz="1800" kern="1200">
          <a:solidFill>
            <a:schemeClr val="tx1"/>
          </a:solidFill>
          <a:latin typeface="+mn-lt"/>
          <a:ea typeface="+mn-ea"/>
          <a:cs typeface="+mn-cs"/>
        </a:defRPr>
      </a:lvl2pPr>
      <a:lvl3pPr marL="913434" algn="l" defTabSz="456718" rtl="0" eaLnBrk="1" latinLnBrk="0" hangingPunct="1">
        <a:defRPr sz="1800" kern="1200">
          <a:solidFill>
            <a:schemeClr val="tx1"/>
          </a:solidFill>
          <a:latin typeface="+mn-lt"/>
          <a:ea typeface="+mn-ea"/>
          <a:cs typeface="+mn-cs"/>
        </a:defRPr>
      </a:lvl3pPr>
      <a:lvl4pPr marL="1370150" algn="l" defTabSz="456718" rtl="0" eaLnBrk="1" latinLnBrk="0" hangingPunct="1">
        <a:defRPr sz="1800" kern="1200">
          <a:solidFill>
            <a:schemeClr val="tx1"/>
          </a:solidFill>
          <a:latin typeface="+mn-lt"/>
          <a:ea typeface="+mn-ea"/>
          <a:cs typeface="+mn-cs"/>
        </a:defRPr>
      </a:lvl4pPr>
      <a:lvl5pPr marL="1826866" algn="l" defTabSz="456718" rtl="0" eaLnBrk="1" latinLnBrk="0" hangingPunct="1">
        <a:defRPr sz="1800" kern="1200">
          <a:solidFill>
            <a:schemeClr val="tx1"/>
          </a:solidFill>
          <a:latin typeface="+mn-lt"/>
          <a:ea typeface="+mn-ea"/>
          <a:cs typeface="+mn-cs"/>
        </a:defRPr>
      </a:lvl5pPr>
      <a:lvl6pPr marL="2283580" algn="l" defTabSz="456718" rtl="0" eaLnBrk="1" latinLnBrk="0" hangingPunct="1">
        <a:defRPr sz="1800" kern="1200">
          <a:solidFill>
            <a:schemeClr val="tx1"/>
          </a:solidFill>
          <a:latin typeface="+mn-lt"/>
          <a:ea typeface="+mn-ea"/>
          <a:cs typeface="+mn-cs"/>
        </a:defRPr>
      </a:lvl6pPr>
      <a:lvl7pPr marL="2740295" algn="l" defTabSz="456718" rtl="0" eaLnBrk="1" latinLnBrk="0" hangingPunct="1">
        <a:defRPr sz="1800" kern="1200">
          <a:solidFill>
            <a:schemeClr val="tx1"/>
          </a:solidFill>
          <a:latin typeface="+mn-lt"/>
          <a:ea typeface="+mn-ea"/>
          <a:cs typeface="+mn-cs"/>
        </a:defRPr>
      </a:lvl7pPr>
      <a:lvl8pPr marL="3197011" algn="l" defTabSz="456718" rtl="0" eaLnBrk="1" latinLnBrk="0" hangingPunct="1">
        <a:defRPr sz="1800" kern="1200">
          <a:solidFill>
            <a:schemeClr val="tx1"/>
          </a:solidFill>
          <a:latin typeface="+mn-lt"/>
          <a:ea typeface="+mn-ea"/>
          <a:cs typeface="+mn-cs"/>
        </a:defRPr>
      </a:lvl8pPr>
      <a:lvl9pPr marL="3653729" algn="l" defTabSz="4567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7.tiff"/><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8.tiff"/><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emf"/><Relationship Id="rId3" Type="http://schemas.openxmlformats.org/officeDocument/2006/relationships/image" Target="../media/image20.emf"/><Relationship Id="rId7" Type="http://schemas.openxmlformats.org/officeDocument/2006/relationships/image" Target="../media/image22.png"/><Relationship Id="rId12"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13.png"/><Relationship Id="rId11" Type="http://schemas.openxmlformats.org/officeDocument/2006/relationships/image" Target="../media/image29.png"/><Relationship Id="rId5" Type="http://schemas.openxmlformats.org/officeDocument/2006/relationships/image" Target="../media/image12.png"/><Relationship Id="rId10" Type="http://schemas.openxmlformats.org/officeDocument/2006/relationships/image" Target="../media/image23.png"/><Relationship Id="rId4" Type="http://schemas.openxmlformats.org/officeDocument/2006/relationships/image" Target="../media/image11.png"/><Relationship Id="rId9" Type="http://schemas.openxmlformats.org/officeDocument/2006/relationships/image" Target="../media/image28.emf"/></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emf"/><Relationship Id="rId3" Type="http://schemas.openxmlformats.org/officeDocument/2006/relationships/image" Target="../media/image10.png"/><Relationship Id="rId7" Type="http://schemas.openxmlformats.org/officeDocument/2006/relationships/image" Target="../media/image19.png"/><Relationship Id="rId12"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13.png"/><Relationship Id="rId11" Type="http://schemas.openxmlformats.org/officeDocument/2006/relationships/image" Target="../media/image28.emf"/><Relationship Id="rId5" Type="http://schemas.openxmlformats.org/officeDocument/2006/relationships/image" Target="../media/image12.png"/><Relationship Id="rId10" Type="http://schemas.openxmlformats.org/officeDocument/2006/relationships/image" Target="../media/image27.emf"/><Relationship Id="rId4" Type="http://schemas.openxmlformats.org/officeDocument/2006/relationships/image" Target="../media/image11.png"/><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0.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3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38.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9.xml"/><Relationship Id="rId1" Type="http://schemas.openxmlformats.org/officeDocument/2006/relationships/slideLayout" Target="../slideLayouts/slideLayout3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39.xml"/><Relationship Id="rId5" Type="http://schemas.openxmlformats.org/officeDocument/2006/relationships/image" Target="../media/image7.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0.png"/><Relationship Id="rId7"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Shape 1151"/>
          <p:cNvSpPr txBox="1">
            <a:spLocks noGrp="1"/>
          </p:cNvSpPr>
          <p:nvPr>
            <p:ph type="body" idx="1"/>
          </p:nvPr>
        </p:nvSpPr>
        <p:spPr>
          <a:xfrm>
            <a:off x="468312" y="2816229"/>
            <a:ext cx="8210550" cy="949324"/>
          </a:xfrm>
          <a:prstGeom prst="rect">
            <a:avLst/>
          </a:prstGeom>
          <a:noFill/>
          <a:ln>
            <a:noFill/>
          </a:ln>
        </p:spPr>
        <p:txBody>
          <a:bodyPr lIns="0" tIns="0" rIns="0" bIns="0" anchor="t" anchorCtr="0">
            <a:noAutofit/>
          </a:bodyPr>
          <a:lstStyle/>
          <a:p>
            <a:pPr>
              <a:buClr>
                <a:srgbClr val="00A0DF"/>
              </a:buClr>
              <a:buSzPct val="25000"/>
            </a:pPr>
            <a:r>
              <a:rPr lang="en-US" sz="2000" dirty="0">
                <a:solidFill>
                  <a:schemeClr val="lt1"/>
                </a:solidFill>
                <a:latin typeface="+mn-lt"/>
                <a:ea typeface="Open Sans"/>
                <a:cs typeface="Open Sans"/>
                <a:sym typeface="Open Sans"/>
              </a:rPr>
              <a:t>&lt;&lt;DATE&gt;&gt;</a:t>
            </a:r>
          </a:p>
        </p:txBody>
      </p:sp>
      <p:sp>
        <p:nvSpPr>
          <p:cNvPr id="1152" name="Shape 1152"/>
          <p:cNvSpPr txBox="1">
            <a:spLocks noGrp="1"/>
          </p:cNvSpPr>
          <p:nvPr>
            <p:ph type="title"/>
          </p:nvPr>
        </p:nvSpPr>
        <p:spPr>
          <a:xfrm>
            <a:off x="468314" y="1566250"/>
            <a:ext cx="7920110" cy="1005600"/>
          </a:xfrm>
          <a:prstGeom prst="rect">
            <a:avLst/>
          </a:prstGeom>
          <a:noFill/>
          <a:ln>
            <a:noFill/>
          </a:ln>
        </p:spPr>
        <p:txBody>
          <a:bodyPr lIns="0" tIns="0" rIns="0" bIns="0" anchor="ctr" anchorCtr="0">
            <a:noAutofit/>
          </a:bodyPr>
          <a:lstStyle/>
          <a:p>
            <a:pPr>
              <a:buClr>
                <a:schemeClr val="lt1"/>
              </a:buClr>
              <a:buSzPct val="25000"/>
            </a:pPr>
            <a:r>
              <a:rPr lang="en-US" sz="2800" dirty="0">
                <a:solidFill>
                  <a:schemeClr val="lt1"/>
                </a:solidFill>
                <a:latin typeface="Verdana"/>
                <a:ea typeface="Verdana"/>
                <a:cs typeface="Verdana"/>
                <a:sym typeface="Verdana"/>
              </a:rPr>
              <a:t>&lt;&lt;CUSTOMER&gt;&gt;: API Led With ETL</a:t>
            </a:r>
            <a:endParaRPr lang="en" sz="2800" dirty="0">
              <a:solidFill>
                <a:schemeClr val="lt1"/>
              </a:solidFill>
              <a:latin typeface="Verdana"/>
              <a:ea typeface="Verdana"/>
              <a:cs typeface="Verdana"/>
              <a:sym typeface="Verdana"/>
            </a:endParaRPr>
          </a:p>
        </p:txBody>
      </p:sp>
      <p:sp>
        <p:nvSpPr>
          <p:cNvPr id="1153" name="Shape 1153"/>
          <p:cNvSpPr txBox="1"/>
          <p:nvPr/>
        </p:nvSpPr>
        <p:spPr>
          <a:xfrm>
            <a:off x="7223128" y="603676"/>
            <a:ext cx="184730" cy="369331"/>
          </a:xfrm>
          <a:prstGeom prst="rect">
            <a:avLst/>
          </a:prstGeom>
          <a:noFill/>
          <a:ln>
            <a:noFill/>
          </a:ln>
        </p:spPr>
        <p:txBody>
          <a:bodyPr lIns="91239" tIns="45608" rIns="91239" bIns="45608" anchor="t" anchorCtr="0">
            <a:noAutofit/>
          </a:bodyPr>
          <a:lstStyle/>
          <a:p>
            <a:pPr>
              <a:buClr>
                <a:schemeClr val="dk1"/>
              </a:buClr>
            </a:pPr>
            <a:endParaRPr sz="1800">
              <a:solidFill>
                <a:schemeClr val="dk1"/>
              </a:solidFill>
              <a:latin typeface="Open Sans"/>
              <a:ea typeface="Open Sans"/>
              <a:cs typeface="Open Sans"/>
              <a:sym typeface="Open Sans"/>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r>
              <a:rPr lang="en-US" dirty="0">
                <a:latin typeface="Verdana" charset="0"/>
                <a:ea typeface="Verdana" charset="0"/>
                <a:cs typeface="Verdana" charset="0"/>
              </a:rPr>
              <a:t>Integration project</a:t>
            </a:r>
          </a:p>
        </p:txBody>
      </p:sp>
      <p:grpSp>
        <p:nvGrpSpPr>
          <p:cNvPr id="4" name="Group 3"/>
          <p:cNvGrpSpPr/>
          <p:nvPr/>
        </p:nvGrpSpPr>
        <p:grpSpPr>
          <a:xfrm>
            <a:off x="4720868" y="2265524"/>
            <a:ext cx="4171177" cy="2410359"/>
            <a:chOff x="4720858" y="2265524"/>
            <a:chExt cx="4171177" cy="2410359"/>
          </a:xfrm>
        </p:grpSpPr>
        <p:sp>
          <p:nvSpPr>
            <p:cNvPr id="148" name="Rectangle 147"/>
            <p:cNvSpPr/>
            <p:nvPr/>
          </p:nvSpPr>
          <p:spPr>
            <a:xfrm>
              <a:off x="4720858" y="2307511"/>
              <a:ext cx="4158575" cy="198133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pic>
          <p:nvPicPr>
            <p:cNvPr id="150" name="Picture 149"/>
            <p:cNvPicPr>
              <a:picLocks noChangeAspect="1"/>
            </p:cNvPicPr>
            <p:nvPr/>
          </p:nvPicPr>
          <p:blipFill rotWithShape="1">
            <a:blip r:embed="rId3">
              <a:lum bright="70000" contrast="-70000"/>
              <a:extLst>
                <a:ext uri="{28A0092B-C50C-407E-A947-70E740481C1C}">
                  <a14:useLocalDpi xmlns:a14="http://schemas.microsoft.com/office/drawing/2010/main"/>
                </a:ext>
              </a:extLst>
            </a:blip>
            <a:srcRect/>
            <a:stretch/>
          </p:blipFill>
          <p:spPr>
            <a:xfrm flipH="1">
              <a:off x="6839007" y="2265524"/>
              <a:ext cx="2053028" cy="2009546"/>
            </a:xfrm>
            <a:prstGeom prst="rect">
              <a:avLst/>
            </a:prstGeom>
          </p:spPr>
        </p:pic>
        <p:sp>
          <p:nvSpPr>
            <p:cNvPr id="151" name="Rectangle 150"/>
            <p:cNvSpPr/>
            <p:nvPr/>
          </p:nvSpPr>
          <p:spPr>
            <a:xfrm>
              <a:off x="8216900" y="4121957"/>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sp>
          <p:nvSpPr>
            <p:cNvPr id="152" name="Rectangle 151"/>
            <p:cNvSpPr/>
            <p:nvPr/>
          </p:nvSpPr>
          <p:spPr>
            <a:xfrm>
              <a:off x="8412788" y="4119331"/>
              <a:ext cx="74386" cy="162627"/>
            </a:xfrm>
            <a:prstGeom prst="rect">
              <a:avLst/>
            </a:prstGeom>
            <a:solidFill>
              <a:srgbClr val="006E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2">
                    <a:lumMod val="75000"/>
                  </a:schemeClr>
                </a:solidFill>
              </a:endParaRPr>
            </a:p>
          </p:txBody>
        </p:sp>
        <p:pic>
          <p:nvPicPr>
            <p:cNvPr id="153" name="Picture 152"/>
            <p:cNvPicPr>
              <a:picLocks noChangeAspect="1"/>
            </p:cNvPicPr>
            <p:nvPr/>
          </p:nvPicPr>
          <p:blipFill rotWithShape="1">
            <a:blip r:embed="rId4">
              <a:extLst>
                <a:ext uri="{28A0092B-C50C-407E-A947-70E740481C1C}">
                  <a14:useLocalDpi xmlns:a14="http://schemas.microsoft.com/office/drawing/2010/main"/>
                </a:ext>
              </a:extLst>
            </a:blip>
            <a:srcRect/>
            <a:stretch/>
          </p:blipFill>
          <p:spPr>
            <a:xfrm flipH="1">
              <a:off x="8082141" y="4165143"/>
              <a:ext cx="514322" cy="510740"/>
            </a:xfrm>
            <a:prstGeom prst="rect">
              <a:avLst/>
            </a:prstGeom>
          </p:spPr>
        </p:pic>
        <p:cxnSp>
          <p:nvCxnSpPr>
            <p:cNvPr id="154" name="Straight Connector 153"/>
            <p:cNvCxnSpPr/>
            <p:nvPr/>
          </p:nvCxnSpPr>
          <p:spPr>
            <a:xfrm>
              <a:off x="8336127" y="4112441"/>
              <a:ext cx="0" cy="123512"/>
            </a:xfrm>
            <a:prstGeom prst="line">
              <a:avLst/>
            </a:prstGeom>
            <a:ln w="9525">
              <a:solidFill>
                <a:srgbClr val="ADC1C9"/>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3812852" y="1096511"/>
            <a:ext cx="3760935" cy="3627909"/>
            <a:chOff x="3812850" y="1095143"/>
            <a:chExt cx="3760935" cy="3631269"/>
          </a:xfrm>
        </p:grpSpPr>
        <p:pic>
          <p:nvPicPr>
            <p:cNvPr id="50" name="Picture 4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51" name="Shape 1790"/>
            <p:cNvPicPr preferRelativeResize="0"/>
            <p:nvPr/>
          </p:nvPicPr>
          <p:blipFill rotWithShape="1">
            <a:blip r:embed="rId6">
              <a:alphaModFix/>
            </a:blip>
            <a:srcRect/>
            <a:stretch/>
          </p:blipFill>
          <p:spPr>
            <a:xfrm>
              <a:off x="5465165" y="4427462"/>
              <a:ext cx="388679" cy="260335"/>
            </a:xfrm>
            <a:prstGeom prst="rect">
              <a:avLst/>
            </a:prstGeom>
            <a:noFill/>
            <a:ln>
              <a:noFill/>
            </a:ln>
          </p:spPr>
        </p:pic>
        <p:grpSp>
          <p:nvGrpSpPr>
            <p:cNvPr id="52" name="Shape 1791"/>
            <p:cNvGrpSpPr/>
            <p:nvPr/>
          </p:nvGrpSpPr>
          <p:grpSpPr>
            <a:xfrm>
              <a:off x="7009932" y="4401755"/>
              <a:ext cx="563853" cy="324657"/>
              <a:chOff x="4211756" y="1376366"/>
              <a:chExt cx="1134998" cy="653514"/>
            </a:xfrm>
          </p:grpSpPr>
          <p:grpSp>
            <p:nvGrpSpPr>
              <p:cNvPr id="56" name="Shape 1792"/>
              <p:cNvGrpSpPr/>
              <p:nvPr/>
            </p:nvGrpSpPr>
            <p:grpSpPr>
              <a:xfrm>
                <a:off x="4514874" y="1376366"/>
                <a:ext cx="423863" cy="379412"/>
                <a:chOff x="1782763" y="1081880"/>
                <a:chExt cx="423863" cy="379412"/>
              </a:xfrm>
            </p:grpSpPr>
            <p:sp>
              <p:nvSpPr>
                <p:cNvPr id="110"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2"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8" name="Shape 1798"/>
              <p:cNvGrpSpPr/>
              <p:nvPr/>
            </p:nvGrpSpPr>
            <p:grpSpPr>
              <a:xfrm>
                <a:off x="4211756" y="1671105"/>
                <a:ext cx="446088" cy="354013"/>
                <a:chOff x="4800600" y="1081880"/>
                <a:chExt cx="446088" cy="354013"/>
              </a:xfrm>
            </p:grpSpPr>
            <p:sp>
              <p:nvSpPr>
                <p:cNvPr id="64"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6"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7"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8"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09"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59" name="Shape 1805"/>
              <p:cNvGrpSpPr/>
              <p:nvPr/>
            </p:nvGrpSpPr>
            <p:grpSpPr>
              <a:xfrm>
                <a:off x="4914955" y="1666342"/>
                <a:ext cx="431799" cy="363537"/>
                <a:chOff x="812800" y="2445543"/>
                <a:chExt cx="431799" cy="363537"/>
              </a:xfrm>
            </p:grpSpPr>
            <p:sp>
              <p:nvSpPr>
                <p:cNvPr id="60"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1"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62"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53" name="Group 52"/>
            <p:cNvGrpSpPr/>
            <p:nvPr/>
          </p:nvGrpSpPr>
          <p:grpSpPr>
            <a:xfrm>
              <a:off x="3812850" y="4394468"/>
              <a:ext cx="329797" cy="329578"/>
              <a:chOff x="2324213" y="4394468"/>
              <a:chExt cx="329797" cy="329578"/>
            </a:xfrm>
          </p:grpSpPr>
          <p:pic>
            <p:nvPicPr>
              <p:cNvPr id="54"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55"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sp>
        <p:nvSpPr>
          <p:cNvPr id="116" name="Line 301"/>
          <p:cNvSpPr>
            <a:spLocks noChangeShapeType="1"/>
          </p:cNvSpPr>
          <p:nvPr/>
        </p:nvSpPr>
        <p:spPr bwMode="auto">
          <a:xfrm flipV="1">
            <a:off x="5763633" y="2011193"/>
            <a:ext cx="132328" cy="765501"/>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17" name="Line 301"/>
          <p:cNvSpPr>
            <a:spLocks noChangeShapeType="1"/>
          </p:cNvSpPr>
          <p:nvPr/>
        </p:nvSpPr>
        <p:spPr bwMode="auto">
          <a:xfrm flipH="1" flipV="1">
            <a:off x="6106116" y="2020562"/>
            <a:ext cx="1693060" cy="749921"/>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grpSp>
        <p:nvGrpSpPr>
          <p:cNvPr id="120" name="Group 119"/>
          <p:cNvGrpSpPr/>
          <p:nvPr/>
        </p:nvGrpSpPr>
        <p:grpSpPr>
          <a:xfrm>
            <a:off x="3981951" y="3599412"/>
            <a:ext cx="3598282" cy="802420"/>
            <a:chOff x="3981950" y="3600362"/>
            <a:chExt cx="3598282" cy="803163"/>
          </a:xfrm>
        </p:grpSpPr>
        <p:sp>
          <p:nvSpPr>
            <p:cNvPr id="121" name="Rectangle 12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123"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4"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5" name="Group 124"/>
          <p:cNvGrpSpPr/>
          <p:nvPr/>
        </p:nvGrpSpPr>
        <p:grpSpPr>
          <a:xfrm>
            <a:off x="4872982" y="2782295"/>
            <a:ext cx="2393221" cy="1617768"/>
            <a:chOff x="4872974" y="2782489"/>
            <a:chExt cx="2393221" cy="1619266"/>
          </a:xfrm>
        </p:grpSpPr>
        <p:sp>
          <p:nvSpPr>
            <p:cNvPr id="126" name="Rectangle 125"/>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27"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28"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29" name="Group 128"/>
          <p:cNvGrpSpPr/>
          <p:nvPr/>
        </p:nvGrpSpPr>
        <p:grpSpPr>
          <a:xfrm>
            <a:off x="6797394" y="2782294"/>
            <a:ext cx="1905220" cy="1618698"/>
            <a:chOff x="6797394" y="2782488"/>
            <a:chExt cx="1905220" cy="1620197"/>
          </a:xfrm>
        </p:grpSpPr>
        <p:sp>
          <p:nvSpPr>
            <p:cNvPr id="130" name="Rectangle 129"/>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31"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32"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55" name="Group 154"/>
          <p:cNvGrpSpPr/>
          <p:nvPr/>
        </p:nvGrpSpPr>
        <p:grpSpPr>
          <a:xfrm>
            <a:off x="3812862" y="4392791"/>
            <a:ext cx="329797" cy="329273"/>
            <a:chOff x="2324213" y="4394468"/>
            <a:chExt cx="329797" cy="329578"/>
          </a:xfrm>
        </p:grpSpPr>
        <p:pic>
          <p:nvPicPr>
            <p:cNvPr id="156" name="Shape 1762"/>
            <p:cNvPicPr preferRelativeResize="0"/>
            <p:nvPr/>
          </p:nvPicPr>
          <p:blipFill rotWithShape="1">
            <a:blip r:embed="rId7">
              <a:alphaModFix/>
            </a:blip>
            <a:srcRect/>
            <a:stretch/>
          </p:blipFill>
          <p:spPr>
            <a:xfrm>
              <a:off x="2324342" y="4394468"/>
              <a:ext cx="329668" cy="247251"/>
            </a:xfrm>
            <a:prstGeom prst="rect">
              <a:avLst/>
            </a:prstGeom>
            <a:noFill/>
            <a:ln>
              <a:noFill/>
            </a:ln>
          </p:spPr>
        </p:pic>
        <p:pic>
          <p:nvPicPr>
            <p:cNvPr id="157" name="Shape 1789"/>
            <p:cNvPicPr preferRelativeResize="0"/>
            <p:nvPr/>
          </p:nvPicPr>
          <p:blipFill rotWithShape="1">
            <a:blip r:embed="rId8">
              <a:alphaModFix/>
            </a:blip>
            <a:srcRect/>
            <a:stretch/>
          </p:blipFill>
          <p:spPr>
            <a:xfrm>
              <a:off x="2324213" y="4604750"/>
              <a:ext cx="320511" cy="119296"/>
            </a:xfrm>
            <a:prstGeom prst="rect">
              <a:avLst/>
            </a:prstGeom>
            <a:noFill/>
            <a:ln>
              <a:noFill/>
            </a:ln>
          </p:spPr>
        </p:pic>
      </p:grpSp>
      <p:grpSp>
        <p:nvGrpSpPr>
          <p:cNvPr id="2" name="Group 1"/>
          <p:cNvGrpSpPr/>
          <p:nvPr/>
        </p:nvGrpSpPr>
        <p:grpSpPr>
          <a:xfrm>
            <a:off x="422568" y="1180641"/>
            <a:ext cx="6840184" cy="3216127"/>
            <a:chOff x="422568" y="1180641"/>
            <a:chExt cx="6840184" cy="3216127"/>
          </a:xfrm>
        </p:grpSpPr>
        <p:grpSp>
          <p:nvGrpSpPr>
            <p:cNvPr id="6" name="Group 5"/>
            <p:cNvGrpSpPr/>
            <p:nvPr/>
          </p:nvGrpSpPr>
          <p:grpSpPr>
            <a:xfrm>
              <a:off x="2734023" y="1180641"/>
              <a:ext cx="1306999" cy="876727"/>
              <a:chOff x="2734014" y="1179342"/>
              <a:chExt cx="1306999" cy="877539"/>
            </a:xfrm>
          </p:grpSpPr>
          <p:pic>
            <p:nvPicPr>
              <p:cNvPr id="432" name="Picture 4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22"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56"/>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mobile API</a:t>
                </a:r>
              </a:p>
            </p:txBody>
          </p:sp>
        </p:grpSp>
        <p:grpSp>
          <p:nvGrpSpPr>
            <p:cNvPr id="158" name="Group 157"/>
            <p:cNvGrpSpPr/>
            <p:nvPr/>
          </p:nvGrpSpPr>
          <p:grpSpPr>
            <a:xfrm>
              <a:off x="2734023" y="1180641"/>
              <a:ext cx="1306999" cy="876727"/>
              <a:chOff x="2734014" y="1179342"/>
              <a:chExt cx="1306999" cy="877539"/>
            </a:xfrm>
          </p:grpSpPr>
          <p:pic>
            <p:nvPicPr>
              <p:cNvPr id="159" name="Picture 158"/>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345981" y="1179342"/>
                <a:ext cx="245537" cy="338362"/>
              </a:xfrm>
              <a:prstGeom prst="rect">
                <a:avLst/>
              </a:prstGeom>
              <a:solidFill>
                <a:schemeClr val="bg1"/>
              </a:solidFill>
            </p:spPr>
          </p:pic>
          <p:sp>
            <p:nvSpPr>
              <p:cNvPr id="160" name="Line 301"/>
              <p:cNvSpPr>
                <a:spLocks noChangeShapeType="1"/>
              </p:cNvSpPr>
              <p:nvPr/>
            </p:nvSpPr>
            <p:spPr bwMode="auto">
              <a:xfrm flipH="1" flipV="1">
                <a:off x="3457810" y="1514765"/>
                <a:ext cx="0" cy="174344"/>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1" name="Rectangle 160"/>
              <p:cNvSpPr/>
              <p:nvPr/>
            </p:nvSpPr>
            <p:spPr>
              <a:xfrm>
                <a:off x="2734014" y="169093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Mobile API</a:t>
                </a:r>
              </a:p>
            </p:txBody>
          </p:sp>
        </p:grpSp>
        <p:grpSp>
          <p:nvGrpSpPr>
            <p:cNvPr id="162" name="Group 161"/>
            <p:cNvGrpSpPr/>
            <p:nvPr/>
          </p:nvGrpSpPr>
          <p:grpSpPr>
            <a:xfrm>
              <a:off x="422568" y="2057356"/>
              <a:ext cx="6840184" cy="2339412"/>
              <a:chOff x="422567" y="2056880"/>
              <a:chExt cx="6840184" cy="2341578"/>
            </a:xfrm>
          </p:grpSpPr>
          <p:sp>
            <p:nvSpPr>
              <p:cNvPr id="163" name="Rectangle 162"/>
              <p:cNvSpPr/>
              <p:nvPr/>
            </p:nvSpPr>
            <p:spPr>
              <a:xfrm>
                <a:off x="422567" y="2306335"/>
                <a:ext cx="4158575" cy="1983173"/>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latin typeface="Verdana" charset="0"/>
                  <a:ea typeface="Verdana" charset="0"/>
                  <a:cs typeface="Verdana" charset="0"/>
                </a:endParaRPr>
              </a:p>
            </p:txBody>
          </p:sp>
          <p:sp>
            <p:nvSpPr>
              <p:cNvPr id="164" name="Line 301"/>
              <p:cNvSpPr>
                <a:spLocks noChangeShapeType="1"/>
              </p:cNvSpPr>
              <p:nvPr/>
            </p:nvSpPr>
            <p:spPr bwMode="auto">
              <a:xfrm flipV="1">
                <a:off x="1465343" y="2056880"/>
                <a:ext cx="1992466" cy="719071"/>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5" name="Line 301"/>
              <p:cNvSpPr>
                <a:spLocks noChangeShapeType="1"/>
              </p:cNvSpPr>
              <p:nvPr/>
            </p:nvSpPr>
            <p:spPr bwMode="auto">
              <a:xfrm flipH="1" flipV="1">
                <a:off x="3457809" y="2066345"/>
                <a:ext cx="43075" cy="703381"/>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6" name="Rectangle 165"/>
              <p:cNvSpPr/>
              <p:nvPr/>
            </p:nvSpPr>
            <p:spPr>
              <a:xfrm>
                <a:off x="1470982" y="359943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167" name="Rectangle 166"/>
              <p:cNvSpPr/>
              <p:nvPr/>
            </p:nvSpPr>
            <p:spPr>
              <a:xfrm>
                <a:off x="2593364"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68" name="Rectangle 167"/>
              <p:cNvSpPr/>
              <p:nvPr/>
            </p:nvSpPr>
            <p:spPr>
              <a:xfrm>
                <a:off x="574685" y="278155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69" name="Line 304"/>
              <p:cNvSpPr>
                <a:spLocks noChangeShapeType="1"/>
              </p:cNvSpPr>
              <p:nvPr/>
            </p:nvSpPr>
            <p:spPr bwMode="auto">
              <a:xfrm>
                <a:off x="2340473" y="4171823"/>
                <a:ext cx="1680375" cy="226635"/>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0" name="Line 304"/>
              <p:cNvSpPr>
                <a:spLocks noChangeShapeType="1"/>
              </p:cNvSpPr>
              <p:nvPr/>
            </p:nvSpPr>
            <p:spPr bwMode="auto">
              <a:xfrm>
                <a:off x="1496788" y="3348332"/>
                <a:ext cx="991091" cy="254958"/>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1" name="Line 304"/>
              <p:cNvSpPr>
                <a:spLocks noChangeShapeType="1"/>
              </p:cNvSpPr>
              <p:nvPr/>
            </p:nvSpPr>
            <p:spPr bwMode="auto">
              <a:xfrm flipH="1">
                <a:off x="2499105" y="3353951"/>
                <a:ext cx="990555" cy="24934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2" name="Line 304"/>
              <p:cNvSpPr>
                <a:spLocks noChangeShapeType="1"/>
              </p:cNvSpPr>
              <p:nvPr/>
            </p:nvSpPr>
            <p:spPr bwMode="auto">
              <a:xfrm>
                <a:off x="3500885" y="3353949"/>
                <a:ext cx="3761866" cy="1028689"/>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3" name="Line 304"/>
              <p:cNvSpPr>
                <a:spLocks noChangeShapeType="1"/>
              </p:cNvSpPr>
              <p:nvPr/>
            </p:nvSpPr>
            <p:spPr bwMode="auto">
              <a:xfrm>
                <a:off x="1485561" y="3344486"/>
                <a:ext cx="5777190" cy="1045439"/>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4" name="Line 304"/>
              <p:cNvSpPr>
                <a:spLocks noChangeShapeType="1"/>
              </p:cNvSpPr>
              <p:nvPr/>
            </p:nvSpPr>
            <p:spPr bwMode="auto">
              <a:xfrm>
                <a:off x="2340473" y="4175681"/>
                <a:ext cx="3303663" cy="222777"/>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75" name="Title 2"/>
          <p:cNvSpPr txBox="1">
            <a:spLocks/>
          </p:cNvSpPr>
          <p:nvPr/>
        </p:nvSpPr>
        <p:spPr bwMode="white">
          <a:xfrm>
            <a:off x="2683224" y="0"/>
            <a:ext cx="2276805"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456876"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876" rtl="0" eaLnBrk="1" fontAlgn="base" hangingPunct="1">
              <a:spcBef>
                <a:spcPct val="0"/>
              </a:spcBef>
              <a:spcAft>
                <a:spcPct val="0"/>
              </a:spcAft>
              <a:defRPr sz="2400">
                <a:solidFill>
                  <a:schemeClr val="bg1"/>
                </a:solidFill>
                <a:latin typeface="Ubuntu" charset="0"/>
                <a:ea typeface="ＭＳ Ｐゴシック" charset="0"/>
              </a:defRPr>
            </a:lvl2pPr>
            <a:lvl3pPr algn="l" defTabSz="456876" rtl="0" eaLnBrk="1" fontAlgn="base" hangingPunct="1">
              <a:spcBef>
                <a:spcPct val="0"/>
              </a:spcBef>
              <a:spcAft>
                <a:spcPct val="0"/>
              </a:spcAft>
              <a:defRPr sz="2400">
                <a:solidFill>
                  <a:schemeClr val="bg1"/>
                </a:solidFill>
                <a:latin typeface="Ubuntu" charset="0"/>
                <a:ea typeface="ＭＳ Ｐゴシック" charset="0"/>
              </a:defRPr>
            </a:lvl3pPr>
            <a:lvl4pPr algn="l" defTabSz="456876" rtl="0" eaLnBrk="1" fontAlgn="base" hangingPunct="1">
              <a:spcBef>
                <a:spcPct val="0"/>
              </a:spcBef>
              <a:spcAft>
                <a:spcPct val="0"/>
              </a:spcAft>
              <a:defRPr sz="2400">
                <a:solidFill>
                  <a:schemeClr val="bg1"/>
                </a:solidFill>
                <a:latin typeface="Ubuntu" charset="0"/>
                <a:ea typeface="ＭＳ Ｐゴシック" charset="0"/>
              </a:defRPr>
            </a:lvl4pPr>
            <a:lvl5pPr algn="l" defTabSz="456876" rtl="0" eaLnBrk="1" fontAlgn="base" hangingPunct="1">
              <a:spcBef>
                <a:spcPct val="0"/>
              </a:spcBef>
              <a:spcAft>
                <a:spcPct val="0"/>
              </a:spcAft>
              <a:defRPr sz="2400">
                <a:solidFill>
                  <a:schemeClr val="bg1"/>
                </a:solidFill>
                <a:latin typeface="Ubuntu" charset="0"/>
                <a:ea typeface="ＭＳ Ｐゴシック" charset="0"/>
              </a:defRPr>
            </a:lvl5pPr>
            <a:lvl6pPr marL="456876" algn="l" defTabSz="456876" rtl="0" eaLnBrk="1" fontAlgn="base" hangingPunct="1">
              <a:spcBef>
                <a:spcPct val="0"/>
              </a:spcBef>
              <a:spcAft>
                <a:spcPct val="0"/>
              </a:spcAft>
              <a:defRPr sz="2000">
                <a:solidFill>
                  <a:schemeClr val="bg1"/>
                </a:solidFill>
                <a:latin typeface="Ubuntu" charset="0"/>
                <a:ea typeface="ＭＳ Ｐゴシック" charset="0"/>
              </a:defRPr>
            </a:lvl6pPr>
            <a:lvl7pPr marL="913752" algn="l" defTabSz="456876" rtl="0" eaLnBrk="1" fontAlgn="base" hangingPunct="1">
              <a:spcBef>
                <a:spcPct val="0"/>
              </a:spcBef>
              <a:spcAft>
                <a:spcPct val="0"/>
              </a:spcAft>
              <a:defRPr sz="2000">
                <a:solidFill>
                  <a:schemeClr val="bg1"/>
                </a:solidFill>
                <a:latin typeface="Ubuntu" charset="0"/>
                <a:ea typeface="ＭＳ Ｐゴシック" charset="0"/>
              </a:defRPr>
            </a:lvl7pPr>
            <a:lvl8pPr marL="1370628" algn="l" defTabSz="456876" rtl="0" eaLnBrk="1" fontAlgn="base" hangingPunct="1">
              <a:spcBef>
                <a:spcPct val="0"/>
              </a:spcBef>
              <a:spcAft>
                <a:spcPct val="0"/>
              </a:spcAft>
              <a:defRPr sz="2000">
                <a:solidFill>
                  <a:schemeClr val="bg1"/>
                </a:solidFill>
                <a:latin typeface="Ubuntu" charset="0"/>
                <a:ea typeface="ＭＳ Ｐゴシック" charset="0"/>
              </a:defRPr>
            </a:lvl8pPr>
            <a:lvl9pPr marL="1827504" algn="l" defTabSz="456876" rtl="0" eaLnBrk="1" fontAlgn="base" hangingPunct="1">
              <a:spcBef>
                <a:spcPct val="0"/>
              </a:spcBef>
              <a:spcAft>
                <a:spcPct val="0"/>
              </a:spcAft>
              <a:defRPr sz="2000">
                <a:solidFill>
                  <a:schemeClr val="bg1"/>
                </a:solidFill>
                <a:latin typeface="Ubuntu" charset="0"/>
                <a:ea typeface="ＭＳ Ｐゴシック" charset="0"/>
              </a:defRPr>
            </a:lvl9pPr>
          </a:lstStyle>
          <a:p>
            <a:endParaRPr lang="en-US" sz="2000" dirty="0">
              <a:latin typeface="Verdana" charset="0"/>
              <a:ea typeface="Verdana" charset="0"/>
              <a:cs typeface="Verdana" charset="0"/>
            </a:endParaRPr>
          </a:p>
        </p:txBody>
      </p:sp>
      <p:sp>
        <p:nvSpPr>
          <p:cNvPr id="118" name="Line 301"/>
          <p:cNvSpPr>
            <a:spLocks noChangeShapeType="1"/>
          </p:cNvSpPr>
          <p:nvPr/>
        </p:nvSpPr>
        <p:spPr bwMode="auto">
          <a:xfrm flipH="1" flipV="1">
            <a:off x="5996122" y="1539715"/>
            <a:ext cx="0" cy="15078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08" tIns="45704" rIns="91408" bIns="45704" numCol="1" anchor="t" anchorCtr="0" compatLnSpc="1">
            <a:prstTxWarp prst="textNoShape">
              <a:avLst/>
            </a:prstTxWarp>
          </a:bodyPr>
          <a:lstStyle/>
          <a:p>
            <a:endParaRPr lang="en-US" dirty="0"/>
          </a:p>
        </p:txBody>
      </p:sp>
      <p:sp>
        <p:nvSpPr>
          <p:cNvPr id="181" name="Rectangle 180"/>
          <p:cNvSpPr/>
          <p:nvPr/>
        </p:nvSpPr>
        <p:spPr>
          <a:xfrm>
            <a:off x="5370343" y="1692678"/>
            <a:ext cx="1306999" cy="36560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a:solidFill>
                  <a:schemeClr val="bg1"/>
                </a:solidFill>
                <a:latin typeface="Verdana" charset="0"/>
                <a:ea typeface="Verdana" charset="0"/>
                <a:cs typeface="Verdana" charset="0"/>
              </a:rPr>
              <a:t>Web app API</a:t>
            </a:r>
          </a:p>
        </p:txBody>
      </p:sp>
      <p:sp>
        <p:nvSpPr>
          <p:cNvPr id="149" name="Rectangle 148"/>
          <p:cNvSpPr/>
          <p:nvPr/>
        </p:nvSpPr>
        <p:spPr>
          <a:xfrm>
            <a:off x="5376944" y="1688883"/>
            <a:ext cx="1306999" cy="365608"/>
          </a:xfrm>
          <a:prstGeom prst="rect">
            <a:avLst/>
          </a:prstGeom>
          <a:solidFill>
            <a:srgbClr val="0079A7"/>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ctr"/>
          <a:lstStyle/>
          <a:p>
            <a:pPr algn="ctr"/>
            <a:r>
              <a:rPr lang="en-US" sz="1200" dirty="0">
                <a:solidFill>
                  <a:schemeClr val="bg1"/>
                </a:solidFill>
                <a:latin typeface="Verdana" charset="0"/>
                <a:ea typeface="Verdana" charset="0"/>
                <a:cs typeface="Verdana" charset="0"/>
              </a:rPr>
              <a:t>Web app API</a:t>
            </a:r>
          </a:p>
        </p:txBody>
      </p:sp>
      <p:sp>
        <p:nvSpPr>
          <p:cNvPr id="7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10</a:t>
            </a:fld>
            <a:endParaRPr lang="en-US" dirty="0">
              <a:solidFill>
                <a:prstClr val="white">
                  <a:lumMod val="75000"/>
                </a:prstClr>
              </a:solidFill>
            </a:endParaRPr>
          </a:p>
        </p:txBody>
      </p:sp>
      <p:sp>
        <p:nvSpPr>
          <p:cNvPr id="80" name="Title 1"/>
          <p:cNvSpPr txBox="1">
            <a:spLocks/>
          </p:cNvSpPr>
          <p:nvPr/>
        </p:nvSpPr>
        <p:spPr bwMode="white">
          <a:xfrm>
            <a:off x="458144" y="6220"/>
            <a:ext cx="7115643" cy="676776"/>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lvl1pPr algn="l" defTabSz="456718" rtl="0" eaLnBrk="1" fontAlgn="base" hangingPunct="1">
              <a:lnSpc>
                <a:spcPts val="2400"/>
              </a:lnSpc>
              <a:spcBef>
                <a:spcPct val="0"/>
              </a:spcBef>
              <a:spcAft>
                <a:spcPct val="0"/>
              </a:spcAft>
              <a:defRPr sz="2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algn="l" defTabSz="456718" rtl="0" eaLnBrk="1" fontAlgn="base" hangingPunct="1">
              <a:spcBef>
                <a:spcPct val="0"/>
              </a:spcBef>
              <a:spcAft>
                <a:spcPct val="0"/>
              </a:spcAft>
              <a:defRPr sz="2400">
                <a:solidFill>
                  <a:schemeClr val="bg1"/>
                </a:solidFill>
                <a:latin typeface="Ubuntu" charset="0"/>
                <a:ea typeface="ＭＳ Ｐゴシック" charset="0"/>
              </a:defRPr>
            </a:lvl2pPr>
            <a:lvl3pPr algn="l" defTabSz="456718" rtl="0" eaLnBrk="1" fontAlgn="base" hangingPunct="1">
              <a:spcBef>
                <a:spcPct val="0"/>
              </a:spcBef>
              <a:spcAft>
                <a:spcPct val="0"/>
              </a:spcAft>
              <a:defRPr sz="2400">
                <a:solidFill>
                  <a:schemeClr val="bg1"/>
                </a:solidFill>
                <a:latin typeface="Ubuntu" charset="0"/>
                <a:ea typeface="ＭＳ Ｐゴシック" charset="0"/>
              </a:defRPr>
            </a:lvl3pPr>
            <a:lvl4pPr algn="l" defTabSz="456718" rtl="0" eaLnBrk="1" fontAlgn="base" hangingPunct="1">
              <a:spcBef>
                <a:spcPct val="0"/>
              </a:spcBef>
              <a:spcAft>
                <a:spcPct val="0"/>
              </a:spcAft>
              <a:defRPr sz="2400">
                <a:solidFill>
                  <a:schemeClr val="bg1"/>
                </a:solidFill>
                <a:latin typeface="Ubuntu" charset="0"/>
                <a:ea typeface="ＭＳ Ｐゴシック" charset="0"/>
              </a:defRPr>
            </a:lvl4pPr>
            <a:lvl5pPr algn="l" defTabSz="456718" rtl="0" eaLnBrk="1" fontAlgn="base" hangingPunct="1">
              <a:spcBef>
                <a:spcPct val="0"/>
              </a:spcBef>
              <a:spcAft>
                <a:spcPct val="0"/>
              </a:spcAft>
              <a:defRPr sz="2400">
                <a:solidFill>
                  <a:schemeClr val="bg1"/>
                </a:solidFill>
                <a:latin typeface="Ubuntu" charset="0"/>
                <a:ea typeface="ＭＳ Ｐゴシック" charset="0"/>
              </a:defRPr>
            </a:lvl5pPr>
            <a:lvl6pPr marL="456718" algn="l" defTabSz="456718" rtl="0" eaLnBrk="1" fontAlgn="base" hangingPunct="1">
              <a:spcBef>
                <a:spcPct val="0"/>
              </a:spcBef>
              <a:spcAft>
                <a:spcPct val="0"/>
              </a:spcAft>
              <a:defRPr sz="2000">
                <a:solidFill>
                  <a:schemeClr val="bg1"/>
                </a:solidFill>
                <a:latin typeface="Ubuntu" charset="0"/>
                <a:ea typeface="ＭＳ Ｐゴシック" charset="0"/>
              </a:defRPr>
            </a:lvl6pPr>
            <a:lvl7pPr marL="913434" algn="l" defTabSz="456718" rtl="0" eaLnBrk="1" fontAlgn="base" hangingPunct="1">
              <a:spcBef>
                <a:spcPct val="0"/>
              </a:spcBef>
              <a:spcAft>
                <a:spcPct val="0"/>
              </a:spcAft>
              <a:defRPr sz="2000">
                <a:solidFill>
                  <a:schemeClr val="bg1"/>
                </a:solidFill>
                <a:latin typeface="Ubuntu" charset="0"/>
                <a:ea typeface="ＭＳ Ｐゴシック" charset="0"/>
              </a:defRPr>
            </a:lvl7pPr>
            <a:lvl8pPr marL="1370150" algn="l" defTabSz="456718" rtl="0" eaLnBrk="1" fontAlgn="base" hangingPunct="1">
              <a:spcBef>
                <a:spcPct val="0"/>
              </a:spcBef>
              <a:spcAft>
                <a:spcPct val="0"/>
              </a:spcAft>
              <a:defRPr sz="2000">
                <a:solidFill>
                  <a:schemeClr val="bg1"/>
                </a:solidFill>
                <a:latin typeface="Ubuntu" charset="0"/>
                <a:ea typeface="ＭＳ Ｐゴシック" charset="0"/>
              </a:defRPr>
            </a:lvl8pPr>
            <a:lvl9pPr marL="1826866" algn="l" defTabSz="456718" rtl="0" eaLnBrk="1" fontAlgn="base" hangingPunct="1">
              <a:spcBef>
                <a:spcPct val="0"/>
              </a:spcBef>
              <a:spcAft>
                <a:spcPct val="0"/>
              </a:spcAft>
              <a:defRPr sz="2000">
                <a:solidFill>
                  <a:schemeClr val="bg1"/>
                </a:solidFill>
                <a:latin typeface="Ubuntu" charset="0"/>
                <a:ea typeface="ＭＳ Ｐゴシック" charset="0"/>
              </a:defRPr>
            </a:lvl9pPr>
          </a:lstStyle>
          <a:p>
            <a:r>
              <a:rPr lang="en-US" sz="2000" dirty="0">
                <a:latin typeface="Verdana" charset="0"/>
                <a:ea typeface="Verdana" charset="0"/>
                <a:cs typeface="Verdana" charset="0"/>
              </a:rPr>
              <a:t>A common project-based approach</a:t>
            </a:r>
            <a:endParaRPr lang="en-US" sz="2000" dirty="0"/>
          </a:p>
        </p:txBody>
      </p:sp>
    </p:spTree>
    <p:extLst>
      <p:ext uri="{BB962C8B-B14F-4D97-AF65-F5344CB8AC3E}">
        <p14:creationId xmlns:p14="http://schemas.microsoft.com/office/powerpoint/2010/main" val="167150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602073" y="3764151"/>
            <a:ext cx="945268" cy="945268"/>
            <a:chOff x="8575557" y="227623"/>
            <a:chExt cx="469900" cy="469900"/>
          </a:xfrm>
        </p:grpSpPr>
        <p:pic>
          <p:nvPicPr>
            <p:cNvPr id="12" name="Picture 11"/>
            <p:cNvPicPr>
              <a:picLocks noChangeAspect="1"/>
            </p:cNvPicPr>
            <p:nvPr/>
          </p:nvPicPr>
          <p:blipFill>
            <a:blip r:embed="rId3"/>
            <a:stretch>
              <a:fillRect/>
            </a:stretch>
          </p:blipFill>
          <p:spPr>
            <a:xfrm>
              <a:off x="8575557" y="227623"/>
              <a:ext cx="469900" cy="469900"/>
            </a:xfrm>
            <a:prstGeom prst="rect">
              <a:avLst/>
            </a:prstGeom>
          </p:spPr>
        </p:pic>
        <p:sp>
          <p:nvSpPr>
            <p:cNvPr id="13" name="Oval 12"/>
            <p:cNvSpPr/>
            <p:nvPr/>
          </p:nvSpPr>
          <p:spPr>
            <a:xfrm>
              <a:off x="8582203" y="234269"/>
              <a:ext cx="456609" cy="456609"/>
            </a:xfrm>
            <a:prstGeom prst="ellipse">
              <a:avLst/>
            </a:prstGeom>
            <a:solidFill>
              <a:schemeClr val="bg1">
                <a:alpha val="0"/>
              </a:schemeClr>
            </a:solidFill>
            <a:ln>
              <a:solidFill>
                <a:srgbClr val="00A1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Verdana" charset="0"/>
                <a:ea typeface="Verdana" charset="0"/>
                <a:cs typeface="Verdana" charset="0"/>
              </a:endParaRPr>
            </a:p>
          </p:txBody>
        </p:sp>
      </p:grpSp>
      <p:sp>
        <p:nvSpPr>
          <p:cNvPr id="2" name="Title 1"/>
          <p:cNvSpPr>
            <a:spLocks noGrp="1"/>
          </p:cNvSpPr>
          <p:nvPr>
            <p:ph type="title"/>
          </p:nvPr>
        </p:nvSpPr>
        <p:spPr/>
        <p:txBody>
          <a:bodyPr/>
          <a:lstStyle/>
          <a:p>
            <a:r>
              <a:rPr lang="en-US" sz="2000" dirty="0"/>
              <a:t>Modern API: the core enabler of a new operating model</a:t>
            </a:r>
          </a:p>
        </p:txBody>
      </p:sp>
      <p:sp>
        <p:nvSpPr>
          <p:cNvPr id="3" name="Slide Number Placeholder 2"/>
          <p:cNvSpPr>
            <a:spLocks noGrp="1"/>
          </p:cNvSpPr>
          <p:nvPr>
            <p:ph type="sldNum" sz="quarter" idx="11"/>
          </p:nvPr>
        </p:nvSpPr>
        <p:spPr/>
        <p:txBody>
          <a:bodyPr/>
          <a:lstStyle/>
          <a:p>
            <a:fld id="{6EBA610F-6DE2-6644-8764-FCBE8B310C98}" type="slidenum">
              <a:rPr lang="en-US" smtClean="0">
                <a:solidFill>
                  <a:prstClr val="white">
                    <a:lumMod val="75000"/>
                  </a:prstClr>
                </a:solidFill>
              </a:rPr>
              <a:pPr/>
              <a:t>11</a:t>
            </a:fld>
            <a:endParaRPr lang="en-US" dirty="0">
              <a:solidFill>
                <a:prstClr val="white">
                  <a:lumMod val="75000"/>
                </a:prstClr>
              </a:solidFill>
            </a:endParaRPr>
          </a:p>
        </p:txBody>
      </p:sp>
      <p:sp>
        <p:nvSpPr>
          <p:cNvPr id="32" name="Text Placeholder 3"/>
          <p:cNvSpPr>
            <a:spLocks noGrp="1"/>
          </p:cNvSpPr>
          <p:nvPr>
            <p:ph type="body" sz="quarter" idx="12"/>
          </p:nvPr>
        </p:nvSpPr>
        <p:spPr>
          <a:xfrm>
            <a:off x="4421194" y="1371817"/>
            <a:ext cx="3665437" cy="2378040"/>
          </a:xfrm>
        </p:spPr>
        <p:txBody>
          <a:bodyPr/>
          <a:lstStyle/>
          <a:p>
            <a:pPr>
              <a:spcBef>
                <a:spcPts val="2700"/>
              </a:spcBef>
            </a:pPr>
            <a:r>
              <a:rPr lang="en-US" dirty="0"/>
              <a:t>Discoverable and accessible through self-service</a:t>
            </a:r>
          </a:p>
          <a:p>
            <a:pPr>
              <a:spcBef>
                <a:spcPts val="2700"/>
              </a:spcBef>
            </a:pPr>
            <a:r>
              <a:rPr lang="en-US" dirty="0"/>
              <a:t>Productized and designed for ease of consumption</a:t>
            </a:r>
          </a:p>
          <a:p>
            <a:pPr>
              <a:spcBef>
                <a:spcPts val="2700"/>
              </a:spcBef>
            </a:pPr>
            <a:r>
              <a:rPr lang="en-US" dirty="0"/>
              <a:t>Easily managed for security, scalability, and  performance</a:t>
            </a:r>
          </a:p>
          <a:p>
            <a:pPr>
              <a:spcBef>
                <a:spcPts val="2700"/>
              </a:spcBef>
            </a:pPr>
            <a:endParaRPr lang="en-US" dirty="0"/>
          </a:p>
          <a:p>
            <a:pPr>
              <a:spcBef>
                <a:spcPts val="2700"/>
              </a:spcBef>
            </a:pPr>
            <a:endParaRPr lang="en-US" dirty="0"/>
          </a:p>
        </p:txBody>
      </p:sp>
      <p:cxnSp>
        <p:nvCxnSpPr>
          <p:cNvPr id="14" name="Straight Connector 13"/>
          <p:cNvCxnSpPr/>
          <p:nvPr/>
        </p:nvCxnSpPr>
        <p:spPr>
          <a:xfrm flipH="1" flipV="1">
            <a:off x="2073756" y="3461719"/>
            <a:ext cx="1" cy="320934"/>
          </a:xfrm>
          <a:prstGeom prst="line">
            <a:avLst/>
          </a:prstGeom>
          <a:ln w="22225">
            <a:solidFill>
              <a:srgbClr val="00A1DE"/>
            </a:solidFill>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80335" y="1151341"/>
            <a:ext cx="598160" cy="598160"/>
            <a:chOff x="4765928" y="864766"/>
            <a:chExt cx="598160" cy="598160"/>
          </a:xfrm>
        </p:grpSpPr>
        <p:sp>
          <p:nvSpPr>
            <p:cNvPr id="28" name="Oval 27"/>
            <p:cNvSpPr/>
            <p:nvPr/>
          </p:nvSpPr>
          <p:spPr>
            <a:xfrm>
              <a:off x="4765928" y="86476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910778" y="949483"/>
              <a:ext cx="304581" cy="419339"/>
            </a:xfrm>
            <a:prstGeom prst="rect">
              <a:avLst/>
            </a:prstGeom>
            <a:solidFill>
              <a:schemeClr val="bg1"/>
            </a:solidFill>
          </p:spPr>
        </p:pic>
      </p:grpSp>
      <p:grpSp>
        <p:nvGrpSpPr>
          <p:cNvPr id="7" name="Group 6"/>
          <p:cNvGrpSpPr/>
          <p:nvPr/>
        </p:nvGrpSpPr>
        <p:grpSpPr>
          <a:xfrm>
            <a:off x="2586490" y="1151341"/>
            <a:ext cx="598160" cy="598160"/>
            <a:chOff x="6372083" y="881925"/>
            <a:chExt cx="598160" cy="598160"/>
          </a:xfrm>
        </p:grpSpPr>
        <p:sp>
          <p:nvSpPr>
            <p:cNvPr id="33" name="Oval 32"/>
            <p:cNvSpPr/>
            <p:nvPr/>
          </p:nvSpPr>
          <p:spPr>
            <a:xfrm>
              <a:off x="6372083" y="8819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Picture 2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53225" y="962886"/>
              <a:ext cx="433192" cy="432791"/>
            </a:xfrm>
            <a:prstGeom prst="rect">
              <a:avLst/>
            </a:prstGeom>
          </p:spPr>
        </p:pic>
      </p:grpSp>
      <p:grpSp>
        <p:nvGrpSpPr>
          <p:cNvPr id="8" name="Group 7"/>
          <p:cNvGrpSpPr/>
          <p:nvPr/>
        </p:nvGrpSpPr>
        <p:grpSpPr>
          <a:xfrm>
            <a:off x="1770339" y="1028020"/>
            <a:ext cx="598160" cy="598160"/>
            <a:chOff x="5564401" y="750025"/>
            <a:chExt cx="598160" cy="598160"/>
          </a:xfrm>
        </p:grpSpPr>
        <p:sp>
          <p:nvSpPr>
            <p:cNvPr id="44" name="Oval 43"/>
            <p:cNvSpPr/>
            <p:nvPr/>
          </p:nvSpPr>
          <p:spPr>
            <a:xfrm>
              <a:off x="5564401" y="750025"/>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40" name="Group 39"/>
            <p:cNvGrpSpPr/>
            <p:nvPr/>
          </p:nvGrpSpPr>
          <p:grpSpPr>
            <a:xfrm>
              <a:off x="5660832" y="824126"/>
              <a:ext cx="400050" cy="446087"/>
              <a:chOff x="5546758" y="918905"/>
              <a:chExt cx="400050" cy="446087"/>
            </a:xfrm>
          </p:grpSpPr>
          <p:sp>
            <p:nvSpPr>
              <p:cNvPr id="41" name="Freeform 181"/>
              <p:cNvSpPr>
                <a:spLocks noEditPoints="1"/>
              </p:cNvSpPr>
              <p:nvPr/>
            </p:nvSpPr>
            <p:spPr bwMode="auto">
              <a:xfrm>
                <a:off x="5546758" y="918905"/>
                <a:ext cx="400050" cy="446087"/>
              </a:xfrm>
              <a:custGeom>
                <a:avLst/>
                <a:gdLst>
                  <a:gd name="T0" fmla="*/ 107 w 107"/>
                  <a:gd name="T1" fmla="*/ 13 h 119"/>
                  <a:gd name="T2" fmla="*/ 62 w 107"/>
                  <a:gd name="T3" fmla="*/ 0 h 119"/>
                  <a:gd name="T4" fmla="*/ 32 w 107"/>
                  <a:gd name="T5" fmla="*/ 13 h 119"/>
                  <a:gd name="T6" fmla="*/ 0 w 107"/>
                  <a:gd name="T7" fmla="*/ 19 h 119"/>
                  <a:gd name="T8" fmla="*/ 32 w 107"/>
                  <a:gd name="T9" fmla="*/ 25 h 119"/>
                  <a:gd name="T10" fmla="*/ 21 w 107"/>
                  <a:gd name="T11" fmla="*/ 80 h 119"/>
                  <a:gd name="T12" fmla="*/ 32 w 107"/>
                  <a:gd name="T13" fmla="*/ 102 h 119"/>
                  <a:gd name="T14" fmla="*/ 0 w 107"/>
                  <a:gd name="T15" fmla="*/ 107 h 119"/>
                  <a:gd name="T16" fmla="*/ 45 w 107"/>
                  <a:gd name="T17" fmla="*/ 119 h 119"/>
                  <a:gd name="T18" fmla="*/ 75 w 107"/>
                  <a:gd name="T19" fmla="*/ 107 h 119"/>
                  <a:gd name="T20" fmla="*/ 107 w 107"/>
                  <a:gd name="T21" fmla="*/ 102 h 119"/>
                  <a:gd name="T22" fmla="*/ 75 w 107"/>
                  <a:gd name="T23" fmla="*/ 94 h 119"/>
                  <a:gd name="T24" fmla="*/ 86 w 107"/>
                  <a:gd name="T25" fmla="*/ 57 h 119"/>
                  <a:gd name="T26" fmla="*/ 90 w 107"/>
                  <a:gd name="T27" fmla="*/ 53 h 119"/>
                  <a:gd name="T28" fmla="*/ 87 w 107"/>
                  <a:gd name="T29" fmla="*/ 41 h 119"/>
                  <a:gd name="T30" fmla="*/ 86 w 107"/>
                  <a:gd name="T31" fmla="*/ 40 h 119"/>
                  <a:gd name="T32" fmla="*/ 75 w 107"/>
                  <a:gd name="T33" fmla="*/ 19 h 119"/>
                  <a:gd name="T34" fmla="*/ 37 w 107"/>
                  <a:gd name="T35" fmla="*/ 14 h 119"/>
                  <a:gd name="T36" fmla="*/ 62 w 107"/>
                  <a:gd name="T37" fmla="*/ 6 h 119"/>
                  <a:gd name="T38" fmla="*/ 70 w 107"/>
                  <a:gd name="T39" fmla="*/ 24 h 119"/>
                  <a:gd name="T40" fmla="*/ 37 w 107"/>
                  <a:gd name="T41" fmla="*/ 14 h 119"/>
                  <a:gd name="T42" fmla="*/ 62 w 107"/>
                  <a:gd name="T43" fmla="*/ 114 h 119"/>
                  <a:gd name="T44" fmla="*/ 37 w 107"/>
                  <a:gd name="T45" fmla="*/ 106 h 119"/>
                  <a:gd name="T46" fmla="*/ 70 w 107"/>
                  <a:gd name="T47" fmla="*/ 95 h 119"/>
                  <a:gd name="T48" fmla="*/ 81 w 107"/>
                  <a:gd name="T49" fmla="*/ 40 h 119"/>
                  <a:gd name="T50" fmla="*/ 71 w 107"/>
                  <a:gd name="T51" fmla="*/ 90 h 119"/>
                  <a:gd name="T52" fmla="*/ 26 w 107"/>
                  <a:gd name="T53" fmla="*/ 80 h 119"/>
                  <a:gd name="T54" fmla="*/ 36 w 107"/>
                  <a:gd name="T55" fmla="*/ 30 h 119"/>
                  <a:gd name="T56" fmla="*/ 81 w 107"/>
                  <a:gd name="T57" fmla="*/ 40 h 119"/>
                  <a:gd name="T58" fmla="*/ 51 w 107"/>
                  <a:gd name="T59" fmla="*/ 41 h 119"/>
                  <a:gd name="T60" fmla="*/ 35 w 107"/>
                  <a:gd name="T61" fmla="*/ 57 h 119"/>
                  <a:gd name="T62" fmla="*/ 56 w 107"/>
                  <a:gd name="T63" fmla="*/ 41 h 119"/>
                  <a:gd name="T64" fmla="*/ 72 w 107"/>
                  <a:gd name="T65" fmla="*/ 57 h 119"/>
                  <a:gd name="T66" fmla="*/ 56 w 107"/>
                  <a:gd name="T67" fmla="*/ 41 h 119"/>
                  <a:gd name="T68" fmla="*/ 51 w 107"/>
                  <a:gd name="T69" fmla="*/ 62 h 119"/>
                  <a:gd name="T70" fmla="*/ 35 w 107"/>
                  <a:gd name="T71" fmla="*/ 78 h 119"/>
                  <a:gd name="T72" fmla="*/ 56 w 107"/>
                  <a:gd name="T73" fmla="*/ 62 h 119"/>
                  <a:gd name="T74" fmla="*/ 72 w 107"/>
                  <a:gd name="T75" fmla="*/ 78 h 119"/>
                  <a:gd name="T76" fmla="*/ 56 w 107"/>
                  <a:gd name="T77"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7" h="119">
                    <a:moveTo>
                      <a:pt x="107" y="19"/>
                    </a:moveTo>
                    <a:cubicBezTo>
                      <a:pt x="107" y="13"/>
                      <a:pt x="107" y="13"/>
                      <a:pt x="107" y="13"/>
                    </a:cubicBezTo>
                    <a:cubicBezTo>
                      <a:pt x="75" y="13"/>
                      <a:pt x="75" y="13"/>
                      <a:pt x="75" y="13"/>
                    </a:cubicBezTo>
                    <a:cubicBezTo>
                      <a:pt x="75" y="6"/>
                      <a:pt x="69" y="0"/>
                      <a:pt x="62" y="0"/>
                    </a:cubicBezTo>
                    <a:cubicBezTo>
                      <a:pt x="45" y="0"/>
                      <a:pt x="45" y="0"/>
                      <a:pt x="45" y="0"/>
                    </a:cubicBezTo>
                    <a:cubicBezTo>
                      <a:pt x="38" y="0"/>
                      <a:pt x="32" y="6"/>
                      <a:pt x="32" y="13"/>
                    </a:cubicBezTo>
                    <a:cubicBezTo>
                      <a:pt x="0" y="13"/>
                      <a:pt x="0" y="13"/>
                      <a:pt x="0" y="13"/>
                    </a:cubicBezTo>
                    <a:cubicBezTo>
                      <a:pt x="0" y="19"/>
                      <a:pt x="0" y="19"/>
                      <a:pt x="0" y="19"/>
                    </a:cubicBezTo>
                    <a:cubicBezTo>
                      <a:pt x="32" y="19"/>
                      <a:pt x="32" y="19"/>
                      <a:pt x="32" y="19"/>
                    </a:cubicBezTo>
                    <a:cubicBezTo>
                      <a:pt x="32" y="25"/>
                      <a:pt x="32" y="25"/>
                      <a:pt x="32" y="25"/>
                    </a:cubicBezTo>
                    <a:cubicBezTo>
                      <a:pt x="26" y="27"/>
                      <a:pt x="21" y="33"/>
                      <a:pt x="21" y="40"/>
                    </a:cubicBezTo>
                    <a:cubicBezTo>
                      <a:pt x="21" y="80"/>
                      <a:pt x="21" y="80"/>
                      <a:pt x="21" y="80"/>
                    </a:cubicBezTo>
                    <a:cubicBezTo>
                      <a:pt x="21" y="87"/>
                      <a:pt x="26" y="93"/>
                      <a:pt x="32" y="94"/>
                    </a:cubicBezTo>
                    <a:cubicBezTo>
                      <a:pt x="32" y="102"/>
                      <a:pt x="32" y="102"/>
                      <a:pt x="32" y="102"/>
                    </a:cubicBezTo>
                    <a:cubicBezTo>
                      <a:pt x="0" y="102"/>
                      <a:pt x="0" y="102"/>
                      <a:pt x="0" y="102"/>
                    </a:cubicBezTo>
                    <a:cubicBezTo>
                      <a:pt x="0" y="107"/>
                      <a:pt x="0" y="107"/>
                      <a:pt x="0" y="107"/>
                    </a:cubicBezTo>
                    <a:cubicBezTo>
                      <a:pt x="32" y="107"/>
                      <a:pt x="32" y="107"/>
                      <a:pt x="32" y="107"/>
                    </a:cubicBezTo>
                    <a:cubicBezTo>
                      <a:pt x="33" y="114"/>
                      <a:pt x="38" y="119"/>
                      <a:pt x="45" y="119"/>
                    </a:cubicBezTo>
                    <a:cubicBezTo>
                      <a:pt x="62" y="119"/>
                      <a:pt x="62" y="119"/>
                      <a:pt x="62" y="119"/>
                    </a:cubicBezTo>
                    <a:cubicBezTo>
                      <a:pt x="69" y="119"/>
                      <a:pt x="75" y="114"/>
                      <a:pt x="75" y="107"/>
                    </a:cubicBezTo>
                    <a:cubicBezTo>
                      <a:pt x="107" y="107"/>
                      <a:pt x="107" y="107"/>
                      <a:pt x="107" y="107"/>
                    </a:cubicBezTo>
                    <a:cubicBezTo>
                      <a:pt x="107" y="102"/>
                      <a:pt x="107" y="102"/>
                      <a:pt x="107" y="102"/>
                    </a:cubicBezTo>
                    <a:cubicBezTo>
                      <a:pt x="75" y="102"/>
                      <a:pt x="75" y="102"/>
                      <a:pt x="75" y="102"/>
                    </a:cubicBezTo>
                    <a:cubicBezTo>
                      <a:pt x="75" y="94"/>
                      <a:pt x="75" y="94"/>
                      <a:pt x="75" y="94"/>
                    </a:cubicBezTo>
                    <a:cubicBezTo>
                      <a:pt x="82" y="93"/>
                      <a:pt x="86" y="87"/>
                      <a:pt x="86" y="80"/>
                    </a:cubicBezTo>
                    <a:cubicBezTo>
                      <a:pt x="86" y="57"/>
                      <a:pt x="86" y="57"/>
                      <a:pt x="86" y="57"/>
                    </a:cubicBezTo>
                    <a:cubicBezTo>
                      <a:pt x="87" y="57"/>
                      <a:pt x="87" y="57"/>
                      <a:pt x="87" y="57"/>
                    </a:cubicBezTo>
                    <a:cubicBezTo>
                      <a:pt x="89" y="57"/>
                      <a:pt x="90" y="55"/>
                      <a:pt x="90" y="53"/>
                    </a:cubicBezTo>
                    <a:cubicBezTo>
                      <a:pt x="90" y="45"/>
                      <a:pt x="90" y="45"/>
                      <a:pt x="90" y="45"/>
                    </a:cubicBezTo>
                    <a:cubicBezTo>
                      <a:pt x="90" y="43"/>
                      <a:pt x="89" y="41"/>
                      <a:pt x="87" y="41"/>
                    </a:cubicBezTo>
                    <a:cubicBezTo>
                      <a:pt x="86" y="41"/>
                      <a:pt x="86" y="41"/>
                      <a:pt x="86" y="41"/>
                    </a:cubicBezTo>
                    <a:cubicBezTo>
                      <a:pt x="86" y="40"/>
                      <a:pt x="86" y="40"/>
                      <a:pt x="86" y="40"/>
                    </a:cubicBezTo>
                    <a:cubicBezTo>
                      <a:pt x="86" y="33"/>
                      <a:pt x="82" y="27"/>
                      <a:pt x="75" y="25"/>
                    </a:cubicBezTo>
                    <a:cubicBezTo>
                      <a:pt x="75" y="19"/>
                      <a:pt x="75" y="19"/>
                      <a:pt x="75" y="19"/>
                    </a:cubicBezTo>
                    <a:lnTo>
                      <a:pt x="107" y="19"/>
                    </a:lnTo>
                    <a:close/>
                    <a:moveTo>
                      <a:pt x="37" y="14"/>
                    </a:moveTo>
                    <a:cubicBezTo>
                      <a:pt x="37" y="9"/>
                      <a:pt x="41" y="6"/>
                      <a:pt x="45" y="6"/>
                    </a:cubicBezTo>
                    <a:cubicBezTo>
                      <a:pt x="62" y="6"/>
                      <a:pt x="62" y="6"/>
                      <a:pt x="62" y="6"/>
                    </a:cubicBezTo>
                    <a:cubicBezTo>
                      <a:pt x="67" y="6"/>
                      <a:pt x="70" y="9"/>
                      <a:pt x="70" y="14"/>
                    </a:cubicBezTo>
                    <a:cubicBezTo>
                      <a:pt x="70" y="24"/>
                      <a:pt x="70" y="24"/>
                      <a:pt x="70" y="24"/>
                    </a:cubicBezTo>
                    <a:cubicBezTo>
                      <a:pt x="37" y="24"/>
                      <a:pt x="37" y="24"/>
                      <a:pt x="37" y="24"/>
                    </a:cubicBezTo>
                    <a:lnTo>
                      <a:pt x="37" y="14"/>
                    </a:lnTo>
                    <a:close/>
                    <a:moveTo>
                      <a:pt x="70" y="106"/>
                    </a:moveTo>
                    <a:cubicBezTo>
                      <a:pt x="70" y="110"/>
                      <a:pt x="67" y="114"/>
                      <a:pt x="62" y="114"/>
                    </a:cubicBezTo>
                    <a:cubicBezTo>
                      <a:pt x="45" y="114"/>
                      <a:pt x="45" y="114"/>
                      <a:pt x="45" y="114"/>
                    </a:cubicBezTo>
                    <a:cubicBezTo>
                      <a:pt x="41" y="114"/>
                      <a:pt x="37" y="110"/>
                      <a:pt x="37" y="106"/>
                    </a:cubicBezTo>
                    <a:cubicBezTo>
                      <a:pt x="37" y="95"/>
                      <a:pt x="37" y="95"/>
                      <a:pt x="37" y="95"/>
                    </a:cubicBezTo>
                    <a:cubicBezTo>
                      <a:pt x="70" y="95"/>
                      <a:pt x="70" y="95"/>
                      <a:pt x="70" y="95"/>
                    </a:cubicBezTo>
                    <a:lnTo>
                      <a:pt x="70" y="106"/>
                    </a:lnTo>
                    <a:close/>
                    <a:moveTo>
                      <a:pt x="81" y="40"/>
                    </a:moveTo>
                    <a:cubicBezTo>
                      <a:pt x="81" y="80"/>
                      <a:pt x="81" y="80"/>
                      <a:pt x="81" y="80"/>
                    </a:cubicBezTo>
                    <a:cubicBezTo>
                      <a:pt x="81" y="85"/>
                      <a:pt x="76" y="90"/>
                      <a:pt x="71" y="90"/>
                    </a:cubicBezTo>
                    <a:cubicBezTo>
                      <a:pt x="36" y="90"/>
                      <a:pt x="36" y="90"/>
                      <a:pt x="36" y="90"/>
                    </a:cubicBezTo>
                    <a:cubicBezTo>
                      <a:pt x="31" y="90"/>
                      <a:pt x="26" y="85"/>
                      <a:pt x="26" y="80"/>
                    </a:cubicBezTo>
                    <a:cubicBezTo>
                      <a:pt x="26" y="40"/>
                      <a:pt x="26" y="40"/>
                      <a:pt x="26" y="40"/>
                    </a:cubicBezTo>
                    <a:cubicBezTo>
                      <a:pt x="26" y="34"/>
                      <a:pt x="31" y="30"/>
                      <a:pt x="36" y="30"/>
                    </a:cubicBezTo>
                    <a:cubicBezTo>
                      <a:pt x="71" y="30"/>
                      <a:pt x="71" y="30"/>
                      <a:pt x="71" y="30"/>
                    </a:cubicBezTo>
                    <a:cubicBezTo>
                      <a:pt x="76" y="30"/>
                      <a:pt x="81" y="34"/>
                      <a:pt x="81" y="40"/>
                    </a:cubicBezTo>
                    <a:close/>
                    <a:moveTo>
                      <a:pt x="35" y="41"/>
                    </a:moveTo>
                    <a:cubicBezTo>
                      <a:pt x="51" y="41"/>
                      <a:pt x="51" y="41"/>
                      <a:pt x="51" y="41"/>
                    </a:cubicBezTo>
                    <a:cubicBezTo>
                      <a:pt x="51" y="57"/>
                      <a:pt x="51" y="57"/>
                      <a:pt x="51" y="57"/>
                    </a:cubicBezTo>
                    <a:cubicBezTo>
                      <a:pt x="35" y="57"/>
                      <a:pt x="35" y="57"/>
                      <a:pt x="35" y="57"/>
                    </a:cubicBezTo>
                    <a:lnTo>
                      <a:pt x="35" y="41"/>
                    </a:lnTo>
                    <a:close/>
                    <a:moveTo>
                      <a:pt x="56" y="41"/>
                    </a:moveTo>
                    <a:cubicBezTo>
                      <a:pt x="72" y="41"/>
                      <a:pt x="72" y="41"/>
                      <a:pt x="72" y="41"/>
                    </a:cubicBezTo>
                    <a:cubicBezTo>
                      <a:pt x="72" y="57"/>
                      <a:pt x="72" y="57"/>
                      <a:pt x="72" y="57"/>
                    </a:cubicBezTo>
                    <a:cubicBezTo>
                      <a:pt x="56" y="57"/>
                      <a:pt x="56" y="57"/>
                      <a:pt x="56" y="57"/>
                    </a:cubicBezTo>
                    <a:lnTo>
                      <a:pt x="56" y="41"/>
                    </a:lnTo>
                    <a:close/>
                    <a:moveTo>
                      <a:pt x="35" y="62"/>
                    </a:moveTo>
                    <a:cubicBezTo>
                      <a:pt x="51" y="62"/>
                      <a:pt x="51" y="62"/>
                      <a:pt x="51" y="62"/>
                    </a:cubicBezTo>
                    <a:cubicBezTo>
                      <a:pt x="51" y="78"/>
                      <a:pt x="51" y="78"/>
                      <a:pt x="51" y="78"/>
                    </a:cubicBezTo>
                    <a:cubicBezTo>
                      <a:pt x="35" y="78"/>
                      <a:pt x="35" y="78"/>
                      <a:pt x="35" y="78"/>
                    </a:cubicBezTo>
                    <a:lnTo>
                      <a:pt x="35" y="62"/>
                    </a:lnTo>
                    <a:close/>
                    <a:moveTo>
                      <a:pt x="56" y="62"/>
                    </a:moveTo>
                    <a:cubicBezTo>
                      <a:pt x="72" y="62"/>
                      <a:pt x="72" y="62"/>
                      <a:pt x="72" y="62"/>
                    </a:cubicBezTo>
                    <a:cubicBezTo>
                      <a:pt x="72" y="78"/>
                      <a:pt x="72" y="78"/>
                      <a:pt x="72" y="78"/>
                    </a:cubicBezTo>
                    <a:cubicBezTo>
                      <a:pt x="56" y="78"/>
                      <a:pt x="56" y="78"/>
                      <a:pt x="56" y="78"/>
                    </a:cubicBezTo>
                    <a:lnTo>
                      <a:pt x="56" y="62"/>
                    </a:ln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2" tIns="45716" rIns="91432" bIns="45716" numCol="1" anchor="t" anchorCtr="0" compatLnSpc="1">
                <a:prstTxWarp prst="textNoShape">
                  <a:avLst/>
                </a:prstTxWarp>
              </a:bodyPr>
              <a:lstStyle/>
              <a:p>
                <a:endParaRPr lang="en-US" dirty="0">
                  <a:latin typeface="Verdana" panose="020B0604030504040204" pitchFamily="34" charset="0"/>
                </a:endParaRPr>
              </a:p>
            </p:txBody>
          </p:sp>
          <p:sp>
            <p:nvSpPr>
              <p:cNvPr id="42" name="Oval 41"/>
              <p:cNvSpPr/>
              <p:nvPr/>
            </p:nvSpPr>
            <p:spPr>
              <a:xfrm>
                <a:off x="5566763" y="987574"/>
                <a:ext cx="360040" cy="36004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nvGrpSpPr>
          <p:cNvPr id="6" name="Group 5"/>
          <p:cNvGrpSpPr/>
          <p:nvPr/>
        </p:nvGrpSpPr>
        <p:grpSpPr>
          <a:xfrm>
            <a:off x="3054993" y="1740922"/>
            <a:ext cx="598160" cy="598160"/>
            <a:chOff x="6840584" y="1462926"/>
            <a:chExt cx="598160" cy="598160"/>
          </a:xfrm>
        </p:grpSpPr>
        <p:sp>
          <p:nvSpPr>
            <p:cNvPr id="46" name="Oval 45"/>
            <p:cNvSpPr/>
            <p:nvPr/>
          </p:nvSpPr>
          <p:spPr>
            <a:xfrm>
              <a:off x="6840584" y="1462926"/>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4" name="Group 33"/>
            <p:cNvGrpSpPr/>
            <p:nvPr/>
          </p:nvGrpSpPr>
          <p:grpSpPr>
            <a:xfrm>
              <a:off x="6954453" y="1569637"/>
              <a:ext cx="358727" cy="384842"/>
              <a:chOff x="1874838" y="5278438"/>
              <a:chExt cx="412750" cy="442913"/>
            </a:xfrm>
          </p:grpSpPr>
          <p:sp>
            <p:nvSpPr>
              <p:cNvPr id="35" name="Freeform 328"/>
              <p:cNvSpPr>
                <a:spLocks noEditPoints="1"/>
              </p:cNvSpPr>
              <p:nvPr/>
            </p:nvSpPr>
            <p:spPr bwMode="auto">
              <a:xfrm>
                <a:off x="1874838" y="5278438"/>
                <a:ext cx="412750" cy="442913"/>
              </a:xfrm>
              <a:custGeom>
                <a:avLst/>
                <a:gdLst>
                  <a:gd name="T0" fmla="*/ 102 w 110"/>
                  <a:gd name="T1" fmla="*/ 0 h 118"/>
                  <a:gd name="T2" fmla="*/ 8 w 110"/>
                  <a:gd name="T3" fmla="*/ 0 h 118"/>
                  <a:gd name="T4" fmla="*/ 0 w 110"/>
                  <a:gd name="T5" fmla="*/ 9 h 118"/>
                  <a:gd name="T6" fmla="*/ 0 w 110"/>
                  <a:gd name="T7" fmla="*/ 118 h 118"/>
                  <a:gd name="T8" fmla="*/ 110 w 110"/>
                  <a:gd name="T9" fmla="*/ 118 h 118"/>
                  <a:gd name="T10" fmla="*/ 110 w 110"/>
                  <a:gd name="T11" fmla="*/ 9 h 118"/>
                  <a:gd name="T12" fmla="*/ 102 w 110"/>
                  <a:gd name="T13" fmla="*/ 0 h 118"/>
                  <a:gd name="T14" fmla="*/ 8 w 110"/>
                  <a:gd name="T15" fmla="*/ 5 h 118"/>
                  <a:gd name="T16" fmla="*/ 102 w 110"/>
                  <a:gd name="T17" fmla="*/ 5 h 118"/>
                  <a:gd name="T18" fmla="*/ 105 w 110"/>
                  <a:gd name="T19" fmla="*/ 9 h 118"/>
                  <a:gd name="T20" fmla="*/ 105 w 110"/>
                  <a:gd name="T21" fmla="*/ 26 h 118"/>
                  <a:gd name="T22" fmla="*/ 92 w 110"/>
                  <a:gd name="T23" fmla="*/ 24 h 118"/>
                  <a:gd name="T24" fmla="*/ 54 w 110"/>
                  <a:gd name="T25" fmla="*/ 19 h 118"/>
                  <a:gd name="T26" fmla="*/ 53 w 110"/>
                  <a:gd name="T27" fmla="*/ 19 h 118"/>
                  <a:gd name="T28" fmla="*/ 18 w 110"/>
                  <a:gd name="T29" fmla="*/ 24 h 118"/>
                  <a:gd name="T30" fmla="*/ 5 w 110"/>
                  <a:gd name="T31" fmla="*/ 26 h 118"/>
                  <a:gd name="T32" fmla="*/ 5 w 110"/>
                  <a:gd name="T33" fmla="*/ 9 h 118"/>
                  <a:gd name="T34" fmla="*/ 8 w 110"/>
                  <a:gd name="T35" fmla="*/ 5 h 118"/>
                  <a:gd name="T36" fmla="*/ 5 w 110"/>
                  <a:gd name="T37" fmla="*/ 113 h 118"/>
                  <a:gd name="T38" fmla="*/ 5 w 110"/>
                  <a:gd name="T39" fmla="*/ 31 h 118"/>
                  <a:gd name="T40" fmla="*/ 20 w 110"/>
                  <a:gd name="T41" fmla="*/ 29 h 118"/>
                  <a:gd name="T42" fmla="*/ 53 w 110"/>
                  <a:gd name="T43" fmla="*/ 24 h 118"/>
                  <a:gd name="T44" fmla="*/ 91 w 110"/>
                  <a:gd name="T45" fmla="*/ 29 h 118"/>
                  <a:gd name="T46" fmla="*/ 105 w 110"/>
                  <a:gd name="T47" fmla="*/ 31 h 118"/>
                  <a:gd name="T48" fmla="*/ 105 w 110"/>
                  <a:gd name="T49" fmla="*/ 113 h 118"/>
                  <a:gd name="T50" fmla="*/ 5 w 110"/>
                  <a:gd name="T51" fmla="*/ 11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8">
                    <a:moveTo>
                      <a:pt x="102" y="0"/>
                    </a:moveTo>
                    <a:cubicBezTo>
                      <a:pt x="8" y="0"/>
                      <a:pt x="8" y="0"/>
                      <a:pt x="8" y="0"/>
                    </a:cubicBezTo>
                    <a:cubicBezTo>
                      <a:pt x="4" y="0"/>
                      <a:pt x="0" y="4"/>
                      <a:pt x="0" y="9"/>
                    </a:cubicBezTo>
                    <a:cubicBezTo>
                      <a:pt x="0" y="118"/>
                      <a:pt x="0" y="118"/>
                      <a:pt x="0" y="118"/>
                    </a:cubicBezTo>
                    <a:cubicBezTo>
                      <a:pt x="110" y="118"/>
                      <a:pt x="110" y="118"/>
                      <a:pt x="110" y="118"/>
                    </a:cubicBezTo>
                    <a:cubicBezTo>
                      <a:pt x="110" y="9"/>
                      <a:pt x="110" y="9"/>
                      <a:pt x="110" y="9"/>
                    </a:cubicBezTo>
                    <a:cubicBezTo>
                      <a:pt x="110" y="4"/>
                      <a:pt x="106" y="0"/>
                      <a:pt x="102" y="0"/>
                    </a:cubicBezTo>
                    <a:close/>
                    <a:moveTo>
                      <a:pt x="8" y="5"/>
                    </a:moveTo>
                    <a:cubicBezTo>
                      <a:pt x="102" y="5"/>
                      <a:pt x="102" y="5"/>
                      <a:pt x="102" y="5"/>
                    </a:cubicBezTo>
                    <a:cubicBezTo>
                      <a:pt x="103" y="5"/>
                      <a:pt x="105" y="7"/>
                      <a:pt x="105" y="9"/>
                    </a:cubicBezTo>
                    <a:cubicBezTo>
                      <a:pt x="105" y="26"/>
                      <a:pt x="105" y="26"/>
                      <a:pt x="105" y="26"/>
                    </a:cubicBezTo>
                    <a:cubicBezTo>
                      <a:pt x="101" y="26"/>
                      <a:pt x="97" y="25"/>
                      <a:pt x="92" y="24"/>
                    </a:cubicBezTo>
                    <a:cubicBezTo>
                      <a:pt x="82" y="22"/>
                      <a:pt x="70" y="19"/>
                      <a:pt x="54" y="19"/>
                    </a:cubicBezTo>
                    <a:cubicBezTo>
                      <a:pt x="53" y="19"/>
                      <a:pt x="53" y="19"/>
                      <a:pt x="53" y="19"/>
                    </a:cubicBezTo>
                    <a:cubicBezTo>
                      <a:pt x="38" y="19"/>
                      <a:pt x="27" y="22"/>
                      <a:pt x="18" y="24"/>
                    </a:cubicBezTo>
                    <a:cubicBezTo>
                      <a:pt x="13" y="25"/>
                      <a:pt x="9" y="26"/>
                      <a:pt x="5" y="26"/>
                    </a:cubicBezTo>
                    <a:cubicBezTo>
                      <a:pt x="5" y="9"/>
                      <a:pt x="5" y="9"/>
                      <a:pt x="5" y="9"/>
                    </a:cubicBezTo>
                    <a:cubicBezTo>
                      <a:pt x="5" y="7"/>
                      <a:pt x="6" y="5"/>
                      <a:pt x="8" y="5"/>
                    </a:cubicBezTo>
                    <a:close/>
                    <a:moveTo>
                      <a:pt x="5" y="113"/>
                    </a:moveTo>
                    <a:cubicBezTo>
                      <a:pt x="5" y="31"/>
                      <a:pt x="5" y="31"/>
                      <a:pt x="5" y="31"/>
                    </a:cubicBezTo>
                    <a:cubicBezTo>
                      <a:pt x="10" y="31"/>
                      <a:pt x="14" y="30"/>
                      <a:pt x="20" y="29"/>
                    </a:cubicBezTo>
                    <a:cubicBezTo>
                      <a:pt x="28" y="27"/>
                      <a:pt x="38" y="25"/>
                      <a:pt x="53" y="24"/>
                    </a:cubicBezTo>
                    <a:cubicBezTo>
                      <a:pt x="69" y="24"/>
                      <a:pt x="81" y="27"/>
                      <a:pt x="91" y="29"/>
                    </a:cubicBezTo>
                    <a:cubicBezTo>
                      <a:pt x="96" y="30"/>
                      <a:pt x="101" y="31"/>
                      <a:pt x="105" y="31"/>
                    </a:cubicBezTo>
                    <a:cubicBezTo>
                      <a:pt x="105" y="113"/>
                      <a:pt x="105" y="113"/>
                      <a:pt x="105" y="113"/>
                    </a:cubicBezTo>
                    <a:lnTo>
                      <a:pt x="5" y="113"/>
                    </a:ln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6" name="Freeform 329"/>
              <p:cNvSpPr>
                <a:spLocks noEditPoints="1"/>
              </p:cNvSpPr>
              <p:nvPr/>
            </p:nvSpPr>
            <p:spPr bwMode="auto">
              <a:xfrm>
                <a:off x="1973263" y="5413375"/>
                <a:ext cx="217488" cy="220663"/>
              </a:xfrm>
              <a:custGeom>
                <a:avLst/>
                <a:gdLst>
                  <a:gd name="T0" fmla="*/ 29 w 58"/>
                  <a:gd name="T1" fmla="*/ 0 h 59"/>
                  <a:gd name="T2" fmla="*/ 0 w 58"/>
                  <a:gd name="T3" fmla="*/ 29 h 59"/>
                  <a:gd name="T4" fmla="*/ 29 w 58"/>
                  <a:gd name="T5" fmla="*/ 59 h 59"/>
                  <a:gd name="T6" fmla="*/ 58 w 58"/>
                  <a:gd name="T7" fmla="*/ 29 h 59"/>
                  <a:gd name="T8" fmla="*/ 29 w 58"/>
                  <a:gd name="T9" fmla="*/ 0 h 59"/>
                  <a:gd name="T10" fmla="*/ 29 w 58"/>
                  <a:gd name="T11" fmla="*/ 9 h 59"/>
                  <a:gd name="T12" fmla="*/ 43 w 58"/>
                  <a:gd name="T13" fmla="*/ 15 h 59"/>
                  <a:gd name="T14" fmla="*/ 43 w 58"/>
                  <a:gd name="T15" fmla="*/ 21 h 59"/>
                  <a:gd name="T16" fmla="*/ 41 w 58"/>
                  <a:gd name="T17" fmla="*/ 21 h 59"/>
                  <a:gd name="T18" fmla="*/ 39 w 58"/>
                  <a:gd name="T19" fmla="*/ 23 h 59"/>
                  <a:gd name="T20" fmla="*/ 39 w 58"/>
                  <a:gd name="T21" fmla="*/ 36 h 59"/>
                  <a:gd name="T22" fmla="*/ 41 w 58"/>
                  <a:gd name="T23" fmla="*/ 38 h 59"/>
                  <a:gd name="T24" fmla="*/ 43 w 58"/>
                  <a:gd name="T25" fmla="*/ 38 h 59"/>
                  <a:gd name="T26" fmla="*/ 43 w 58"/>
                  <a:gd name="T27" fmla="*/ 44 h 59"/>
                  <a:gd name="T28" fmla="*/ 29 w 58"/>
                  <a:gd name="T29" fmla="*/ 50 h 59"/>
                  <a:gd name="T30" fmla="*/ 8 w 58"/>
                  <a:gd name="T31" fmla="*/ 29 h 59"/>
                  <a:gd name="T32" fmla="*/ 29 w 58"/>
                  <a:gd name="T33"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9">
                    <a:moveTo>
                      <a:pt x="29" y="0"/>
                    </a:moveTo>
                    <a:cubicBezTo>
                      <a:pt x="13" y="0"/>
                      <a:pt x="0" y="13"/>
                      <a:pt x="0" y="29"/>
                    </a:cubicBezTo>
                    <a:cubicBezTo>
                      <a:pt x="0" y="45"/>
                      <a:pt x="13" y="59"/>
                      <a:pt x="29" y="59"/>
                    </a:cubicBezTo>
                    <a:cubicBezTo>
                      <a:pt x="45" y="59"/>
                      <a:pt x="58" y="45"/>
                      <a:pt x="58" y="29"/>
                    </a:cubicBezTo>
                    <a:cubicBezTo>
                      <a:pt x="58" y="13"/>
                      <a:pt x="45" y="0"/>
                      <a:pt x="29" y="0"/>
                    </a:cubicBezTo>
                    <a:close/>
                    <a:moveTo>
                      <a:pt x="29" y="9"/>
                    </a:moveTo>
                    <a:cubicBezTo>
                      <a:pt x="34" y="9"/>
                      <a:pt x="39" y="11"/>
                      <a:pt x="43" y="15"/>
                    </a:cubicBezTo>
                    <a:cubicBezTo>
                      <a:pt x="43" y="21"/>
                      <a:pt x="43" y="21"/>
                      <a:pt x="43" y="21"/>
                    </a:cubicBezTo>
                    <a:cubicBezTo>
                      <a:pt x="41" y="21"/>
                      <a:pt x="41" y="21"/>
                      <a:pt x="41" y="21"/>
                    </a:cubicBezTo>
                    <a:cubicBezTo>
                      <a:pt x="40" y="21"/>
                      <a:pt x="39" y="22"/>
                      <a:pt x="39" y="23"/>
                    </a:cubicBezTo>
                    <a:cubicBezTo>
                      <a:pt x="39" y="36"/>
                      <a:pt x="39" y="36"/>
                      <a:pt x="39" y="36"/>
                    </a:cubicBezTo>
                    <a:cubicBezTo>
                      <a:pt x="39" y="37"/>
                      <a:pt x="40" y="38"/>
                      <a:pt x="41" y="38"/>
                    </a:cubicBezTo>
                    <a:cubicBezTo>
                      <a:pt x="43" y="38"/>
                      <a:pt x="43" y="38"/>
                      <a:pt x="43" y="38"/>
                    </a:cubicBezTo>
                    <a:cubicBezTo>
                      <a:pt x="43" y="44"/>
                      <a:pt x="43" y="44"/>
                      <a:pt x="43" y="44"/>
                    </a:cubicBezTo>
                    <a:cubicBezTo>
                      <a:pt x="39" y="48"/>
                      <a:pt x="34" y="50"/>
                      <a:pt x="29" y="50"/>
                    </a:cubicBezTo>
                    <a:cubicBezTo>
                      <a:pt x="18" y="50"/>
                      <a:pt x="8" y="41"/>
                      <a:pt x="8" y="29"/>
                    </a:cubicBezTo>
                    <a:cubicBezTo>
                      <a:pt x="8" y="18"/>
                      <a:pt x="18" y="9"/>
                      <a:pt x="29" y="9"/>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7" name="Oval 330"/>
              <p:cNvSpPr>
                <a:spLocks noChangeArrowheads="1"/>
              </p:cNvSpPr>
              <p:nvPr/>
            </p:nvSpPr>
            <p:spPr bwMode="auto">
              <a:xfrm>
                <a:off x="2228850" y="5326063"/>
                <a:ext cx="17463" cy="19050"/>
              </a:xfrm>
              <a:prstGeom prst="ellipse">
                <a:avLst/>
              </a:pr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8" name="Oval 331"/>
              <p:cNvSpPr>
                <a:spLocks noChangeArrowheads="1"/>
              </p:cNvSpPr>
              <p:nvPr/>
            </p:nvSpPr>
            <p:spPr bwMode="auto">
              <a:xfrm>
                <a:off x="2198688" y="5326063"/>
                <a:ext cx="17463" cy="19050"/>
              </a:xfrm>
              <a:prstGeom prst="ellipse">
                <a:avLst/>
              </a:pr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sp>
            <p:nvSpPr>
              <p:cNvPr id="39" name="Oval 332"/>
              <p:cNvSpPr>
                <a:spLocks noChangeArrowheads="1"/>
              </p:cNvSpPr>
              <p:nvPr/>
            </p:nvSpPr>
            <p:spPr bwMode="auto">
              <a:xfrm>
                <a:off x="1912938" y="5326063"/>
                <a:ext cx="19050" cy="19050"/>
              </a:xfrm>
              <a:prstGeom prst="ellipse">
                <a:avLst/>
              </a:pr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Verdana" panose="020B0604030504040204" pitchFamily="34" charset="0"/>
                </a:endParaRPr>
              </a:p>
            </p:txBody>
          </p:sp>
        </p:grpSp>
      </p:grpSp>
      <p:pic>
        <p:nvPicPr>
          <p:cNvPr id="101" name="Picture 100" descr="icon-oracle-big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02" name="Group 101"/>
          <p:cNvGrpSpPr/>
          <p:nvPr/>
        </p:nvGrpSpPr>
        <p:grpSpPr>
          <a:xfrm>
            <a:off x="1568833" y="3749863"/>
            <a:ext cx="982133" cy="982133"/>
            <a:chOff x="6586545" y="1937145"/>
            <a:chExt cx="1359308" cy="1359308"/>
          </a:xfrm>
        </p:grpSpPr>
        <p:pic>
          <p:nvPicPr>
            <p:cNvPr id="103" name="Picture 102"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04" name="Oval 103"/>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05" name="Shape 1791"/>
            <p:cNvGrpSpPr/>
            <p:nvPr/>
          </p:nvGrpSpPr>
          <p:grpSpPr>
            <a:xfrm>
              <a:off x="6743503" y="2268221"/>
              <a:ext cx="1026811" cy="590674"/>
              <a:chOff x="4211756" y="1376366"/>
              <a:chExt cx="1134998" cy="653514"/>
            </a:xfrm>
          </p:grpSpPr>
          <p:grpSp>
            <p:nvGrpSpPr>
              <p:cNvPr id="106" name="Shape 1792"/>
              <p:cNvGrpSpPr/>
              <p:nvPr/>
            </p:nvGrpSpPr>
            <p:grpSpPr>
              <a:xfrm>
                <a:off x="4514874" y="1376366"/>
                <a:ext cx="423863" cy="379412"/>
                <a:chOff x="1782763" y="1081880"/>
                <a:chExt cx="423863" cy="379412"/>
              </a:xfrm>
            </p:grpSpPr>
            <p:sp>
              <p:nvSpPr>
                <p:cNvPr id="11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2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7" name="Shape 1798"/>
              <p:cNvGrpSpPr/>
              <p:nvPr/>
            </p:nvGrpSpPr>
            <p:grpSpPr>
              <a:xfrm>
                <a:off x="4211756" y="1671105"/>
                <a:ext cx="446088" cy="354013"/>
                <a:chOff x="4800600" y="1081880"/>
                <a:chExt cx="446088" cy="354013"/>
              </a:xfrm>
            </p:grpSpPr>
            <p:sp>
              <p:nvSpPr>
                <p:cNvPr id="11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08" name="Shape 1805"/>
              <p:cNvGrpSpPr/>
              <p:nvPr/>
            </p:nvGrpSpPr>
            <p:grpSpPr>
              <a:xfrm>
                <a:off x="4914955" y="1666342"/>
                <a:ext cx="431799" cy="363537"/>
                <a:chOff x="812800" y="2445543"/>
                <a:chExt cx="431799" cy="363537"/>
              </a:xfrm>
            </p:grpSpPr>
            <p:sp>
              <p:nvSpPr>
                <p:cNvPr id="10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1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grpSp>
        <p:nvGrpSpPr>
          <p:cNvPr id="123" name="Group 122"/>
          <p:cNvGrpSpPr/>
          <p:nvPr/>
        </p:nvGrpSpPr>
        <p:grpSpPr>
          <a:xfrm>
            <a:off x="1568833" y="3749863"/>
            <a:ext cx="982133" cy="982133"/>
            <a:chOff x="1298378" y="2710661"/>
            <a:chExt cx="1359308" cy="1359308"/>
          </a:xfrm>
        </p:grpSpPr>
        <p:pic>
          <p:nvPicPr>
            <p:cNvPr id="124" name="Picture 123"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8378" y="2710661"/>
              <a:ext cx="1359308" cy="1359308"/>
            </a:xfrm>
            <a:prstGeom prst="rect">
              <a:avLst/>
            </a:prstGeom>
          </p:spPr>
        </p:pic>
        <p:sp>
          <p:nvSpPr>
            <p:cNvPr id="125" name="Oval 124"/>
            <p:cNvSpPr/>
            <p:nvPr/>
          </p:nvSpPr>
          <p:spPr>
            <a:xfrm>
              <a:off x="1404536" y="2819142"/>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26" name="Shape 1763"/>
            <p:cNvPicPr preferRelativeResize="0"/>
            <p:nvPr/>
          </p:nvPicPr>
          <p:blipFill rotWithShape="1">
            <a:blip r:embed="rId8">
              <a:alphaModFix/>
            </a:blip>
            <a:srcRect/>
            <a:stretch/>
          </p:blipFill>
          <p:spPr>
            <a:xfrm>
              <a:off x="1690850" y="3057672"/>
              <a:ext cx="624638" cy="741566"/>
            </a:xfrm>
            <a:prstGeom prst="rect">
              <a:avLst/>
            </a:prstGeom>
            <a:noFill/>
            <a:ln w="9525" cap="flat" cmpd="sng">
              <a:noFill/>
              <a:prstDash val="solid"/>
              <a:round/>
              <a:headEnd type="none" w="med" len="med"/>
              <a:tailEnd type="none" w="med" len="med"/>
            </a:ln>
          </p:spPr>
        </p:pic>
      </p:grpSp>
      <p:pic>
        <p:nvPicPr>
          <p:cNvPr id="127" name="Picture 126" descr="icon-servicenow-big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8" name="Picture 127"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pic>
        <p:nvPicPr>
          <p:cNvPr id="129" name="Picture 128" descr="icon-workday-big (1).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8833" y="3749863"/>
            <a:ext cx="982133" cy="982133"/>
          </a:xfrm>
          <a:prstGeom prst="rect">
            <a:avLst/>
          </a:prstGeom>
        </p:spPr>
      </p:pic>
      <p:grpSp>
        <p:nvGrpSpPr>
          <p:cNvPr id="130" name="Group 129"/>
          <p:cNvGrpSpPr/>
          <p:nvPr/>
        </p:nvGrpSpPr>
        <p:grpSpPr>
          <a:xfrm>
            <a:off x="1568833" y="3749863"/>
            <a:ext cx="982133" cy="982133"/>
            <a:chOff x="6586545" y="1937145"/>
            <a:chExt cx="1359308" cy="1359308"/>
          </a:xfrm>
        </p:grpSpPr>
        <p:pic>
          <p:nvPicPr>
            <p:cNvPr id="131" name="Picture 130" descr="icon-splunk-bi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6545" y="1937145"/>
              <a:ext cx="1359308" cy="1359308"/>
            </a:xfrm>
            <a:prstGeom prst="rect">
              <a:avLst/>
            </a:prstGeom>
          </p:spPr>
        </p:pic>
        <p:sp>
          <p:nvSpPr>
            <p:cNvPr id="132" name="Oval 131"/>
            <p:cNvSpPr/>
            <p:nvPr/>
          </p:nvSpPr>
          <p:spPr>
            <a:xfrm>
              <a:off x="6692703" y="2045626"/>
              <a:ext cx="1152128" cy="1152128"/>
            </a:xfrm>
            <a:prstGeom prst="ellipse">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33" name="Shape 1791"/>
            <p:cNvGrpSpPr/>
            <p:nvPr/>
          </p:nvGrpSpPr>
          <p:grpSpPr>
            <a:xfrm>
              <a:off x="6743503" y="2268221"/>
              <a:ext cx="1026811" cy="590674"/>
              <a:chOff x="4211756" y="1376366"/>
              <a:chExt cx="1134998" cy="653514"/>
            </a:xfrm>
          </p:grpSpPr>
          <p:grpSp>
            <p:nvGrpSpPr>
              <p:cNvPr id="134" name="Shape 1792"/>
              <p:cNvGrpSpPr/>
              <p:nvPr/>
            </p:nvGrpSpPr>
            <p:grpSpPr>
              <a:xfrm>
                <a:off x="4514874" y="1376366"/>
                <a:ext cx="423863" cy="379412"/>
                <a:chOff x="1782763" y="1081880"/>
                <a:chExt cx="423863" cy="379412"/>
              </a:xfrm>
            </p:grpSpPr>
            <p:sp>
              <p:nvSpPr>
                <p:cNvPr id="146"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7"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8"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9"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50"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5" name="Shape 1798"/>
              <p:cNvGrpSpPr/>
              <p:nvPr/>
            </p:nvGrpSpPr>
            <p:grpSpPr>
              <a:xfrm>
                <a:off x="4211756" y="1671105"/>
                <a:ext cx="446088" cy="354013"/>
                <a:chOff x="4800600" y="1081880"/>
                <a:chExt cx="446088" cy="354013"/>
              </a:xfrm>
            </p:grpSpPr>
            <p:sp>
              <p:nvSpPr>
                <p:cNvPr id="140"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1"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2"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3"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4"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45"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136" name="Shape 1805"/>
              <p:cNvGrpSpPr/>
              <p:nvPr/>
            </p:nvGrpSpPr>
            <p:grpSpPr>
              <a:xfrm>
                <a:off x="4914955" y="1666342"/>
                <a:ext cx="431799" cy="363537"/>
                <a:chOff x="812800" y="2445543"/>
                <a:chExt cx="431799" cy="363537"/>
              </a:xfrm>
            </p:grpSpPr>
            <p:sp>
              <p:nvSpPr>
                <p:cNvPr id="137"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8"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139"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pic>
        <p:nvPicPr>
          <p:cNvPr id="151" name="Picture 150" descr="icon-salesforce-big (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73164" y="3749863"/>
            <a:ext cx="982133" cy="982133"/>
          </a:xfrm>
          <a:prstGeom prst="rect">
            <a:avLst/>
          </a:prstGeom>
        </p:spPr>
      </p:pic>
      <p:pic>
        <p:nvPicPr>
          <p:cNvPr id="152" name="Picture 151"/>
          <p:cNvPicPr>
            <a:picLocks noChangeAspect="1"/>
          </p:cNvPicPr>
          <p:nvPr/>
        </p:nvPicPr>
        <p:blipFill rotWithShape="1">
          <a:blip r:embed="rId12">
            <a:extLst>
              <a:ext uri="{28A0092B-C50C-407E-A947-70E740481C1C}">
                <a14:useLocalDpi xmlns:a14="http://schemas.microsoft.com/office/drawing/2010/main" val="0"/>
              </a:ext>
            </a:extLst>
          </a:blip>
          <a:srcRect r="17197"/>
          <a:stretch/>
        </p:blipFill>
        <p:spPr>
          <a:xfrm>
            <a:off x="1270673" y="2583690"/>
            <a:ext cx="1609187" cy="946788"/>
          </a:xfrm>
          <a:prstGeom prst="rect">
            <a:avLst/>
          </a:prstGeom>
        </p:spPr>
      </p:pic>
      <p:cxnSp>
        <p:nvCxnSpPr>
          <p:cNvPr id="156" name="Elbow Connector 155"/>
          <p:cNvCxnSpPr>
            <a:stCxn id="28" idx="4"/>
            <a:endCxn id="199" idx="0"/>
          </p:cNvCxnSpPr>
          <p:nvPr/>
        </p:nvCxnSpPr>
        <p:spPr>
          <a:xfrm rot="16200000" flipH="1">
            <a:off x="1336034" y="1692895"/>
            <a:ext cx="676783" cy="790007"/>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1" name="Elbow Connector 160"/>
          <p:cNvCxnSpPr>
            <a:stCxn id="44" idx="4"/>
            <a:endCxn id="199" idx="0"/>
          </p:cNvCxnSpPr>
          <p:nvPr/>
        </p:nvCxnSpPr>
        <p:spPr>
          <a:xfrm rot="16200000" flipH="1">
            <a:off x="1669374" y="2026240"/>
            <a:ext cx="800103" cy="1"/>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cxnSp>
        <p:nvCxnSpPr>
          <p:cNvPr id="164" name="Elbow Connector 163"/>
          <p:cNvCxnSpPr>
            <a:stCxn id="33" idx="4"/>
            <a:endCxn id="199" idx="0"/>
          </p:cNvCxnSpPr>
          <p:nvPr/>
        </p:nvCxnSpPr>
        <p:spPr>
          <a:xfrm rot="5400000">
            <a:off x="2139112" y="1679817"/>
            <a:ext cx="676783" cy="816148"/>
          </a:xfrm>
          <a:prstGeom prst="bentConnector3">
            <a:avLst>
              <a:gd name="adj1" fmla="val 50000"/>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
        <p:nvSpPr>
          <p:cNvPr id="181" name="Oval 180"/>
          <p:cNvSpPr/>
          <p:nvPr/>
        </p:nvSpPr>
        <p:spPr>
          <a:xfrm>
            <a:off x="493156" y="1749502"/>
            <a:ext cx="598160" cy="598160"/>
          </a:xfrm>
          <a:prstGeom prst="ellipse">
            <a:avLst/>
          </a:prstGeom>
          <a:solidFill>
            <a:srgbClr val="FFFFFF"/>
          </a:solidFill>
          <a:ln w="1905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6" name="Freeform 360"/>
          <p:cNvSpPr>
            <a:spLocks noEditPoints="1"/>
          </p:cNvSpPr>
          <p:nvPr/>
        </p:nvSpPr>
        <p:spPr bwMode="auto">
          <a:xfrm>
            <a:off x="492138" y="1754325"/>
            <a:ext cx="603404" cy="5883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accent2"/>
          </a:solidFill>
          <a:ln w="9525">
            <a:noFill/>
            <a:round/>
            <a:headEnd/>
            <a:tailEnd/>
          </a:ln>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pic>
        <p:nvPicPr>
          <p:cNvPr id="199" name="Picture 19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9870" y="2426293"/>
            <a:ext cx="359115" cy="170107"/>
          </a:xfrm>
          <a:prstGeom prst="rect">
            <a:avLst/>
          </a:prstGeom>
        </p:spPr>
      </p:pic>
      <p:cxnSp>
        <p:nvCxnSpPr>
          <p:cNvPr id="23" name="Straight Connector 22"/>
          <p:cNvCxnSpPr>
            <a:stCxn id="181" idx="5"/>
          </p:cNvCxnSpPr>
          <p:nvPr/>
        </p:nvCxnSpPr>
        <p:spPr>
          <a:xfrm flipV="1">
            <a:off x="1003716" y="2251492"/>
            <a:ext cx="1070032" cy="8579"/>
          </a:xfrm>
          <a:prstGeom prst="line">
            <a:avLst/>
          </a:prstGeom>
          <a:ln w="25400">
            <a:solidFill>
              <a:schemeClr val="tx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46" idx="3"/>
            <a:endCxn id="199" idx="0"/>
          </p:cNvCxnSpPr>
          <p:nvPr/>
        </p:nvCxnSpPr>
        <p:spPr>
          <a:xfrm rot="5400000">
            <a:off x="2518604" y="1802299"/>
            <a:ext cx="174801" cy="1073168"/>
          </a:xfrm>
          <a:prstGeom prst="bentConnector3">
            <a:avLst>
              <a:gd name="adj1" fmla="val 465"/>
            </a:avLst>
          </a:prstGeom>
          <a:ln w="25400">
            <a:solidFill>
              <a:schemeClr val="tx2"/>
            </a:solidFill>
            <a:miter lim="800000"/>
            <a:headEnd type="none" w="med" len="med"/>
            <a:tailEnd type="arrow"/>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101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100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1000"/>
                                        <p:tgtEl>
                                          <p:spTgt spid="101"/>
                                        </p:tgtEl>
                                      </p:cBhvr>
                                    </p:animEffect>
                                  </p:childTnLst>
                                </p:cTn>
                              </p:par>
                            </p:childTnLst>
                          </p:cTn>
                        </p:par>
                        <p:par>
                          <p:cTn id="8" fill="hold">
                            <p:stCondLst>
                              <p:cond delay="2000"/>
                            </p:stCondLst>
                            <p:childTnLst>
                              <p:par>
                                <p:cTn id="9" presetID="9" presetClass="entr" presetSubtype="0" fill="hold" nodeType="afterEffect">
                                  <p:stCondLst>
                                    <p:cond delay="1000"/>
                                  </p:stCondLst>
                                  <p:childTnLst>
                                    <p:set>
                                      <p:cBhvr>
                                        <p:cTn id="10" dur="1" fill="hold">
                                          <p:stCondLst>
                                            <p:cond delay="0"/>
                                          </p:stCondLst>
                                        </p:cTn>
                                        <p:tgtEl>
                                          <p:spTgt spid="102"/>
                                        </p:tgtEl>
                                        <p:attrNameLst>
                                          <p:attrName>style.visibility</p:attrName>
                                        </p:attrNameLst>
                                      </p:cBhvr>
                                      <p:to>
                                        <p:strVal val="visible"/>
                                      </p:to>
                                    </p:set>
                                    <p:animEffect transition="in" filter="dissolve">
                                      <p:cBhvr>
                                        <p:cTn id="11" dur="1000"/>
                                        <p:tgtEl>
                                          <p:spTgt spid="102"/>
                                        </p:tgtEl>
                                      </p:cBhvr>
                                    </p:animEffect>
                                  </p:childTnLst>
                                </p:cTn>
                              </p:par>
                            </p:childTnLst>
                          </p:cTn>
                        </p:par>
                        <p:par>
                          <p:cTn id="12" fill="hold">
                            <p:stCondLst>
                              <p:cond delay="4000"/>
                            </p:stCondLst>
                            <p:childTnLst>
                              <p:par>
                                <p:cTn id="13" presetID="9" presetClass="entr" presetSubtype="0" fill="hold" nodeType="afterEffect">
                                  <p:stCondLst>
                                    <p:cond delay="1000"/>
                                  </p:stCondLst>
                                  <p:childTnLst>
                                    <p:set>
                                      <p:cBhvr>
                                        <p:cTn id="14" dur="1" fill="hold">
                                          <p:stCondLst>
                                            <p:cond delay="0"/>
                                          </p:stCondLst>
                                        </p:cTn>
                                        <p:tgtEl>
                                          <p:spTgt spid="123"/>
                                        </p:tgtEl>
                                        <p:attrNameLst>
                                          <p:attrName>style.visibility</p:attrName>
                                        </p:attrNameLst>
                                      </p:cBhvr>
                                      <p:to>
                                        <p:strVal val="visible"/>
                                      </p:to>
                                    </p:set>
                                    <p:animEffect transition="in" filter="dissolve">
                                      <p:cBhvr>
                                        <p:cTn id="15" dur="1000"/>
                                        <p:tgtEl>
                                          <p:spTgt spid="123"/>
                                        </p:tgtEl>
                                      </p:cBhvr>
                                    </p:animEffect>
                                  </p:childTnLst>
                                </p:cTn>
                              </p:par>
                            </p:childTnLst>
                          </p:cTn>
                        </p:par>
                        <p:par>
                          <p:cTn id="16" fill="hold">
                            <p:stCondLst>
                              <p:cond delay="6000"/>
                            </p:stCondLst>
                            <p:childTnLst>
                              <p:par>
                                <p:cTn id="17" presetID="9" presetClass="entr" presetSubtype="0" fill="hold" nodeType="afterEffect">
                                  <p:stCondLst>
                                    <p:cond delay="1000"/>
                                  </p:stCondLst>
                                  <p:childTnLst>
                                    <p:set>
                                      <p:cBhvr>
                                        <p:cTn id="18" dur="1" fill="hold">
                                          <p:stCondLst>
                                            <p:cond delay="0"/>
                                          </p:stCondLst>
                                        </p:cTn>
                                        <p:tgtEl>
                                          <p:spTgt spid="127"/>
                                        </p:tgtEl>
                                        <p:attrNameLst>
                                          <p:attrName>style.visibility</p:attrName>
                                        </p:attrNameLst>
                                      </p:cBhvr>
                                      <p:to>
                                        <p:strVal val="visible"/>
                                      </p:to>
                                    </p:set>
                                    <p:animEffect transition="in" filter="dissolve">
                                      <p:cBhvr>
                                        <p:cTn id="19" dur="1000"/>
                                        <p:tgtEl>
                                          <p:spTgt spid="127"/>
                                        </p:tgtEl>
                                      </p:cBhvr>
                                    </p:animEffect>
                                  </p:childTnLst>
                                </p:cTn>
                              </p:par>
                            </p:childTnLst>
                          </p:cTn>
                        </p:par>
                        <p:par>
                          <p:cTn id="20" fill="hold">
                            <p:stCondLst>
                              <p:cond delay="8000"/>
                            </p:stCondLst>
                            <p:childTnLst>
                              <p:par>
                                <p:cTn id="21" presetID="9" presetClass="entr" presetSubtype="0" fill="hold" nodeType="afterEffect">
                                  <p:stCondLst>
                                    <p:cond delay="1000"/>
                                  </p:stCondLst>
                                  <p:childTnLst>
                                    <p:set>
                                      <p:cBhvr>
                                        <p:cTn id="22" dur="1" fill="hold">
                                          <p:stCondLst>
                                            <p:cond delay="0"/>
                                          </p:stCondLst>
                                        </p:cTn>
                                        <p:tgtEl>
                                          <p:spTgt spid="128"/>
                                        </p:tgtEl>
                                        <p:attrNameLst>
                                          <p:attrName>style.visibility</p:attrName>
                                        </p:attrNameLst>
                                      </p:cBhvr>
                                      <p:to>
                                        <p:strVal val="visible"/>
                                      </p:to>
                                    </p:set>
                                    <p:animEffect transition="in" filter="dissolve">
                                      <p:cBhvr>
                                        <p:cTn id="23" dur="1000"/>
                                        <p:tgtEl>
                                          <p:spTgt spid="128"/>
                                        </p:tgtEl>
                                      </p:cBhvr>
                                    </p:animEffect>
                                  </p:childTnLst>
                                </p:cTn>
                              </p:par>
                            </p:childTnLst>
                          </p:cTn>
                        </p:par>
                        <p:par>
                          <p:cTn id="24" fill="hold">
                            <p:stCondLst>
                              <p:cond delay="10000"/>
                            </p:stCondLst>
                            <p:childTnLst>
                              <p:par>
                                <p:cTn id="25" presetID="9" presetClass="entr" presetSubtype="0" fill="hold" nodeType="afterEffect">
                                  <p:stCondLst>
                                    <p:cond delay="1000"/>
                                  </p:stCondLst>
                                  <p:childTnLst>
                                    <p:set>
                                      <p:cBhvr>
                                        <p:cTn id="26" dur="1" fill="hold">
                                          <p:stCondLst>
                                            <p:cond delay="0"/>
                                          </p:stCondLst>
                                        </p:cTn>
                                        <p:tgtEl>
                                          <p:spTgt spid="129"/>
                                        </p:tgtEl>
                                        <p:attrNameLst>
                                          <p:attrName>style.visibility</p:attrName>
                                        </p:attrNameLst>
                                      </p:cBhvr>
                                      <p:to>
                                        <p:strVal val="visible"/>
                                      </p:to>
                                    </p:set>
                                    <p:animEffect transition="in" filter="dissolve">
                                      <p:cBhvr>
                                        <p:cTn id="27" dur="1000"/>
                                        <p:tgtEl>
                                          <p:spTgt spid="129"/>
                                        </p:tgtEl>
                                      </p:cBhvr>
                                    </p:animEffect>
                                  </p:childTnLst>
                                </p:cTn>
                              </p:par>
                            </p:childTnLst>
                          </p:cTn>
                        </p:par>
                        <p:par>
                          <p:cTn id="28" fill="hold">
                            <p:stCondLst>
                              <p:cond delay="12000"/>
                            </p:stCondLst>
                            <p:childTnLst>
                              <p:par>
                                <p:cTn id="29" presetID="9" presetClass="entr" presetSubtype="0" fill="hold" nodeType="afterEffect">
                                  <p:stCondLst>
                                    <p:cond delay="1000"/>
                                  </p:stCondLst>
                                  <p:childTnLst>
                                    <p:set>
                                      <p:cBhvr>
                                        <p:cTn id="30" dur="1" fill="hold">
                                          <p:stCondLst>
                                            <p:cond delay="0"/>
                                          </p:stCondLst>
                                        </p:cTn>
                                        <p:tgtEl>
                                          <p:spTgt spid="130"/>
                                        </p:tgtEl>
                                        <p:attrNameLst>
                                          <p:attrName>style.visibility</p:attrName>
                                        </p:attrNameLst>
                                      </p:cBhvr>
                                      <p:to>
                                        <p:strVal val="visible"/>
                                      </p:to>
                                    </p:set>
                                    <p:animEffect transition="in" filter="dissolve">
                                      <p:cBhvr>
                                        <p:cTn id="31" dur="1000"/>
                                        <p:tgtEl>
                                          <p:spTgt spid="130"/>
                                        </p:tgtEl>
                                      </p:cBhvr>
                                    </p:animEffect>
                                  </p:childTnLst>
                                </p:cTn>
                              </p:par>
                            </p:childTnLst>
                          </p:cTn>
                        </p:par>
                        <p:par>
                          <p:cTn id="32" fill="hold">
                            <p:stCondLst>
                              <p:cond delay="14000"/>
                            </p:stCondLst>
                            <p:childTnLst>
                              <p:par>
                                <p:cTn id="33" presetID="9" presetClass="entr" presetSubtype="0" fill="hold" nodeType="afterEffect">
                                  <p:stCondLst>
                                    <p:cond delay="1000"/>
                                  </p:stCondLst>
                                  <p:childTnLst>
                                    <p:set>
                                      <p:cBhvr>
                                        <p:cTn id="34" dur="1" fill="hold">
                                          <p:stCondLst>
                                            <p:cond delay="0"/>
                                          </p:stCondLst>
                                        </p:cTn>
                                        <p:tgtEl>
                                          <p:spTgt spid="151"/>
                                        </p:tgtEl>
                                        <p:attrNameLst>
                                          <p:attrName>style.visibility</p:attrName>
                                        </p:attrNameLst>
                                      </p:cBhvr>
                                      <p:to>
                                        <p:strVal val="visible"/>
                                      </p:to>
                                    </p:set>
                                    <p:animEffect transition="in" filter="dissolve">
                                      <p:cBhvr>
                                        <p:cTn id="35" dur="10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000" dirty="0">
                <a:latin typeface="Verdana" charset="0"/>
                <a:ea typeface="Verdana" charset="0"/>
                <a:cs typeface="Verdana" charset="0"/>
              </a:rPr>
              <a:t>The API-led connectivity approach</a:t>
            </a:r>
          </a:p>
        </p:txBody>
      </p:sp>
      <p:grpSp>
        <p:nvGrpSpPr>
          <p:cNvPr id="8" name="Group 7"/>
          <p:cNvGrpSpPr/>
          <p:nvPr/>
        </p:nvGrpSpPr>
        <p:grpSpPr>
          <a:xfrm>
            <a:off x="0" y="3534671"/>
            <a:ext cx="9144000" cy="824839"/>
            <a:chOff x="0" y="3534665"/>
            <a:chExt cx="9144000" cy="696262"/>
          </a:xfrm>
        </p:grpSpPr>
        <p:sp>
          <p:nvSpPr>
            <p:cNvPr id="606" name="Rounded Rectangle 605"/>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39" name="TextBox 438"/>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7" name="Group 6"/>
          <p:cNvGrpSpPr/>
          <p:nvPr/>
        </p:nvGrpSpPr>
        <p:grpSpPr>
          <a:xfrm>
            <a:off x="0" y="2562941"/>
            <a:ext cx="9144000" cy="807961"/>
            <a:chOff x="0" y="2476345"/>
            <a:chExt cx="9144000" cy="682015"/>
          </a:xfrm>
        </p:grpSpPr>
        <p:sp>
          <p:nvSpPr>
            <p:cNvPr id="605" name="Rounded Rectangle 604"/>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0" name="TextBox 43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11" name="Group 10"/>
          <p:cNvGrpSpPr/>
          <p:nvPr/>
        </p:nvGrpSpPr>
        <p:grpSpPr>
          <a:xfrm>
            <a:off x="0" y="1599284"/>
            <a:ext cx="9144000" cy="840759"/>
            <a:chOff x="0" y="1599283"/>
            <a:chExt cx="9144000" cy="709700"/>
          </a:xfrm>
        </p:grpSpPr>
        <p:sp>
          <p:nvSpPr>
            <p:cNvPr id="604" name="Rounded Rectangle 603"/>
            <p:cNvSpPr/>
            <p:nvPr/>
          </p:nvSpPr>
          <p:spPr>
            <a:xfrm>
              <a:off x="0" y="1599283"/>
              <a:ext cx="9144000" cy="7097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1" name="TextBox 440"/>
            <p:cNvSpPr txBox="1"/>
            <p:nvPr/>
          </p:nvSpPr>
          <p:spPr>
            <a:xfrm>
              <a:off x="7896251" y="1739646"/>
              <a:ext cx="1170179"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42" y="1096510"/>
            <a:ext cx="476379" cy="475938"/>
          </a:xfrm>
          <a:prstGeom prst="rect">
            <a:avLst/>
          </a:prstGeom>
        </p:spPr>
      </p:pic>
      <p:pic>
        <p:nvPicPr>
          <p:cNvPr id="354" name="Shape 1790"/>
          <p:cNvPicPr preferRelativeResize="0"/>
          <p:nvPr/>
        </p:nvPicPr>
        <p:blipFill rotWithShape="1">
          <a:blip r:embed="rId4">
            <a:alphaModFix/>
          </a:blip>
          <a:srcRect/>
          <a:stretch/>
        </p:blipFill>
        <p:spPr>
          <a:xfrm>
            <a:off x="5465173" y="4425746"/>
            <a:ext cx="388679" cy="260094"/>
          </a:xfrm>
          <a:prstGeom prst="rect">
            <a:avLst/>
          </a:prstGeom>
          <a:noFill/>
          <a:ln>
            <a:noFill/>
          </a:ln>
        </p:spPr>
      </p:pic>
      <p:sp>
        <p:nvSpPr>
          <p:cNvPr id="368" name="Shape 1793"/>
          <p:cNvSpPr/>
          <p:nvPr/>
        </p:nvSpPr>
        <p:spPr>
          <a:xfrm>
            <a:off x="7242541"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9" name="Shape 1794"/>
          <p:cNvSpPr/>
          <p:nvPr/>
        </p:nvSpPr>
        <p:spPr>
          <a:xfrm>
            <a:off x="7300110"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0" name="Shape 1795"/>
          <p:cNvSpPr/>
          <p:nvPr/>
        </p:nvSpPr>
        <p:spPr>
          <a:xfrm>
            <a:off x="7160519"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1" name="Shape 1796"/>
          <p:cNvSpPr/>
          <p:nvPr/>
        </p:nvSpPr>
        <p:spPr>
          <a:xfrm>
            <a:off x="7240172"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72" name="Shape 1797"/>
          <p:cNvSpPr/>
          <p:nvPr/>
        </p:nvSpPr>
        <p:spPr>
          <a:xfrm>
            <a:off x="7231508"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2" name="Shape 1799"/>
          <p:cNvSpPr/>
          <p:nvPr/>
        </p:nvSpPr>
        <p:spPr>
          <a:xfrm>
            <a:off x="7009942"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3" name="Shape 1800"/>
          <p:cNvSpPr/>
          <p:nvPr/>
        </p:nvSpPr>
        <p:spPr>
          <a:xfrm>
            <a:off x="7194486"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4" name="Shape 1801"/>
          <p:cNvSpPr/>
          <p:nvPr/>
        </p:nvSpPr>
        <p:spPr>
          <a:xfrm>
            <a:off x="7170039"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5" name="Shape 1802"/>
          <p:cNvSpPr/>
          <p:nvPr/>
        </p:nvSpPr>
        <p:spPr>
          <a:xfrm>
            <a:off x="7136906"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6" name="Shape 1803"/>
          <p:cNvSpPr/>
          <p:nvPr/>
        </p:nvSpPr>
        <p:spPr>
          <a:xfrm>
            <a:off x="7048584"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7" name="Shape 1804"/>
          <p:cNvSpPr/>
          <p:nvPr/>
        </p:nvSpPr>
        <p:spPr>
          <a:xfrm>
            <a:off x="7048584"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59" name="Shape 1806"/>
          <p:cNvSpPr/>
          <p:nvPr/>
        </p:nvSpPr>
        <p:spPr>
          <a:xfrm>
            <a:off x="7359275"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0" name="Shape 1807"/>
          <p:cNvSpPr/>
          <p:nvPr/>
        </p:nvSpPr>
        <p:spPr>
          <a:xfrm>
            <a:off x="7359275"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61" name="Shape 1808"/>
          <p:cNvSpPr/>
          <p:nvPr/>
        </p:nvSpPr>
        <p:spPr>
          <a:xfrm>
            <a:off x="7375837"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51" name="Shape 1762"/>
          <p:cNvPicPr preferRelativeResize="0"/>
          <p:nvPr/>
        </p:nvPicPr>
        <p:blipFill rotWithShape="1">
          <a:blip r:embed="rId5">
            <a:alphaModFix/>
          </a:blip>
          <a:srcRect/>
          <a:stretch/>
        </p:blipFill>
        <p:spPr>
          <a:xfrm>
            <a:off x="3812982" y="4392781"/>
            <a:ext cx="329668" cy="247022"/>
          </a:xfrm>
          <a:prstGeom prst="rect">
            <a:avLst/>
          </a:prstGeom>
          <a:noFill/>
          <a:ln>
            <a:noFill/>
          </a:ln>
        </p:spPr>
      </p:pic>
      <p:pic>
        <p:nvPicPr>
          <p:cNvPr id="609" name="Shape 1789"/>
          <p:cNvPicPr preferRelativeResize="0"/>
          <p:nvPr/>
        </p:nvPicPr>
        <p:blipFill rotWithShape="1">
          <a:blip r:embed="rId6">
            <a:alphaModFix/>
          </a:blip>
          <a:srcRect/>
          <a:stretch/>
        </p:blipFill>
        <p:spPr>
          <a:xfrm>
            <a:off x="3812859" y="4602868"/>
            <a:ext cx="320511" cy="119186"/>
          </a:xfrm>
          <a:prstGeom prst="rect">
            <a:avLst/>
          </a:prstGeom>
          <a:noFill/>
          <a:ln>
            <a:noFill/>
          </a:ln>
        </p:spPr>
      </p:pic>
      <p:pic>
        <p:nvPicPr>
          <p:cNvPr id="432" name="Picture 43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335410" y="1180631"/>
            <a:ext cx="245537" cy="338049"/>
          </a:xfrm>
          <a:prstGeom prst="rect">
            <a:avLst/>
          </a:prstGeom>
          <a:solidFill>
            <a:schemeClr val="bg1"/>
          </a:solidFill>
        </p:spPr>
      </p:pic>
      <p:grpSp>
        <p:nvGrpSpPr>
          <p:cNvPr id="2" name="Group 1"/>
          <p:cNvGrpSpPr/>
          <p:nvPr/>
        </p:nvGrpSpPr>
        <p:grpSpPr>
          <a:xfrm>
            <a:off x="3701962" y="3016102"/>
            <a:ext cx="1930583" cy="888935"/>
            <a:chOff x="3701956" y="3016096"/>
            <a:chExt cx="1930583" cy="888935"/>
          </a:xfrm>
        </p:grpSpPr>
        <p:sp>
          <p:nvSpPr>
            <p:cNvPr id="28" name="Line 301"/>
            <p:cNvSpPr>
              <a:spLocks noChangeShapeType="1"/>
            </p:cNvSpPr>
            <p:nvPr/>
          </p:nvSpPr>
          <p:spPr bwMode="auto">
            <a:xfrm flipH="1" flipV="1">
              <a:off x="4969255" y="3271379"/>
              <a:ext cx="663284" cy="61441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6" name="Line 301"/>
            <p:cNvSpPr>
              <a:spLocks noChangeShapeType="1"/>
            </p:cNvSpPr>
            <p:nvPr/>
          </p:nvSpPr>
          <p:spPr bwMode="auto">
            <a:xfrm flipV="1">
              <a:off x="3981954" y="3271379"/>
              <a:ext cx="786162" cy="6336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3" name="TextBox 32"/>
            <p:cNvSpPr txBox="1"/>
            <p:nvPr/>
          </p:nvSpPr>
          <p:spPr>
            <a:xfrm>
              <a:off x="3701956" y="3066665"/>
              <a:ext cx="942052"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Customers</a:t>
              </a:r>
            </a:p>
          </p:txBody>
        </p:sp>
        <p:grpSp>
          <p:nvGrpSpPr>
            <p:cNvPr id="226" name="Group 225"/>
            <p:cNvGrpSpPr/>
            <p:nvPr/>
          </p:nvGrpSpPr>
          <p:grpSpPr>
            <a:xfrm>
              <a:off x="4686340" y="3016096"/>
              <a:ext cx="368646" cy="312175"/>
              <a:chOff x="955738" y="352278"/>
              <a:chExt cx="368646" cy="312175"/>
            </a:xfrm>
          </p:grpSpPr>
          <p:pic>
            <p:nvPicPr>
              <p:cNvPr id="227" name="Picture 22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28" name="Picture 2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grpSp>
        <p:nvGrpSpPr>
          <p:cNvPr id="10" name="Group 9"/>
          <p:cNvGrpSpPr/>
          <p:nvPr/>
        </p:nvGrpSpPr>
        <p:grpSpPr>
          <a:xfrm>
            <a:off x="4643271" y="1539721"/>
            <a:ext cx="2681286" cy="1127311"/>
            <a:chOff x="4643270" y="1539714"/>
            <a:chExt cx="2681287" cy="1127311"/>
          </a:xfrm>
        </p:grpSpPr>
        <p:sp>
          <p:nvSpPr>
            <p:cNvPr id="102" name="Line 301"/>
            <p:cNvSpPr>
              <a:spLocks noChangeShapeType="1"/>
            </p:cNvSpPr>
            <p:nvPr/>
          </p:nvSpPr>
          <p:spPr bwMode="auto">
            <a:xfrm flipV="1">
              <a:off x="4865940" y="2011194"/>
              <a:ext cx="1030020" cy="581721"/>
            </a:xfrm>
            <a:prstGeom prst="line">
              <a:avLst/>
            </a:prstGeom>
            <a:noFill/>
            <a:ln w="25400" cap="flat">
              <a:solidFill>
                <a:schemeClr val="accent1"/>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32" name="Line 301"/>
            <p:cNvSpPr>
              <a:spLocks noChangeShapeType="1"/>
            </p:cNvSpPr>
            <p:nvPr/>
          </p:nvSpPr>
          <p:spPr bwMode="auto">
            <a:xfrm flipH="1" flipV="1">
              <a:off x="6096692" y="2004473"/>
              <a:ext cx="1227865" cy="662552"/>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2" name="Line 301"/>
            <p:cNvSpPr>
              <a:spLocks noChangeShapeType="1"/>
            </p:cNvSpPr>
            <p:nvPr/>
          </p:nvSpPr>
          <p:spPr bwMode="auto">
            <a:xfrm flipH="1" flipV="1">
              <a:off x="5996122" y="1539714"/>
              <a:ext cx="0" cy="250035"/>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9" name="TextBox 178"/>
            <p:cNvSpPr txBox="1"/>
            <p:nvPr/>
          </p:nvSpPr>
          <p:spPr>
            <a:xfrm>
              <a:off x="4643270" y="1760771"/>
              <a:ext cx="1096616"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Web app API</a:t>
              </a:r>
            </a:p>
          </p:txBody>
        </p:sp>
        <p:grpSp>
          <p:nvGrpSpPr>
            <p:cNvPr id="244" name="Group 243"/>
            <p:cNvGrpSpPr/>
            <p:nvPr/>
          </p:nvGrpSpPr>
          <p:grpSpPr>
            <a:xfrm>
              <a:off x="5811799" y="1715279"/>
              <a:ext cx="368646" cy="307102"/>
              <a:chOff x="940700" y="897857"/>
              <a:chExt cx="368646" cy="307102"/>
            </a:xfrm>
          </p:grpSpPr>
          <p:pic>
            <p:nvPicPr>
              <p:cNvPr id="245" name="Picture 244"/>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6" name="Picture 2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5" name="Group 14"/>
          <p:cNvGrpSpPr/>
          <p:nvPr/>
        </p:nvGrpSpPr>
        <p:grpSpPr>
          <a:xfrm>
            <a:off x="2346894" y="1515744"/>
            <a:ext cx="4919307" cy="1151284"/>
            <a:chOff x="2346890" y="1515742"/>
            <a:chExt cx="4919306" cy="1151284"/>
          </a:xfrm>
        </p:grpSpPr>
        <p:sp>
          <p:nvSpPr>
            <p:cNvPr id="167" name="Line 301"/>
            <p:cNvSpPr>
              <a:spLocks noChangeShapeType="1"/>
            </p:cNvSpPr>
            <p:nvPr/>
          </p:nvSpPr>
          <p:spPr bwMode="auto">
            <a:xfrm flipV="1">
              <a:off x="3451620" y="1515742"/>
              <a:ext cx="0" cy="29481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7" name="TextBox 186"/>
            <p:cNvSpPr txBox="1"/>
            <p:nvPr/>
          </p:nvSpPr>
          <p:spPr>
            <a:xfrm>
              <a:off x="2346890" y="1754792"/>
              <a:ext cx="928965"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Mobile API</a:t>
              </a:r>
            </a:p>
          </p:txBody>
        </p:sp>
        <p:grpSp>
          <p:nvGrpSpPr>
            <p:cNvPr id="12" name="Group 11"/>
            <p:cNvGrpSpPr/>
            <p:nvPr/>
          </p:nvGrpSpPr>
          <p:grpSpPr>
            <a:xfrm>
              <a:off x="3269894" y="1699547"/>
              <a:ext cx="3996302" cy="967479"/>
              <a:chOff x="3269894" y="1699547"/>
              <a:chExt cx="3996302" cy="967479"/>
            </a:xfrm>
          </p:grpSpPr>
          <p:sp>
            <p:nvSpPr>
              <p:cNvPr id="131" name="Line 301"/>
              <p:cNvSpPr>
                <a:spLocks noChangeShapeType="1"/>
              </p:cNvSpPr>
              <p:nvPr/>
            </p:nvSpPr>
            <p:spPr bwMode="auto">
              <a:xfrm flipH="1" flipV="1">
                <a:off x="3462081" y="1923677"/>
                <a:ext cx="1395934" cy="66923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588" name="Line 301"/>
              <p:cNvSpPr>
                <a:spLocks noChangeShapeType="1"/>
              </p:cNvSpPr>
              <p:nvPr/>
            </p:nvSpPr>
            <p:spPr bwMode="auto">
              <a:xfrm flipH="1" flipV="1">
                <a:off x="3554786" y="1923678"/>
                <a:ext cx="3711410" cy="743348"/>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47" name="Group 246"/>
              <p:cNvGrpSpPr/>
              <p:nvPr/>
            </p:nvGrpSpPr>
            <p:grpSpPr>
              <a:xfrm>
                <a:off x="3269894" y="1699547"/>
                <a:ext cx="368646" cy="307102"/>
                <a:chOff x="940700" y="897857"/>
                <a:chExt cx="368646" cy="307102"/>
              </a:xfrm>
            </p:grpSpPr>
            <p:pic>
              <p:nvPicPr>
                <p:cNvPr id="248" name="Picture 247"/>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249" name="Picture 2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sp>
        <p:nvSpPr>
          <p:cNvPr id="216" name="Line 301"/>
          <p:cNvSpPr>
            <a:spLocks noChangeShapeType="1"/>
          </p:cNvSpPr>
          <p:nvPr/>
        </p:nvSpPr>
        <p:spPr bwMode="auto">
          <a:xfrm flipV="1">
            <a:off x="2332954" y="2004473"/>
            <a:ext cx="1002455" cy="883767"/>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6" name="Group 15"/>
          <p:cNvGrpSpPr/>
          <p:nvPr/>
        </p:nvGrpSpPr>
        <p:grpSpPr>
          <a:xfrm>
            <a:off x="3797629" y="3616508"/>
            <a:ext cx="4086187" cy="785322"/>
            <a:chOff x="3797627" y="3616508"/>
            <a:chExt cx="4086186" cy="785322"/>
          </a:xfrm>
        </p:grpSpPr>
        <p:sp>
          <p:nvSpPr>
            <p:cNvPr id="176" name="TextBox 175"/>
            <p:cNvSpPr txBox="1"/>
            <p:nvPr/>
          </p:nvSpPr>
          <p:spPr>
            <a:xfrm>
              <a:off x="7222306" y="3616508"/>
              <a:ext cx="661507" cy="261606"/>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Orders</a:t>
              </a:r>
            </a:p>
          </p:txBody>
        </p:sp>
        <p:sp>
          <p:nvSpPr>
            <p:cNvPr id="103" name="TextBox 102"/>
            <p:cNvSpPr txBox="1"/>
            <p:nvPr/>
          </p:nvSpPr>
          <p:spPr>
            <a:xfrm>
              <a:off x="5865345" y="3826476"/>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Salesforce</a:t>
              </a:r>
            </a:p>
            <a:p>
              <a:r>
                <a:rPr lang="en-US" sz="1100" dirty="0">
                  <a:latin typeface="Verdana" charset="0"/>
                  <a:ea typeface="Verdana" charset="0"/>
                  <a:cs typeface="Verdana" charset="0"/>
                </a:rPr>
                <a:t>customers</a:t>
              </a:r>
            </a:p>
          </p:txBody>
        </p:sp>
        <p:sp>
          <p:nvSpPr>
            <p:cNvPr id="108" name="Line 304"/>
            <p:cNvSpPr>
              <a:spLocks noChangeShapeType="1"/>
            </p:cNvSpPr>
            <p:nvPr/>
          </p:nvSpPr>
          <p:spPr bwMode="auto">
            <a:xfrm flipH="1">
              <a:off x="3981950" y="417754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9" name="TextBox 108"/>
            <p:cNvSpPr txBox="1"/>
            <p:nvPr/>
          </p:nvSpPr>
          <p:spPr>
            <a:xfrm>
              <a:off x="4125804" y="3829768"/>
              <a:ext cx="917049"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SAP</a:t>
              </a:r>
            </a:p>
            <a:p>
              <a:r>
                <a:rPr lang="en-US" sz="1100" dirty="0">
                  <a:latin typeface="Verdana" charset="0"/>
                  <a:ea typeface="Verdana" charset="0"/>
                  <a:cs typeface="Verdana" charset="0"/>
                </a:rPr>
                <a:t>customers</a:t>
              </a:r>
            </a:p>
          </p:txBody>
        </p:sp>
        <p:sp>
          <p:nvSpPr>
            <p:cNvPr id="110" name="Line 304"/>
            <p:cNvSpPr>
              <a:spLocks noChangeShapeType="1"/>
            </p:cNvSpPr>
            <p:nvPr/>
          </p:nvSpPr>
          <p:spPr bwMode="auto">
            <a:xfrm flipH="1">
              <a:off x="5661400" y="4176705"/>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11" name="Line 304"/>
            <p:cNvSpPr>
              <a:spLocks noChangeShapeType="1"/>
            </p:cNvSpPr>
            <p:nvPr/>
          </p:nvSpPr>
          <p:spPr bwMode="auto">
            <a:xfrm flipH="1">
              <a:off x="7273977" y="41767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113" name="Group 112"/>
            <p:cNvGrpSpPr/>
            <p:nvPr/>
          </p:nvGrpSpPr>
          <p:grpSpPr>
            <a:xfrm>
              <a:off x="5473935" y="3868778"/>
              <a:ext cx="368646" cy="307102"/>
              <a:chOff x="940700" y="897857"/>
              <a:chExt cx="368646" cy="307102"/>
            </a:xfrm>
          </p:grpSpPr>
          <p:pic>
            <p:nvPicPr>
              <p:cNvPr id="114" name="Picture 113"/>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6" name="Group 115"/>
            <p:cNvGrpSpPr/>
            <p:nvPr/>
          </p:nvGrpSpPr>
          <p:grpSpPr>
            <a:xfrm>
              <a:off x="3797627" y="3877100"/>
              <a:ext cx="368646" cy="307102"/>
              <a:chOff x="940700" y="897857"/>
              <a:chExt cx="368646" cy="307102"/>
            </a:xfrm>
          </p:grpSpPr>
          <p:pic>
            <p:nvPicPr>
              <p:cNvPr id="117" name="Picture 11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18" name="Picture 1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119" name="Group 118"/>
            <p:cNvGrpSpPr/>
            <p:nvPr/>
          </p:nvGrpSpPr>
          <p:grpSpPr>
            <a:xfrm>
              <a:off x="7090502" y="3867627"/>
              <a:ext cx="368646" cy="307102"/>
              <a:chOff x="940700" y="897857"/>
              <a:chExt cx="368646" cy="307102"/>
            </a:xfrm>
          </p:grpSpPr>
          <p:pic>
            <p:nvPicPr>
              <p:cNvPr id="120" name="Picture 119"/>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1" name="Picture 1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20" name="Group 19"/>
          <p:cNvGrpSpPr/>
          <p:nvPr/>
        </p:nvGrpSpPr>
        <p:grpSpPr>
          <a:xfrm>
            <a:off x="1003352" y="2740882"/>
            <a:ext cx="1510192" cy="1144913"/>
            <a:chOff x="1003348" y="2740876"/>
            <a:chExt cx="1510192" cy="1144913"/>
          </a:xfrm>
        </p:grpSpPr>
        <p:sp>
          <p:nvSpPr>
            <p:cNvPr id="191" name="TextBox 190"/>
            <p:cNvSpPr txBox="1"/>
            <p:nvPr/>
          </p:nvSpPr>
          <p:spPr>
            <a:xfrm>
              <a:off x="1331405" y="2740876"/>
              <a:ext cx="864331"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Shipment</a:t>
              </a:r>
            </a:p>
            <a:p>
              <a:pPr algn="ctr"/>
              <a:r>
                <a:rPr lang="en-US" sz="1100" dirty="0">
                  <a:latin typeface="Verdana" charset="0"/>
                  <a:ea typeface="Verdana" charset="0"/>
                  <a:cs typeface="Verdana" charset="0"/>
                </a:rPr>
                <a:t>status</a:t>
              </a:r>
            </a:p>
          </p:txBody>
        </p:sp>
        <p:grpSp>
          <p:nvGrpSpPr>
            <p:cNvPr id="256" name="Group 255"/>
            <p:cNvGrpSpPr/>
            <p:nvPr/>
          </p:nvGrpSpPr>
          <p:grpSpPr>
            <a:xfrm>
              <a:off x="2144894" y="2866124"/>
              <a:ext cx="368646" cy="307102"/>
              <a:chOff x="1117297" y="897857"/>
              <a:chExt cx="368646" cy="307102"/>
            </a:xfrm>
          </p:grpSpPr>
          <p:pic>
            <p:nvPicPr>
              <p:cNvPr id="257" name="Picture 256"/>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258" name="Picture 25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sp>
          <p:nvSpPr>
            <p:cNvPr id="170" name="Line 301"/>
            <p:cNvSpPr>
              <a:spLocks noChangeShapeType="1"/>
            </p:cNvSpPr>
            <p:nvPr/>
          </p:nvSpPr>
          <p:spPr bwMode="auto">
            <a:xfrm flipV="1">
              <a:off x="1003348" y="3173225"/>
              <a:ext cx="1148991" cy="71256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88" name="Line 301"/>
            <p:cNvSpPr>
              <a:spLocks noChangeShapeType="1"/>
            </p:cNvSpPr>
            <p:nvPr/>
          </p:nvSpPr>
          <p:spPr bwMode="auto">
            <a:xfrm flipH="1" flipV="1">
              <a:off x="2332949" y="3171759"/>
              <a:ext cx="0" cy="714030"/>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grpSp>
        <p:nvGrpSpPr>
          <p:cNvPr id="19" name="Group 18"/>
          <p:cNvGrpSpPr/>
          <p:nvPr/>
        </p:nvGrpSpPr>
        <p:grpSpPr>
          <a:xfrm>
            <a:off x="778388" y="3837692"/>
            <a:ext cx="2664180" cy="827205"/>
            <a:chOff x="778388" y="3837690"/>
            <a:chExt cx="2664180" cy="827205"/>
          </a:xfrm>
        </p:grpSpPr>
        <p:sp>
          <p:nvSpPr>
            <p:cNvPr id="104" name="Line 304"/>
            <p:cNvSpPr>
              <a:spLocks noChangeShapeType="1"/>
            </p:cNvSpPr>
            <p:nvPr/>
          </p:nvSpPr>
          <p:spPr bwMode="auto">
            <a:xfrm flipH="1">
              <a:off x="1003349" y="4176709"/>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06" name="Line 304"/>
            <p:cNvSpPr>
              <a:spLocks noChangeShapeType="1"/>
            </p:cNvSpPr>
            <p:nvPr/>
          </p:nvSpPr>
          <p:spPr bwMode="auto">
            <a:xfrm flipH="1">
              <a:off x="2332950" y="4184204"/>
              <a:ext cx="0" cy="224286"/>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352" name="Shape 1763"/>
            <p:cNvPicPr preferRelativeResize="0"/>
            <p:nvPr/>
          </p:nvPicPr>
          <p:blipFill rotWithShape="1">
            <a:blip r:embed="rId10">
              <a:alphaModFix/>
            </a:blip>
            <a:srcRect/>
            <a:stretch/>
          </p:blipFill>
          <p:spPr>
            <a:xfrm>
              <a:off x="2219173" y="4359505"/>
              <a:ext cx="257237" cy="305390"/>
            </a:xfrm>
            <a:prstGeom prst="rect">
              <a:avLst/>
            </a:prstGeom>
            <a:noFill/>
            <a:ln w="9525" cap="flat" cmpd="sng">
              <a:noFill/>
              <a:prstDash val="solid"/>
              <a:round/>
              <a:headEnd type="none" w="med" len="med"/>
              <a:tailEnd type="none" w="med" len="med"/>
            </a:ln>
          </p:spPr>
        </p:pic>
        <p:pic>
          <p:nvPicPr>
            <p:cNvPr id="353" name="Shape 1764"/>
            <p:cNvPicPr preferRelativeResize="0"/>
            <p:nvPr/>
          </p:nvPicPr>
          <p:blipFill rotWithShape="1">
            <a:blip r:embed="rId11">
              <a:alphaModFix/>
            </a:blip>
            <a:srcRect/>
            <a:stretch/>
          </p:blipFill>
          <p:spPr>
            <a:xfrm>
              <a:off x="778388" y="4392785"/>
              <a:ext cx="508065" cy="188208"/>
            </a:xfrm>
            <a:prstGeom prst="rect">
              <a:avLst/>
            </a:prstGeom>
            <a:noFill/>
            <a:ln>
              <a:noFill/>
            </a:ln>
          </p:spPr>
        </p:pic>
        <p:sp>
          <p:nvSpPr>
            <p:cNvPr id="105" name="TextBox 104"/>
            <p:cNvSpPr txBox="1"/>
            <p:nvPr/>
          </p:nvSpPr>
          <p:spPr>
            <a:xfrm>
              <a:off x="121012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Toll</a:t>
              </a:r>
            </a:p>
            <a:p>
              <a:r>
                <a:rPr lang="en-US" sz="1100" dirty="0">
                  <a:latin typeface="Verdana" charset="0"/>
                  <a:ea typeface="Verdana" charset="0"/>
                  <a:cs typeface="Verdana" charset="0"/>
                </a:rPr>
                <a:t>shipments</a:t>
              </a:r>
            </a:p>
          </p:txBody>
        </p:sp>
        <p:sp>
          <p:nvSpPr>
            <p:cNvPr id="107" name="TextBox 106"/>
            <p:cNvSpPr txBox="1"/>
            <p:nvPr/>
          </p:nvSpPr>
          <p:spPr>
            <a:xfrm>
              <a:off x="2528963" y="3837690"/>
              <a:ext cx="913605" cy="430883"/>
            </a:xfrm>
            <a:prstGeom prst="rect">
              <a:avLst/>
            </a:prstGeom>
            <a:noFill/>
          </p:spPr>
          <p:txBody>
            <a:bodyPr wrap="none" lIns="91436" tIns="45718" rIns="91436" bIns="45718" rtlCol="0">
              <a:spAutoFit/>
            </a:bodyPr>
            <a:lstStyle/>
            <a:p>
              <a:r>
                <a:rPr lang="en-US" sz="1100" dirty="0">
                  <a:latin typeface="Verdana" charset="0"/>
                  <a:ea typeface="Verdana" charset="0"/>
                  <a:cs typeface="Verdana" charset="0"/>
                </a:rPr>
                <a:t>UPS</a:t>
              </a:r>
            </a:p>
            <a:p>
              <a:r>
                <a:rPr lang="en-US" sz="1100" dirty="0">
                  <a:latin typeface="Verdana" charset="0"/>
                  <a:ea typeface="Verdana" charset="0"/>
                  <a:cs typeface="Verdana" charset="0"/>
                </a:rPr>
                <a:t>shipments</a:t>
              </a:r>
            </a:p>
          </p:txBody>
        </p:sp>
        <p:grpSp>
          <p:nvGrpSpPr>
            <p:cNvPr id="122" name="Group 121"/>
            <p:cNvGrpSpPr/>
            <p:nvPr/>
          </p:nvGrpSpPr>
          <p:grpSpPr>
            <a:xfrm>
              <a:off x="815831" y="3877103"/>
              <a:ext cx="368646" cy="307102"/>
              <a:chOff x="1265263" y="897857"/>
              <a:chExt cx="368646" cy="307102"/>
            </a:xfrm>
          </p:grpSpPr>
          <p:pic>
            <p:nvPicPr>
              <p:cNvPr id="123" name="Picture 122"/>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124" name="Picture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125" name="Group 124"/>
            <p:cNvGrpSpPr/>
            <p:nvPr/>
          </p:nvGrpSpPr>
          <p:grpSpPr>
            <a:xfrm>
              <a:off x="2152339" y="3867630"/>
              <a:ext cx="368646" cy="307102"/>
              <a:chOff x="940700" y="897857"/>
              <a:chExt cx="368646" cy="307102"/>
            </a:xfrm>
          </p:grpSpPr>
          <p:pic>
            <p:nvPicPr>
              <p:cNvPr id="126" name="Picture 125"/>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grpSp>
        <p:nvGrpSpPr>
          <p:cNvPr id="18" name="Group 17"/>
          <p:cNvGrpSpPr/>
          <p:nvPr/>
        </p:nvGrpSpPr>
        <p:grpSpPr>
          <a:xfrm>
            <a:off x="4099218" y="2499744"/>
            <a:ext cx="3359091" cy="1405288"/>
            <a:chOff x="4099212" y="2499742"/>
            <a:chExt cx="3359091" cy="1405288"/>
          </a:xfrm>
        </p:grpSpPr>
        <p:sp>
          <p:nvSpPr>
            <p:cNvPr id="64" name="Line 301"/>
            <p:cNvSpPr>
              <a:spLocks noChangeShapeType="1"/>
            </p:cNvSpPr>
            <p:nvPr/>
          </p:nvSpPr>
          <p:spPr bwMode="auto">
            <a:xfrm flipV="1">
              <a:off x="4865941" y="2802189"/>
              <a:ext cx="0" cy="309183"/>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69" name="Line 301"/>
            <p:cNvSpPr>
              <a:spLocks noChangeShapeType="1"/>
            </p:cNvSpPr>
            <p:nvPr/>
          </p:nvSpPr>
          <p:spPr bwMode="auto">
            <a:xfrm flipH="1" flipV="1">
              <a:off x="4969158" y="2802189"/>
              <a:ext cx="2330951" cy="110284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7" name="TextBox 176"/>
            <p:cNvSpPr txBox="1"/>
            <p:nvPr/>
          </p:nvSpPr>
          <p:spPr>
            <a:xfrm>
              <a:off x="4099212" y="2499742"/>
              <a:ext cx="616805"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status</a:t>
              </a:r>
            </a:p>
          </p:txBody>
        </p:sp>
        <p:sp>
          <p:nvSpPr>
            <p:cNvPr id="46" name="Line 301"/>
            <p:cNvSpPr>
              <a:spLocks noChangeShapeType="1"/>
            </p:cNvSpPr>
            <p:nvPr/>
          </p:nvSpPr>
          <p:spPr bwMode="auto">
            <a:xfrm flipH="1" flipV="1">
              <a:off x="7266200" y="2802188"/>
              <a:ext cx="7780" cy="1083601"/>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3" name="Line 301"/>
            <p:cNvSpPr>
              <a:spLocks noChangeShapeType="1"/>
            </p:cNvSpPr>
            <p:nvPr/>
          </p:nvSpPr>
          <p:spPr bwMode="auto">
            <a:xfrm flipH="1">
              <a:off x="4969157" y="2799522"/>
              <a:ext cx="2167744" cy="267144"/>
            </a:xfrm>
            <a:prstGeom prst="line">
              <a:avLst/>
            </a:prstGeom>
            <a:noFill/>
            <a:ln w="25400" cap="flat">
              <a:solidFill>
                <a:srgbClr val="605F60"/>
              </a:solidFill>
              <a:prstDash val="solid"/>
              <a:miter lim="800000"/>
              <a:headEnd/>
              <a:tailEnd/>
            </a:ln>
            <a:extLst>
              <a:ext uri="{909E8E84-426E-40dd-AFC4-6F175D3DCCD1}">
                <a14:hiddenFill xmlns:a14="http://schemas.microsoft.com/office/drawing/2010/main" xmlns="">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178" name="TextBox 177"/>
            <p:cNvSpPr txBox="1"/>
            <p:nvPr/>
          </p:nvSpPr>
          <p:spPr>
            <a:xfrm>
              <a:off x="6517101" y="2799522"/>
              <a:ext cx="671013" cy="430883"/>
            </a:xfrm>
            <a:prstGeom prst="rect">
              <a:avLst/>
            </a:prstGeom>
            <a:noFill/>
          </p:spPr>
          <p:txBody>
            <a:bodyPr wrap="none" lIns="91436" tIns="45718" rIns="91436" bIns="45718" rtlCol="0">
              <a:spAutoFit/>
            </a:bodyPr>
            <a:lstStyle/>
            <a:p>
              <a:pPr algn="ctr"/>
              <a:r>
                <a:rPr lang="en-US" sz="1100" dirty="0">
                  <a:latin typeface="Verdana" charset="0"/>
                  <a:ea typeface="Verdana" charset="0"/>
                  <a:cs typeface="Verdana" charset="0"/>
                </a:rPr>
                <a:t>Order</a:t>
              </a:r>
            </a:p>
            <a:p>
              <a:pPr algn="ctr"/>
              <a:r>
                <a:rPr lang="en-US" sz="1100" dirty="0">
                  <a:latin typeface="Verdana" charset="0"/>
                  <a:ea typeface="Verdana" charset="0"/>
                  <a:cs typeface="Verdana" charset="0"/>
                </a:rPr>
                <a:t>history</a:t>
              </a:r>
            </a:p>
          </p:txBody>
        </p:sp>
        <p:grpSp>
          <p:nvGrpSpPr>
            <p:cNvPr id="238" name="Group 237"/>
            <p:cNvGrpSpPr/>
            <p:nvPr/>
          </p:nvGrpSpPr>
          <p:grpSpPr>
            <a:xfrm>
              <a:off x="7089657" y="2592916"/>
              <a:ext cx="368646" cy="295325"/>
              <a:chOff x="940700" y="723999"/>
              <a:chExt cx="368646" cy="295325"/>
            </a:xfrm>
          </p:grpSpPr>
          <p:pic>
            <p:nvPicPr>
              <p:cNvPr id="239" name="Picture 238"/>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240" name="Picture 2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41" name="Group 240"/>
            <p:cNvGrpSpPr/>
            <p:nvPr/>
          </p:nvGrpSpPr>
          <p:grpSpPr>
            <a:xfrm>
              <a:off x="4684267" y="2571750"/>
              <a:ext cx="368646" cy="295325"/>
              <a:chOff x="941692" y="679158"/>
              <a:chExt cx="368646" cy="295325"/>
            </a:xfrm>
          </p:grpSpPr>
          <p:pic>
            <p:nvPicPr>
              <p:cNvPr id="242" name="Picture 241"/>
              <p:cNvPicPr>
                <a:picLocks noChangeAspect="1"/>
              </p:cNvPicPr>
              <p:nvPr/>
            </p:nvPicPr>
            <p:blipFill rotWithShape="1">
              <a:blip r:embed="rId8">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243" name="Picture 2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sp>
        <p:nvSpPr>
          <p:cNvPr id="12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12</a:t>
            </a:fld>
            <a:endParaRPr lang="en-US" dirty="0">
              <a:solidFill>
                <a:prstClr val="white">
                  <a:lumMod val="75000"/>
                </a:prstClr>
              </a:solidFill>
            </a:endParaRPr>
          </a:p>
        </p:txBody>
      </p:sp>
    </p:spTree>
    <p:extLst>
      <p:ext uri="{BB962C8B-B14F-4D97-AF65-F5344CB8AC3E}">
        <p14:creationId xmlns:p14="http://schemas.microsoft.com/office/powerpoint/2010/main" val="1332427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par>
                                <p:cTn id="15" presetID="22" presetClass="entr" presetSubtype="4"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down)">
                                      <p:cBhvr>
                                        <p:cTn id="17" dur="500"/>
                                        <p:tgtEl>
                                          <p:spTgt spid="18"/>
                                        </p:tgtEl>
                                      </p:cBhvr>
                                    </p:animEffect>
                                  </p:childTnLst>
                                </p:cTn>
                              </p:par>
                              <p:par>
                                <p:cTn id="18" presetID="9"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par>
                          <p:cTn id="21" fill="hold">
                            <p:stCondLst>
                              <p:cond delay="1000"/>
                            </p:stCondLst>
                            <p:childTnLst>
                              <p:par>
                                <p:cTn id="22" presetID="9"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par>
                                <p:cTn id="25" presetID="9"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32"/>
                                        </p:tgtEl>
                                        <p:attrNameLst>
                                          <p:attrName>style.visibility</p:attrName>
                                        </p:attrNameLst>
                                      </p:cBhvr>
                                      <p:to>
                                        <p:strVal val="visible"/>
                                      </p:to>
                                    </p:set>
                                    <p:animEffect transition="in" filter="dissolve">
                                      <p:cBhvr>
                                        <p:cTn id="32" dur="500"/>
                                        <p:tgtEl>
                                          <p:spTgt spid="432"/>
                                        </p:tgtEl>
                                      </p:cBhvr>
                                    </p:animEffect>
                                  </p:childTnLst>
                                </p:cTn>
                              </p:par>
                              <p:par>
                                <p:cTn id="33" presetID="9"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par>
                                <p:cTn id="36" presetID="22" presetClass="entr" presetSubtype="4"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down)">
                                      <p:cBhvr>
                                        <p:cTn id="38" dur="500"/>
                                        <p:tgtEl>
                                          <p:spTgt spid="19"/>
                                        </p:tgtEl>
                                      </p:cBhvr>
                                    </p:animEffect>
                                  </p:childTnLst>
                                </p:cTn>
                              </p:par>
                              <p:par>
                                <p:cTn id="39" presetID="22" presetClass="entr" presetSubtype="4"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down)">
                                      <p:cBhvr>
                                        <p:cTn id="41" dur="500"/>
                                        <p:tgtEl>
                                          <p:spTgt spid="20"/>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216"/>
                                        </p:tgtEl>
                                        <p:attrNameLst>
                                          <p:attrName>style.visibility</p:attrName>
                                        </p:attrNameLst>
                                      </p:cBhvr>
                                      <p:to>
                                        <p:strVal val="visible"/>
                                      </p:to>
                                    </p:set>
                                    <p:animEffect transition="in" filter="wipe(down)">
                                      <p:cBhvr>
                                        <p:cTn id="44" dur="8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itle 2"/>
          <p:cNvSpPr>
            <a:spLocks noGrp="1"/>
          </p:cNvSpPr>
          <p:nvPr>
            <p:ph type="title"/>
          </p:nvPr>
        </p:nvSpPr>
        <p:spPr>
          <a:xfrm>
            <a:off x="457218" y="1"/>
            <a:ext cx="7115643" cy="676776"/>
          </a:xfrm>
        </p:spPr>
        <p:txBody>
          <a:bodyPr/>
          <a:lstStyle/>
          <a:p>
            <a:r>
              <a:rPr lang="en-US" sz="2000" dirty="0">
                <a:latin typeface="Verdana" charset="0"/>
                <a:ea typeface="Verdana" charset="0"/>
                <a:cs typeface="Verdana" charset="0"/>
              </a:rPr>
              <a:t>Drive outcomes with API-led connectivity </a:t>
            </a:r>
          </a:p>
        </p:txBody>
      </p:sp>
      <p:grpSp>
        <p:nvGrpSpPr>
          <p:cNvPr id="284" name="Group 283"/>
          <p:cNvGrpSpPr/>
          <p:nvPr/>
        </p:nvGrpSpPr>
        <p:grpSpPr>
          <a:xfrm>
            <a:off x="0" y="1599284"/>
            <a:ext cx="9144000" cy="2760226"/>
            <a:chOff x="0" y="1599284"/>
            <a:chExt cx="9144000" cy="2760226"/>
          </a:xfrm>
        </p:grpSpPr>
        <p:grpSp>
          <p:nvGrpSpPr>
            <p:cNvPr id="444" name="Group 443"/>
            <p:cNvGrpSpPr/>
            <p:nvPr/>
          </p:nvGrpSpPr>
          <p:grpSpPr>
            <a:xfrm>
              <a:off x="0" y="3534671"/>
              <a:ext cx="9144000" cy="824839"/>
              <a:chOff x="0" y="3534665"/>
              <a:chExt cx="9144000" cy="696262"/>
            </a:xfrm>
          </p:grpSpPr>
          <p:sp>
            <p:nvSpPr>
              <p:cNvPr id="451" name="Rounded Rectangle 45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2" name="TextBox 45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445" name="Group 444"/>
            <p:cNvGrpSpPr/>
            <p:nvPr/>
          </p:nvGrpSpPr>
          <p:grpSpPr>
            <a:xfrm>
              <a:off x="0" y="2562941"/>
              <a:ext cx="9144000" cy="807961"/>
              <a:chOff x="0" y="2476345"/>
              <a:chExt cx="9144000" cy="682015"/>
            </a:xfrm>
          </p:grpSpPr>
          <p:sp>
            <p:nvSpPr>
              <p:cNvPr id="449" name="Rounded Rectangle 448"/>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50" name="TextBox 449"/>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446" name="Group 445"/>
            <p:cNvGrpSpPr/>
            <p:nvPr/>
          </p:nvGrpSpPr>
          <p:grpSpPr>
            <a:xfrm>
              <a:off x="0" y="1599284"/>
              <a:ext cx="9144000" cy="840759"/>
              <a:chOff x="0" y="1599284"/>
              <a:chExt cx="9144000" cy="840759"/>
            </a:xfrm>
          </p:grpSpPr>
          <p:sp>
            <p:nvSpPr>
              <p:cNvPr id="447" name="Rounded Rectangle 446"/>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448" name="TextBox 447"/>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86" name="Group 285"/>
          <p:cNvGrpSpPr/>
          <p:nvPr/>
        </p:nvGrpSpPr>
        <p:grpSpPr>
          <a:xfrm>
            <a:off x="4860032" y="1096510"/>
            <a:ext cx="2952328" cy="3627919"/>
            <a:chOff x="4860032" y="1096510"/>
            <a:chExt cx="2952328" cy="3627919"/>
          </a:xfrm>
        </p:grpSpPr>
        <p:pic>
          <p:nvPicPr>
            <p:cNvPr id="288" name="Picture 28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89"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90"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1"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2"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93"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1"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0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3"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26"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0"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4"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3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0"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1"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348"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349"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350"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352" name="Picture 35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364"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65"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1"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6"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77"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4"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87"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0"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7"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8"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399"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0"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1"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2"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403"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404"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405"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6"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7"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8"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09"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410"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411" name="Group 410"/>
            <p:cNvGrpSpPr/>
            <p:nvPr/>
          </p:nvGrpSpPr>
          <p:grpSpPr>
            <a:xfrm>
              <a:off x="6880083" y="1715286"/>
              <a:ext cx="368646" cy="307102"/>
              <a:chOff x="940700" y="897857"/>
              <a:chExt cx="368646" cy="307102"/>
            </a:xfrm>
          </p:grpSpPr>
          <p:pic>
            <p:nvPicPr>
              <p:cNvPr id="442" name="Picture 44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3" name="Picture 4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2" name="Group 411"/>
            <p:cNvGrpSpPr/>
            <p:nvPr/>
          </p:nvGrpSpPr>
          <p:grpSpPr>
            <a:xfrm>
              <a:off x="5643514" y="1699549"/>
              <a:ext cx="368646" cy="307102"/>
              <a:chOff x="940700" y="897857"/>
              <a:chExt cx="368646" cy="307102"/>
            </a:xfrm>
          </p:grpSpPr>
          <p:pic>
            <p:nvPicPr>
              <p:cNvPr id="440" name="Picture 43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41" name="Picture 4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3" name="Group 412"/>
            <p:cNvGrpSpPr/>
            <p:nvPr/>
          </p:nvGrpSpPr>
          <p:grpSpPr>
            <a:xfrm>
              <a:off x="6771484" y="3868778"/>
              <a:ext cx="368646" cy="307102"/>
              <a:chOff x="940700" y="897857"/>
              <a:chExt cx="368646" cy="307102"/>
            </a:xfrm>
          </p:grpSpPr>
          <p:pic>
            <p:nvPicPr>
              <p:cNvPr id="438" name="Picture 43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9" name="Picture 4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4" name="Group 413"/>
            <p:cNvGrpSpPr/>
            <p:nvPr/>
          </p:nvGrpSpPr>
          <p:grpSpPr>
            <a:xfrm>
              <a:off x="6219578" y="3877100"/>
              <a:ext cx="368646" cy="307102"/>
              <a:chOff x="940700" y="897857"/>
              <a:chExt cx="368646" cy="307102"/>
            </a:xfrm>
          </p:grpSpPr>
          <p:pic>
            <p:nvPicPr>
              <p:cNvPr id="436" name="Picture 43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7" name="Picture 4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5" name="Group 414"/>
            <p:cNvGrpSpPr/>
            <p:nvPr/>
          </p:nvGrpSpPr>
          <p:grpSpPr>
            <a:xfrm>
              <a:off x="7329078" y="3867627"/>
              <a:ext cx="368646" cy="307102"/>
              <a:chOff x="940700" y="897857"/>
              <a:chExt cx="368646" cy="307102"/>
            </a:xfrm>
          </p:grpSpPr>
          <p:pic>
            <p:nvPicPr>
              <p:cNvPr id="434" name="Picture 43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35" name="Picture 4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6" name="Group 415"/>
            <p:cNvGrpSpPr/>
            <p:nvPr/>
          </p:nvGrpSpPr>
          <p:grpSpPr>
            <a:xfrm>
              <a:off x="5139458" y="3021175"/>
              <a:ext cx="368646" cy="307102"/>
              <a:chOff x="1117297" y="897857"/>
              <a:chExt cx="368646" cy="307102"/>
            </a:xfrm>
          </p:grpSpPr>
          <p:pic>
            <p:nvPicPr>
              <p:cNvPr id="432" name="Picture 43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433" name="Picture 4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417" name="Group 416"/>
            <p:cNvGrpSpPr/>
            <p:nvPr/>
          </p:nvGrpSpPr>
          <p:grpSpPr>
            <a:xfrm>
              <a:off x="4897475" y="3877105"/>
              <a:ext cx="368646" cy="307102"/>
              <a:chOff x="1265263" y="897857"/>
              <a:chExt cx="368646" cy="307102"/>
            </a:xfrm>
          </p:grpSpPr>
          <p:pic>
            <p:nvPicPr>
              <p:cNvPr id="430" name="Picture 429"/>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431" name="Picture 4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418" name="Group 417"/>
            <p:cNvGrpSpPr/>
            <p:nvPr/>
          </p:nvGrpSpPr>
          <p:grpSpPr>
            <a:xfrm>
              <a:off x="5436096" y="3867632"/>
              <a:ext cx="368646" cy="307102"/>
              <a:chOff x="940700" y="897857"/>
              <a:chExt cx="368646" cy="307102"/>
            </a:xfrm>
          </p:grpSpPr>
          <p:pic>
            <p:nvPicPr>
              <p:cNvPr id="428" name="Picture 427"/>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429" name="Picture 42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419" name="Group 418"/>
            <p:cNvGrpSpPr/>
            <p:nvPr/>
          </p:nvGrpSpPr>
          <p:grpSpPr>
            <a:xfrm>
              <a:off x="7328236" y="2571750"/>
              <a:ext cx="368646" cy="295325"/>
              <a:chOff x="940700" y="723999"/>
              <a:chExt cx="368646" cy="295325"/>
            </a:xfrm>
          </p:grpSpPr>
          <p:pic>
            <p:nvPicPr>
              <p:cNvPr id="426" name="Picture 425"/>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427" name="Picture 4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420" name="Group 419"/>
            <p:cNvGrpSpPr/>
            <p:nvPr/>
          </p:nvGrpSpPr>
          <p:grpSpPr>
            <a:xfrm>
              <a:off x="6498449" y="2571750"/>
              <a:ext cx="368646" cy="295325"/>
              <a:chOff x="941692" y="679158"/>
              <a:chExt cx="368646" cy="295325"/>
            </a:xfrm>
          </p:grpSpPr>
          <p:pic>
            <p:nvPicPr>
              <p:cNvPr id="424" name="Picture 423"/>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425" name="Picture 4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421" name="Group 420"/>
            <p:cNvGrpSpPr/>
            <p:nvPr/>
          </p:nvGrpSpPr>
          <p:grpSpPr>
            <a:xfrm>
              <a:off x="6500522" y="3016102"/>
              <a:ext cx="368646" cy="312175"/>
              <a:chOff x="955738" y="352278"/>
              <a:chExt cx="368646" cy="312175"/>
            </a:xfrm>
          </p:grpSpPr>
          <p:pic>
            <p:nvPicPr>
              <p:cNvPr id="422" name="Picture 42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423" name="Picture 4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454" name="Rectangle 453"/>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 name="Group 1"/>
          <p:cNvGrpSpPr/>
          <p:nvPr/>
        </p:nvGrpSpPr>
        <p:grpSpPr>
          <a:xfrm>
            <a:off x="457216" y="1389947"/>
            <a:ext cx="3673305" cy="439846"/>
            <a:chOff x="457216" y="1389947"/>
            <a:chExt cx="3673305" cy="439846"/>
          </a:xfrm>
        </p:grpSpPr>
        <p:sp>
          <p:nvSpPr>
            <p:cNvPr id="10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pic>
          <p:nvPicPr>
            <p:cNvPr id="105" name="Picture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3" name="Group 2"/>
          <p:cNvGrpSpPr/>
          <p:nvPr/>
        </p:nvGrpSpPr>
        <p:grpSpPr>
          <a:xfrm>
            <a:off x="457216" y="1995686"/>
            <a:ext cx="3595613" cy="423610"/>
            <a:chOff x="457216" y="1995686"/>
            <a:chExt cx="3595613" cy="423610"/>
          </a:xfrm>
        </p:grpSpPr>
        <p:sp>
          <p:nvSpPr>
            <p:cNvPr id="102" name="Shape 1701"/>
            <p:cNvSpPr txBox="1"/>
            <p:nvPr/>
          </p:nvSpPr>
          <p:spPr>
            <a:xfrm>
              <a:off x="992787" y="1995686"/>
              <a:ext cx="3060042"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Limited </a:t>
              </a:r>
              <a:r>
                <a:rPr lang="en-US" kern="0" dirty="0">
                  <a:latin typeface="Verdana" charset="0"/>
                  <a:ea typeface="Verdana" charset="0"/>
                  <a:cs typeface="Verdana" charset="0"/>
                  <a:sym typeface="Arial"/>
                </a:rPr>
                <a:t>opportunity </a:t>
              </a:r>
              <a:r>
                <a:rPr lang="en-US" dirty="0">
                  <a:latin typeface="Verdana" charset="0"/>
                  <a:ea typeface="Verdana" charset="0"/>
                  <a:cs typeface="Verdana" charset="0"/>
                </a:rPr>
                <a:t>for </a:t>
              </a:r>
              <a:r>
                <a:rPr lang="en-US" kern="0" dirty="0">
                  <a:latin typeface="Verdana" charset="0"/>
                  <a:ea typeface="Verdana" charset="0"/>
                  <a:cs typeface="Verdana" charset="0"/>
                  <a:sym typeface="Arial"/>
                </a:rPr>
                <a:t>reuse</a:t>
              </a:r>
            </a:p>
          </p:txBody>
        </p:sp>
        <p:pic>
          <p:nvPicPr>
            <p:cNvPr id="106" name="Picture 10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grpSp>
      <p:grpSp>
        <p:nvGrpSpPr>
          <p:cNvPr id="4" name="Group 3"/>
          <p:cNvGrpSpPr/>
          <p:nvPr/>
        </p:nvGrpSpPr>
        <p:grpSpPr>
          <a:xfrm>
            <a:off x="457216" y="2579715"/>
            <a:ext cx="3898764" cy="429087"/>
            <a:chOff x="457216" y="2579715"/>
            <a:chExt cx="3898764" cy="429087"/>
          </a:xfrm>
        </p:grpSpPr>
        <p:sp>
          <p:nvSpPr>
            <p:cNvPr id="103" name="Shape 1704"/>
            <p:cNvSpPr txBox="1"/>
            <p:nvPr/>
          </p:nvSpPr>
          <p:spPr>
            <a:xfrm>
              <a:off x="992785" y="2579715"/>
              <a:ext cx="3363195"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Tight coupling = brittleness</a:t>
              </a:r>
              <a:endParaRPr lang="en-US" kern="0" dirty="0">
                <a:latin typeface="Verdana" charset="0"/>
                <a:ea typeface="Verdana" charset="0"/>
                <a:cs typeface="Verdana" charset="0"/>
                <a:sym typeface="Arial"/>
              </a:endParaRPr>
            </a:p>
          </p:txBody>
        </p:sp>
        <p:pic>
          <p:nvPicPr>
            <p:cNvPr id="107" name="Picture 10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grpSp>
      <p:grpSp>
        <p:nvGrpSpPr>
          <p:cNvPr id="5" name="Group 4"/>
          <p:cNvGrpSpPr/>
          <p:nvPr/>
        </p:nvGrpSpPr>
        <p:grpSpPr>
          <a:xfrm>
            <a:off x="457216" y="3193302"/>
            <a:ext cx="3076830" cy="410168"/>
            <a:chOff x="457216" y="3193302"/>
            <a:chExt cx="3076830" cy="410168"/>
          </a:xfrm>
        </p:grpSpPr>
        <p:sp>
          <p:nvSpPr>
            <p:cNvPr id="104" name="Shape 1707"/>
            <p:cNvSpPr txBox="1"/>
            <p:nvPr/>
          </p:nvSpPr>
          <p:spPr>
            <a:xfrm>
              <a:off x="992786" y="3193302"/>
              <a:ext cx="2541260" cy="410168"/>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Difficult to </a:t>
              </a:r>
              <a:r>
                <a:rPr lang="en-US" kern="0" dirty="0">
                  <a:latin typeface="Verdana" charset="0"/>
                  <a:ea typeface="Verdana" charset="0"/>
                  <a:cs typeface="Verdana" charset="0"/>
                  <a:sym typeface="Arial"/>
                </a:rPr>
                <a:t>govern</a:t>
              </a:r>
            </a:p>
          </p:txBody>
        </p:sp>
        <p:pic>
          <p:nvPicPr>
            <p:cNvPr id="108" name="Picture 10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grpSp>
      <p:grpSp>
        <p:nvGrpSpPr>
          <p:cNvPr id="6" name="Group 5"/>
          <p:cNvGrpSpPr/>
          <p:nvPr/>
        </p:nvGrpSpPr>
        <p:grpSpPr>
          <a:xfrm>
            <a:off x="457216" y="3788044"/>
            <a:ext cx="3524741" cy="410168"/>
            <a:chOff x="457216" y="3788044"/>
            <a:chExt cx="3524741" cy="410168"/>
          </a:xfrm>
        </p:grpSpPr>
        <p:sp>
          <p:nvSpPr>
            <p:cNvPr id="109" name="Shape 1707"/>
            <p:cNvSpPr txBox="1"/>
            <p:nvPr/>
          </p:nvSpPr>
          <p:spPr>
            <a:xfrm>
              <a:off x="992786" y="3788044"/>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en-US" dirty="0">
                  <a:latin typeface="Verdana" charset="0"/>
                  <a:ea typeface="Verdana" charset="0"/>
                  <a:cs typeface="Verdana" charset="0"/>
                </a:rPr>
                <a:t>Meets business requirements</a:t>
              </a:r>
              <a:endParaRPr lang="en-US" kern="0" dirty="0">
                <a:latin typeface="Verdana" charset="0"/>
                <a:ea typeface="Verdana" charset="0"/>
                <a:cs typeface="Verdana" charset="0"/>
                <a:sym typeface="Arial"/>
              </a:endParaRPr>
            </a:p>
          </p:txBody>
        </p:sp>
        <p:sp>
          <p:nvSpPr>
            <p:cNvPr id="110"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grpSp>
      <p:grpSp>
        <p:nvGrpSpPr>
          <p:cNvPr id="215" name="Group 214"/>
          <p:cNvGrpSpPr/>
          <p:nvPr/>
        </p:nvGrpSpPr>
        <p:grpSpPr>
          <a:xfrm>
            <a:off x="-108520" y="676777"/>
            <a:ext cx="9505056" cy="4199229"/>
            <a:chOff x="-108520" y="676777"/>
            <a:chExt cx="9505056" cy="4199229"/>
          </a:xfrm>
        </p:grpSpPr>
        <p:sp>
          <p:nvSpPr>
            <p:cNvPr id="216" name="Rectangle 215"/>
            <p:cNvSpPr/>
            <p:nvPr/>
          </p:nvSpPr>
          <p:spPr>
            <a:xfrm>
              <a:off x="0" y="676777"/>
              <a:ext cx="9144000" cy="412722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217" name="Group 216"/>
            <p:cNvGrpSpPr/>
            <p:nvPr/>
          </p:nvGrpSpPr>
          <p:grpSpPr>
            <a:xfrm>
              <a:off x="0" y="1599284"/>
              <a:ext cx="9144000" cy="2760226"/>
              <a:chOff x="0" y="1599284"/>
              <a:chExt cx="9144000" cy="2760226"/>
            </a:xfrm>
          </p:grpSpPr>
          <p:grpSp>
            <p:nvGrpSpPr>
              <p:cNvPr id="321" name="Group 320"/>
              <p:cNvGrpSpPr/>
              <p:nvPr/>
            </p:nvGrpSpPr>
            <p:grpSpPr>
              <a:xfrm>
                <a:off x="0" y="3534671"/>
                <a:ext cx="9144000" cy="824839"/>
                <a:chOff x="0" y="3534665"/>
                <a:chExt cx="9144000" cy="696262"/>
              </a:xfrm>
            </p:grpSpPr>
            <p:sp>
              <p:nvSpPr>
                <p:cNvPr id="331" name="Rounded Rectangle 330"/>
                <p:cNvSpPr/>
                <p:nvPr/>
              </p:nvSpPr>
              <p:spPr>
                <a:xfrm>
                  <a:off x="0" y="3534665"/>
                  <a:ext cx="9144000" cy="69626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32" name="TextBox 331"/>
                <p:cNvSpPr txBox="1"/>
                <p:nvPr/>
              </p:nvSpPr>
              <p:spPr>
                <a:xfrm>
                  <a:off x="8052365" y="3659996"/>
                  <a:ext cx="859497"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System</a:t>
                  </a:r>
                </a:p>
                <a:p>
                  <a:pPr algn="ctr"/>
                  <a:r>
                    <a:rPr lang="en-US" dirty="0">
                      <a:latin typeface="Verdana" charset="0"/>
                      <a:ea typeface="Verdana" charset="0"/>
                      <a:cs typeface="Verdana" charset="0"/>
                    </a:rPr>
                    <a:t>APIs</a:t>
                  </a:r>
                </a:p>
              </p:txBody>
            </p:sp>
          </p:grpSp>
          <p:grpSp>
            <p:nvGrpSpPr>
              <p:cNvPr id="322" name="Group 321"/>
              <p:cNvGrpSpPr/>
              <p:nvPr/>
            </p:nvGrpSpPr>
            <p:grpSpPr>
              <a:xfrm>
                <a:off x="0" y="2562941"/>
                <a:ext cx="9144000" cy="807961"/>
                <a:chOff x="0" y="2476345"/>
                <a:chExt cx="9144000" cy="682015"/>
              </a:xfrm>
            </p:grpSpPr>
            <p:sp>
              <p:nvSpPr>
                <p:cNvPr id="328" name="Rounded Rectangle 327"/>
                <p:cNvSpPr/>
                <p:nvPr/>
              </p:nvSpPr>
              <p:spPr>
                <a:xfrm>
                  <a:off x="0" y="2476345"/>
                  <a:ext cx="9144000" cy="68201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9" name="TextBox 328"/>
                <p:cNvSpPr txBox="1"/>
                <p:nvPr/>
              </p:nvSpPr>
              <p:spPr>
                <a:xfrm>
                  <a:off x="8048458" y="2595806"/>
                  <a:ext cx="866072" cy="44165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Process</a:t>
                  </a:r>
                </a:p>
                <a:p>
                  <a:pPr algn="ctr"/>
                  <a:r>
                    <a:rPr lang="en-US" dirty="0">
                      <a:latin typeface="Verdana" charset="0"/>
                      <a:ea typeface="Verdana" charset="0"/>
                      <a:cs typeface="Verdana" charset="0"/>
                    </a:rPr>
                    <a:t>APIs</a:t>
                  </a:r>
                </a:p>
              </p:txBody>
            </p:sp>
          </p:grpSp>
          <p:grpSp>
            <p:nvGrpSpPr>
              <p:cNvPr id="324" name="Group 323"/>
              <p:cNvGrpSpPr/>
              <p:nvPr/>
            </p:nvGrpSpPr>
            <p:grpSpPr>
              <a:xfrm>
                <a:off x="0" y="1599284"/>
                <a:ext cx="9144000" cy="840759"/>
                <a:chOff x="0" y="1599284"/>
                <a:chExt cx="9144000" cy="840759"/>
              </a:xfrm>
            </p:grpSpPr>
            <p:sp>
              <p:nvSpPr>
                <p:cNvPr id="325" name="Rounded Rectangle 324"/>
                <p:cNvSpPr/>
                <p:nvPr/>
              </p:nvSpPr>
              <p:spPr>
                <a:xfrm>
                  <a:off x="0" y="1599284"/>
                  <a:ext cx="9144000" cy="84075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algn="ctr"/>
                  <a:endParaRPr lang="en-US" dirty="0">
                    <a:latin typeface="Verdana" charset="0"/>
                    <a:ea typeface="Verdana" charset="0"/>
                    <a:cs typeface="Verdana" charset="0"/>
                  </a:endParaRPr>
                </a:p>
              </p:txBody>
            </p:sp>
            <p:sp>
              <p:nvSpPr>
                <p:cNvPr id="327" name="TextBox 326"/>
                <p:cNvSpPr txBox="1"/>
                <p:nvPr/>
              </p:nvSpPr>
              <p:spPr>
                <a:xfrm>
                  <a:off x="7896251" y="1765568"/>
                  <a:ext cx="1170179" cy="523216"/>
                </a:xfrm>
                <a:prstGeom prst="rect">
                  <a:avLst/>
                </a:prstGeom>
                <a:solidFill>
                  <a:schemeClr val="accent1">
                    <a:lumMod val="20000"/>
                    <a:lumOff val="80000"/>
                  </a:schemeClr>
                </a:solidFill>
              </p:spPr>
              <p:txBody>
                <a:bodyPr wrap="none" lIns="91436" tIns="45718" rIns="91436" bIns="45718" rtlCol="0">
                  <a:spAutoFit/>
                </a:bodyPr>
                <a:lstStyle/>
                <a:p>
                  <a:pPr algn="ctr"/>
                  <a:r>
                    <a:rPr lang="en-US" dirty="0">
                      <a:latin typeface="Verdana" charset="0"/>
                      <a:ea typeface="Verdana" charset="0"/>
                      <a:cs typeface="Verdana" charset="0"/>
                    </a:rPr>
                    <a:t>Experience</a:t>
                  </a:r>
                </a:p>
                <a:p>
                  <a:pPr algn="ctr"/>
                  <a:r>
                    <a:rPr lang="en-US" dirty="0">
                      <a:latin typeface="Verdana" charset="0"/>
                      <a:ea typeface="Verdana" charset="0"/>
                      <a:cs typeface="Verdana" charset="0"/>
                    </a:rPr>
                    <a:t>APIs</a:t>
                  </a:r>
                </a:p>
              </p:txBody>
            </p:sp>
          </p:grpSp>
        </p:grpSp>
        <p:grpSp>
          <p:nvGrpSpPr>
            <p:cNvPr id="218" name="Group 217"/>
            <p:cNvGrpSpPr/>
            <p:nvPr/>
          </p:nvGrpSpPr>
          <p:grpSpPr>
            <a:xfrm>
              <a:off x="4860032" y="1096510"/>
              <a:ext cx="2952328" cy="3627919"/>
              <a:chOff x="4860032" y="1096510"/>
              <a:chExt cx="2952328" cy="3627919"/>
            </a:xfrm>
          </p:grpSpPr>
          <p:pic>
            <p:nvPicPr>
              <p:cNvPr id="236" name="Picture 23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1925" y="1096510"/>
                <a:ext cx="476379" cy="475938"/>
              </a:xfrm>
              <a:prstGeom prst="rect">
                <a:avLst/>
              </a:prstGeom>
            </p:spPr>
          </p:pic>
          <p:pic>
            <p:nvPicPr>
              <p:cNvPr id="237" name="Shape 1790"/>
              <p:cNvPicPr preferRelativeResize="0"/>
              <p:nvPr/>
            </p:nvPicPr>
            <p:blipFill rotWithShape="1">
              <a:blip r:embed="rId4">
                <a:alphaModFix/>
              </a:blip>
              <a:srcRect/>
              <a:stretch/>
            </p:blipFill>
            <p:spPr>
              <a:xfrm>
                <a:off x="6762720" y="4425746"/>
                <a:ext cx="388679" cy="260094"/>
              </a:xfrm>
              <a:prstGeom prst="rect">
                <a:avLst/>
              </a:prstGeom>
              <a:noFill/>
              <a:ln>
                <a:noFill/>
              </a:ln>
            </p:spPr>
          </p:pic>
          <p:sp>
            <p:nvSpPr>
              <p:cNvPr id="238" name="Shape 1793"/>
              <p:cNvSpPr/>
              <p:nvPr/>
            </p:nvSpPr>
            <p:spPr>
              <a:xfrm>
                <a:off x="7481114" y="4564740"/>
                <a:ext cx="23660"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39" name="Shape 1794"/>
              <p:cNvSpPr/>
              <p:nvPr/>
            </p:nvSpPr>
            <p:spPr>
              <a:xfrm>
                <a:off x="7538683" y="4564740"/>
                <a:ext cx="24448" cy="23638"/>
              </a:xfrm>
              <a:prstGeom prst="ellipse">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0" name="Shape 1795"/>
              <p:cNvSpPr/>
              <p:nvPr/>
            </p:nvSpPr>
            <p:spPr>
              <a:xfrm>
                <a:off x="7399092" y="4400063"/>
                <a:ext cx="210570" cy="152856"/>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1" name="Shape 1796"/>
              <p:cNvSpPr/>
              <p:nvPr/>
            </p:nvSpPr>
            <p:spPr>
              <a:xfrm>
                <a:off x="7478745" y="4485956"/>
                <a:ext cx="87540" cy="9455"/>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2" name="Shape 1797"/>
              <p:cNvSpPr/>
              <p:nvPr/>
            </p:nvSpPr>
            <p:spPr>
              <a:xfrm>
                <a:off x="7470081" y="4450500"/>
                <a:ext cx="104101" cy="9455"/>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3" name="Shape 1799"/>
              <p:cNvSpPr/>
              <p:nvPr/>
            </p:nvSpPr>
            <p:spPr>
              <a:xfrm>
                <a:off x="7248515" y="4546351"/>
                <a:ext cx="221611" cy="175706"/>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4" name="Shape 1800"/>
              <p:cNvSpPr/>
              <p:nvPr/>
            </p:nvSpPr>
            <p:spPr>
              <a:xfrm>
                <a:off x="7433059" y="4660598"/>
                <a:ext cx="20505" cy="11031"/>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5" name="Shape 1801"/>
              <p:cNvSpPr/>
              <p:nvPr/>
            </p:nvSpPr>
            <p:spPr>
              <a:xfrm>
                <a:off x="7408612" y="4660598"/>
                <a:ext cx="18927" cy="11031"/>
              </a:xfrm>
              <a:prstGeom prst="rect">
                <a:avLst/>
              </a:pr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6" name="Shape 1802"/>
              <p:cNvSpPr/>
              <p:nvPr/>
            </p:nvSpPr>
            <p:spPr>
              <a:xfrm>
                <a:off x="7375479" y="4660598"/>
                <a:ext cx="27603"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7" name="Shape 1803"/>
              <p:cNvSpPr/>
              <p:nvPr/>
            </p:nvSpPr>
            <p:spPr>
              <a:xfrm>
                <a:off x="7317637" y="4660598"/>
                <a:ext cx="73345" cy="11031"/>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8" name="Shape 1804"/>
              <p:cNvSpPr/>
              <p:nvPr/>
            </p:nvSpPr>
            <p:spPr>
              <a:xfrm>
                <a:off x="7317637" y="4681094"/>
                <a:ext cx="73345" cy="9455"/>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49" name="Shape 1806"/>
              <p:cNvSpPr/>
              <p:nvPr/>
            </p:nvSpPr>
            <p:spPr>
              <a:xfrm>
                <a:off x="7597848" y="4601505"/>
                <a:ext cx="214512" cy="55942"/>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0" name="Shape 1807"/>
              <p:cNvSpPr/>
              <p:nvPr/>
            </p:nvSpPr>
            <p:spPr>
              <a:xfrm>
                <a:off x="7597848" y="4543987"/>
                <a:ext cx="214512" cy="5751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sp>
            <p:nvSpPr>
              <p:cNvPr id="251" name="Shape 1808"/>
              <p:cNvSpPr/>
              <p:nvPr/>
            </p:nvSpPr>
            <p:spPr>
              <a:xfrm>
                <a:off x="7614410" y="4655880"/>
                <a:ext cx="179024" cy="68549"/>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393" tIns="45684" rIns="91393" bIns="45684" anchor="t" anchorCtr="0">
                <a:noAutofit/>
              </a:bodyPr>
              <a:lstStyle/>
              <a:p>
                <a:pPr defTabSz="914082">
                  <a:buClr>
                    <a:srgbClr val="000000"/>
                  </a:buClr>
                </a:pPr>
                <a:endParaRPr sz="1100">
                  <a:latin typeface="Verdana" charset="0"/>
                  <a:ea typeface="Verdana" charset="0"/>
                  <a:cs typeface="Verdana" charset="0"/>
                </a:endParaRPr>
              </a:p>
            </p:txBody>
          </p:sp>
          <p:pic>
            <p:nvPicPr>
              <p:cNvPr id="252" name="Shape 1762"/>
              <p:cNvPicPr preferRelativeResize="0"/>
              <p:nvPr/>
            </p:nvPicPr>
            <p:blipFill rotWithShape="1">
              <a:blip r:embed="rId5">
                <a:alphaModFix/>
              </a:blip>
              <a:srcRect/>
              <a:stretch/>
            </p:blipFill>
            <p:spPr>
              <a:xfrm>
                <a:off x="6234931" y="4392781"/>
                <a:ext cx="329668" cy="247022"/>
              </a:xfrm>
              <a:prstGeom prst="rect">
                <a:avLst/>
              </a:prstGeom>
              <a:noFill/>
              <a:ln>
                <a:noFill/>
              </a:ln>
            </p:spPr>
          </p:pic>
          <p:pic>
            <p:nvPicPr>
              <p:cNvPr id="253" name="Shape 1789"/>
              <p:cNvPicPr preferRelativeResize="0"/>
              <p:nvPr/>
            </p:nvPicPr>
            <p:blipFill rotWithShape="1">
              <a:blip r:embed="rId6">
                <a:alphaModFix/>
              </a:blip>
              <a:srcRect/>
              <a:stretch/>
            </p:blipFill>
            <p:spPr>
              <a:xfrm>
                <a:off x="6234808" y="4602868"/>
                <a:ext cx="320511" cy="119186"/>
              </a:xfrm>
              <a:prstGeom prst="rect">
                <a:avLst/>
              </a:prstGeom>
              <a:noFill/>
              <a:ln>
                <a:noFill/>
              </a:ln>
            </p:spPr>
          </p:pic>
          <p:pic>
            <p:nvPicPr>
              <p:cNvPr id="254" name="Picture 25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709026" y="1180631"/>
                <a:ext cx="245537" cy="338049"/>
              </a:xfrm>
              <a:prstGeom prst="rect">
                <a:avLst/>
              </a:prstGeom>
              <a:solidFill>
                <a:schemeClr val="bg1"/>
              </a:solidFill>
            </p:spPr>
          </p:pic>
          <p:sp>
            <p:nvSpPr>
              <p:cNvPr id="255" name="Line 301"/>
              <p:cNvSpPr>
                <a:spLocks noChangeShapeType="1"/>
              </p:cNvSpPr>
              <p:nvPr/>
            </p:nvSpPr>
            <p:spPr bwMode="auto">
              <a:xfrm flipV="1">
                <a:off x="6657368" y="1995544"/>
                <a:ext cx="395713" cy="600298"/>
              </a:xfrm>
              <a:prstGeom prst="line">
                <a:avLst/>
              </a:prstGeom>
              <a:noFill/>
              <a:ln w="25400" cap="flat">
                <a:solidFill>
                  <a:schemeClr val="accent1"/>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6" name="Line 301"/>
              <p:cNvSpPr>
                <a:spLocks noChangeShapeType="1"/>
              </p:cNvSpPr>
              <p:nvPr/>
            </p:nvSpPr>
            <p:spPr bwMode="auto">
              <a:xfrm flipH="1" flipV="1">
                <a:off x="7064405" y="2004470"/>
                <a:ext cx="448148" cy="645707"/>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7" name="Line 301"/>
              <p:cNvSpPr>
                <a:spLocks noChangeShapeType="1"/>
              </p:cNvSpPr>
              <p:nvPr/>
            </p:nvSpPr>
            <p:spPr bwMode="auto">
              <a:xfrm flipH="1" flipV="1">
                <a:off x="7064406" y="1539721"/>
                <a:ext cx="0" cy="250035"/>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8" name="Line 301"/>
              <p:cNvSpPr>
                <a:spLocks noChangeShapeType="1"/>
              </p:cNvSpPr>
              <p:nvPr/>
            </p:nvSpPr>
            <p:spPr bwMode="auto">
              <a:xfrm flipV="1">
                <a:off x="5825240" y="1515744"/>
                <a:ext cx="0" cy="294814"/>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59" name="Line 301"/>
              <p:cNvSpPr>
                <a:spLocks noChangeShapeType="1"/>
              </p:cNvSpPr>
              <p:nvPr/>
            </p:nvSpPr>
            <p:spPr bwMode="auto">
              <a:xfrm flipH="1" flipV="1">
                <a:off x="5793553" y="1992831"/>
                <a:ext cx="863815" cy="607218"/>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0" name="Line 301"/>
              <p:cNvSpPr>
                <a:spLocks noChangeShapeType="1"/>
              </p:cNvSpPr>
              <p:nvPr/>
            </p:nvSpPr>
            <p:spPr bwMode="auto">
              <a:xfrm flipH="1" flipV="1">
                <a:off x="5825239" y="1995543"/>
                <a:ext cx="1687320" cy="654635"/>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1" name="Line 301"/>
              <p:cNvSpPr>
                <a:spLocks noChangeShapeType="1"/>
              </p:cNvSpPr>
              <p:nvPr/>
            </p:nvSpPr>
            <p:spPr bwMode="auto">
              <a:xfrm flipV="1">
                <a:off x="5312748" y="1981138"/>
                <a:ext cx="480806" cy="110889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18" tIns="45709" rIns="91418" bIns="45709"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2" name="Line 304"/>
              <p:cNvSpPr>
                <a:spLocks noChangeShapeType="1"/>
              </p:cNvSpPr>
              <p:nvPr/>
            </p:nvSpPr>
            <p:spPr bwMode="auto">
              <a:xfrm flipH="1">
                <a:off x="6403901" y="417754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3" name="Line 304"/>
              <p:cNvSpPr>
                <a:spLocks noChangeShapeType="1"/>
              </p:cNvSpPr>
              <p:nvPr/>
            </p:nvSpPr>
            <p:spPr bwMode="auto">
              <a:xfrm flipH="1">
                <a:off x="6958950" y="4176705"/>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4" name="Line 304"/>
              <p:cNvSpPr>
                <a:spLocks noChangeShapeType="1"/>
              </p:cNvSpPr>
              <p:nvPr/>
            </p:nvSpPr>
            <p:spPr bwMode="auto">
              <a:xfrm flipH="1">
                <a:off x="7512553" y="4176704"/>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5" name="Line 301"/>
              <p:cNvSpPr>
                <a:spLocks noChangeShapeType="1"/>
              </p:cNvSpPr>
              <p:nvPr/>
            </p:nvSpPr>
            <p:spPr bwMode="auto">
              <a:xfrm flipV="1">
                <a:off x="5084992" y="3090032"/>
                <a:ext cx="181129" cy="811040"/>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6" name="Line 301"/>
              <p:cNvSpPr>
                <a:spLocks noChangeShapeType="1"/>
              </p:cNvSpPr>
              <p:nvPr/>
            </p:nvSpPr>
            <p:spPr bwMode="auto">
              <a:xfrm flipH="1" flipV="1">
                <a:off x="5368097" y="3111379"/>
                <a:ext cx="275416" cy="84645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7" name="Line 304"/>
              <p:cNvSpPr>
                <a:spLocks noChangeShapeType="1"/>
              </p:cNvSpPr>
              <p:nvPr/>
            </p:nvSpPr>
            <p:spPr bwMode="auto">
              <a:xfrm flipH="1">
                <a:off x="5084993" y="4176711"/>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68" name="Line 304"/>
              <p:cNvSpPr>
                <a:spLocks noChangeShapeType="1"/>
              </p:cNvSpPr>
              <p:nvPr/>
            </p:nvSpPr>
            <p:spPr bwMode="auto">
              <a:xfrm flipH="1">
                <a:off x="5616707" y="4156131"/>
                <a:ext cx="0" cy="22428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pic>
            <p:nvPicPr>
              <p:cNvPr id="269" name="Shape 1763"/>
              <p:cNvPicPr preferRelativeResize="0"/>
              <p:nvPr/>
            </p:nvPicPr>
            <p:blipFill rotWithShape="1">
              <a:blip r:embed="rId8">
                <a:alphaModFix/>
              </a:blip>
              <a:srcRect/>
              <a:stretch/>
            </p:blipFill>
            <p:spPr>
              <a:xfrm>
                <a:off x="5502930" y="4359507"/>
                <a:ext cx="257237" cy="305390"/>
              </a:xfrm>
              <a:prstGeom prst="rect">
                <a:avLst/>
              </a:prstGeom>
              <a:noFill/>
              <a:ln w="9525" cap="flat" cmpd="sng">
                <a:noFill/>
                <a:prstDash val="solid"/>
                <a:round/>
                <a:headEnd type="none" w="med" len="med"/>
                <a:tailEnd type="none" w="med" len="med"/>
              </a:ln>
            </p:spPr>
          </p:pic>
          <p:pic>
            <p:nvPicPr>
              <p:cNvPr id="270" name="Shape 1764"/>
              <p:cNvPicPr preferRelativeResize="0"/>
              <p:nvPr/>
            </p:nvPicPr>
            <p:blipFill rotWithShape="1">
              <a:blip r:embed="rId9">
                <a:alphaModFix/>
              </a:blip>
              <a:srcRect/>
              <a:stretch/>
            </p:blipFill>
            <p:spPr>
              <a:xfrm>
                <a:off x="4860032" y="4392787"/>
                <a:ext cx="508065" cy="188208"/>
              </a:xfrm>
              <a:prstGeom prst="rect">
                <a:avLst/>
              </a:prstGeom>
              <a:noFill/>
              <a:ln>
                <a:noFill/>
              </a:ln>
            </p:spPr>
          </p:pic>
          <p:sp>
            <p:nvSpPr>
              <p:cNvPr id="271" name="Line 301"/>
              <p:cNvSpPr>
                <a:spLocks noChangeShapeType="1"/>
              </p:cNvSpPr>
              <p:nvPr/>
            </p:nvSpPr>
            <p:spPr bwMode="auto">
              <a:xfrm flipV="1">
                <a:off x="6680123" y="2802191"/>
                <a:ext cx="0" cy="309183"/>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2" name="Line 301"/>
              <p:cNvSpPr>
                <a:spLocks noChangeShapeType="1"/>
              </p:cNvSpPr>
              <p:nvPr/>
            </p:nvSpPr>
            <p:spPr bwMode="auto">
              <a:xfrm flipH="1" flipV="1">
                <a:off x="6680123" y="2793132"/>
                <a:ext cx="844203" cy="1111899"/>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3" name="Line 301"/>
              <p:cNvSpPr>
                <a:spLocks noChangeShapeType="1"/>
              </p:cNvSpPr>
              <p:nvPr/>
            </p:nvSpPr>
            <p:spPr bwMode="auto">
              <a:xfrm flipH="1" flipV="1">
                <a:off x="7504779" y="2802190"/>
                <a:ext cx="7780" cy="1083601"/>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4" name="Line 301"/>
              <p:cNvSpPr>
                <a:spLocks noChangeShapeType="1"/>
              </p:cNvSpPr>
              <p:nvPr/>
            </p:nvSpPr>
            <p:spPr bwMode="auto">
              <a:xfrm flipH="1">
                <a:off x="6680121" y="2793132"/>
                <a:ext cx="695357" cy="233950"/>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5" name="Line 301"/>
              <p:cNvSpPr>
                <a:spLocks noChangeShapeType="1"/>
              </p:cNvSpPr>
              <p:nvPr/>
            </p:nvSpPr>
            <p:spPr bwMode="auto">
              <a:xfrm flipH="1" flipV="1">
                <a:off x="6762720" y="3271384"/>
                <a:ext cx="186331" cy="633646"/>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sp>
            <p:nvSpPr>
              <p:cNvPr id="276" name="Line 301"/>
              <p:cNvSpPr>
                <a:spLocks noChangeShapeType="1"/>
              </p:cNvSpPr>
              <p:nvPr/>
            </p:nvSpPr>
            <p:spPr bwMode="auto">
              <a:xfrm flipV="1">
                <a:off x="6403900" y="3271385"/>
                <a:ext cx="178397" cy="654438"/>
              </a:xfrm>
              <a:prstGeom prst="line">
                <a:avLst/>
              </a:prstGeom>
              <a:noFill/>
              <a:ln w="25400" cap="flat">
                <a:solidFill>
                  <a:srgbClr val="605F60"/>
                </a:solidFill>
                <a:prstDash val="solid"/>
                <a:miter lim="800000"/>
                <a:headEnd/>
                <a:tailEnd/>
              </a:ln>
              <a:extLst>
                <a:ext uri="{909E8E84-426E-40dd-AFC4-6F175D3DCCD1}">
                  <a14:hiddenFill xmlns="" xmlns:a14="http://schemas.microsoft.com/office/drawing/2010/main">
                    <a:noFill/>
                  </a14:hiddenFill>
                </a:ext>
              </a:extLst>
            </p:spPr>
            <p:txBody>
              <a:bodyPr vert="horz" wrap="square" lIns="91436" tIns="45718" rIns="91436" bIns="45718" numCol="1" anchor="t" anchorCtr="0" compatLnSpc="1">
                <a:prstTxWarp prst="textNoShape">
                  <a:avLst/>
                </a:prstTxWarp>
              </a:bodyPr>
              <a:lstStyle/>
              <a:p>
                <a:endParaRPr lang="en-US" sz="1100" dirty="0">
                  <a:latin typeface="Verdana" charset="0"/>
                  <a:ea typeface="Verdana" charset="0"/>
                  <a:cs typeface="Verdana" charset="0"/>
                </a:endParaRPr>
              </a:p>
            </p:txBody>
          </p:sp>
          <p:grpSp>
            <p:nvGrpSpPr>
              <p:cNvPr id="277" name="Group 276"/>
              <p:cNvGrpSpPr/>
              <p:nvPr/>
            </p:nvGrpSpPr>
            <p:grpSpPr>
              <a:xfrm>
                <a:off x="6880083" y="1715286"/>
                <a:ext cx="368646" cy="307102"/>
                <a:chOff x="940700" y="897857"/>
                <a:chExt cx="368646" cy="307102"/>
              </a:xfrm>
            </p:grpSpPr>
            <p:pic>
              <p:nvPicPr>
                <p:cNvPr id="319" name="Picture 31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20" name="Picture 3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8" name="Group 277"/>
              <p:cNvGrpSpPr/>
              <p:nvPr/>
            </p:nvGrpSpPr>
            <p:grpSpPr>
              <a:xfrm>
                <a:off x="5643514" y="1699549"/>
                <a:ext cx="368646" cy="307102"/>
                <a:chOff x="940700" y="897857"/>
                <a:chExt cx="368646" cy="307102"/>
              </a:xfrm>
            </p:grpSpPr>
            <p:pic>
              <p:nvPicPr>
                <p:cNvPr id="317" name="Picture 31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8" name="Picture 3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79" name="Group 278"/>
              <p:cNvGrpSpPr/>
              <p:nvPr/>
            </p:nvGrpSpPr>
            <p:grpSpPr>
              <a:xfrm>
                <a:off x="6771484" y="3868778"/>
                <a:ext cx="368646" cy="307102"/>
                <a:chOff x="940700" y="897857"/>
                <a:chExt cx="368646" cy="307102"/>
              </a:xfrm>
            </p:grpSpPr>
            <p:pic>
              <p:nvPicPr>
                <p:cNvPr id="315" name="Picture 31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6" name="Picture 3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0" name="Group 279"/>
              <p:cNvGrpSpPr/>
              <p:nvPr/>
            </p:nvGrpSpPr>
            <p:grpSpPr>
              <a:xfrm>
                <a:off x="6219578" y="3877100"/>
                <a:ext cx="368646" cy="307102"/>
                <a:chOff x="940700" y="897857"/>
                <a:chExt cx="368646" cy="307102"/>
              </a:xfrm>
            </p:grpSpPr>
            <p:pic>
              <p:nvPicPr>
                <p:cNvPr id="313" name="Picture 312"/>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4" name="Picture 3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1" name="Group 280"/>
              <p:cNvGrpSpPr/>
              <p:nvPr/>
            </p:nvGrpSpPr>
            <p:grpSpPr>
              <a:xfrm>
                <a:off x="7329078" y="3867627"/>
                <a:ext cx="368646" cy="307102"/>
                <a:chOff x="940700" y="897857"/>
                <a:chExt cx="368646" cy="307102"/>
              </a:xfrm>
            </p:grpSpPr>
            <p:pic>
              <p:nvPicPr>
                <p:cNvPr id="311" name="Picture 310"/>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12" name="Picture 31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2" name="Group 281"/>
              <p:cNvGrpSpPr/>
              <p:nvPr/>
            </p:nvGrpSpPr>
            <p:grpSpPr>
              <a:xfrm>
                <a:off x="5139458" y="3021175"/>
                <a:ext cx="368646" cy="307102"/>
                <a:chOff x="1117297" y="897857"/>
                <a:chExt cx="368646" cy="307102"/>
              </a:xfrm>
            </p:grpSpPr>
            <p:pic>
              <p:nvPicPr>
                <p:cNvPr id="309" name="Picture 30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117297" y="988061"/>
                  <a:ext cx="368646" cy="216898"/>
                </a:xfrm>
                <a:prstGeom prst="rect">
                  <a:avLst/>
                </a:prstGeom>
              </p:spPr>
            </p:pic>
            <p:pic>
              <p:nvPicPr>
                <p:cNvPr id="310" name="Picture 30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01051" y="897857"/>
                  <a:ext cx="201139" cy="95277"/>
                </a:xfrm>
                <a:prstGeom prst="rect">
                  <a:avLst/>
                </a:prstGeom>
              </p:spPr>
            </p:pic>
          </p:grpSp>
          <p:grpSp>
            <p:nvGrpSpPr>
              <p:cNvPr id="283" name="Group 282"/>
              <p:cNvGrpSpPr/>
              <p:nvPr/>
            </p:nvGrpSpPr>
            <p:grpSpPr>
              <a:xfrm>
                <a:off x="4897475" y="3877105"/>
                <a:ext cx="368646" cy="307102"/>
                <a:chOff x="1265263" y="897857"/>
                <a:chExt cx="368646" cy="307102"/>
              </a:xfrm>
            </p:grpSpPr>
            <p:pic>
              <p:nvPicPr>
                <p:cNvPr id="307" name="Picture 30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1265263" y="988061"/>
                  <a:ext cx="368646" cy="216898"/>
                </a:xfrm>
                <a:prstGeom prst="rect">
                  <a:avLst/>
                </a:prstGeom>
              </p:spPr>
            </p:pic>
            <p:pic>
              <p:nvPicPr>
                <p:cNvPr id="308" name="Picture 30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49017" y="897857"/>
                  <a:ext cx="201139" cy="95277"/>
                </a:xfrm>
                <a:prstGeom prst="rect">
                  <a:avLst/>
                </a:prstGeom>
              </p:spPr>
            </p:pic>
          </p:grpSp>
          <p:grpSp>
            <p:nvGrpSpPr>
              <p:cNvPr id="285" name="Group 284"/>
              <p:cNvGrpSpPr/>
              <p:nvPr/>
            </p:nvGrpSpPr>
            <p:grpSpPr>
              <a:xfrm>
                <a:off x="5436096" y="3867632"/>
                <a:ext cx="368646" cy="307102"/>
                <a:chOff x="940700" y="897857"/>
                <a:chExt cx="368646" cy="307102"/>
              </a:xfrm>
            </p:grpSpPr>
            <p:pic>
              <p:nvPicPr>
                <p:cNvPr id="305" name="Picture 304"/>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988061"/>
                  <a:ext cx="368646" cy="216898"/>
                </a:xfrm>
                <a:prstGeom prst="rect">
                  <a:avLst/>
                </a:prstGeom>
              </p:spPr>
            </p:pic>
            <p:pic>
              <p:nvPicPr>
                <p:cNvPr id="306" name="Picture 30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897857"/>
                  <a:ext cx="201139" cy="95277"/>
                </a:xfrm>
                <a:prstGeom prst="rect">
                  <a:avLst/>
                </a:prstGeom>
              </p:spPr>
            </p:pic>
          </p:grpSp>
          <p:grpSp>
            <p:nvGrpSpPr>
              <p:cNvPr id="287" name="Group 286"/>
              <p:cNvGrpSpPr/>
              <p:nvPr/>
            </p:nvGrpSpPr>
            <p:grpSpPr>
              <a:xfrm>
                <a:off x="7328236" y="2571750"/>
                <a:ext cx="368646" cy="295325"/>
                <a:chOff x="940700" y="723999"/>
                <a:chExt cx="368646" cy="295325"/>
              </a:xfrm>
            </p:grpSpPr>
            <p:pic>
              <p:nvPicPr>
                <p:cNvPr id="302" name="Picture 301"/>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0700" y="802426"/>
                  <a:ext cx="368646" cy="216898"/>
                </a:xfrm>
                <a:prstGeom prst="rect">
                  <a:avLst/>
                </a:prstGeom>
              </p:spPr>
            </p:pic>
            <p:pic>
              <p:nvPicPr>
                <p:cNvPr id="304" name="Picture 30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4454" y="723999"/>
                  <a:ext cx="201139" cy="95277"/>
                </a:xfrm>
                <a:prstGeom prst="rect">
                  <a:avLst/>
                </a:prstGeom>
              </p:spPr>
            </p:pic>
          </p:grpSp>
          <p:grpSp>
            <p:nvGrpSpPr>
              <p:cNvPr id="295" name="Group 294"/>
              <p:cNvGrpSpPr/>
              <p:nvPr/>
            </p:nvGrpSpPr>
            <p:grpSpPr>
              <a:xfrm>
                <a:off x="6498449" y="2571750"/>
                <a:ext cx="368646" cy="295325"/>
                <a:chOff x="941692" y="679158"/>
                <a:chExt cx="368646" cy="295325"/>
              </a:xfrm>
            </p:grpSpPr>
            <p:pic>
              <p:nvPicPr>
                <p:cNvPr id="299" name="Picture 298"/>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41692" y="757585"/>
                  <a:ext cx="368646" cy="216898"/>
                </a:xfrm>
                <a:prstGeom prst="rect">
                  <a:avLst/>
                </a:prstGeom>
              </p:spPr>
            </p:pic>
            <p:pic>
              <p:nvPicPr>
                <p:cNvPr id="300" name="Picture 29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5446" y="679158"/>
                  <a:ext cx="201139" cy="95277"/>
                </a:xfrm>
                <a:prstGeom prst="rect">
                  <a:avLst/>
                </a:prstGeom>
              </p:spPr>
            </p:pic>
          </p:grpSp>
          <p:grpSp>
            <p:nvGrpSpPr>
              <p:cNvPr id="296" name="Group 295"/>
              <p:cNvGrpSpPr/>
              <p:nvPr/>
            </p:nvGrpSpPr>
            <p:grpSpPr>
              <a:xfrm>
                <a:off x="6500522" y="3016102"/>
                <a:ext cx="368646" cy="312175"/>
                <a:chOff x="955738" y="352278"/>
                <a:chExt cx="368646" cy="312175"/>
              </a:xfrm>
            </p:grpSpPr>
            <p:pic>
              <p:nvPicPr>
                <p:cNvPr id="297" name="Picture 296"/>
                <p:cNvPicPr>
                  <a:picLocks noChangeAspect="1"/>
                </p:cNvPicPr>
                <p:nvPr/>
              </p:nvPicPr>
              <p:blipFill rotWithShape="1">
                <a:blip r:embed="rId10">
                  <a:extLst>
                    <a:ext uri="{28A0092B-C50C-407E-A947-70E740481C1C}">
                      <a14:useLocalDpi xmlns:a14="http://schemas.microsoft.com/office/drawing/2010/main" val="0"/>
                    </a:ext>
                  </a:extLst>
                </a:blip>
                <a:srcRect r="17197"/>
                <a:stretch/>
              </p:blipFill>
              <p:spPr>
                <a:xfrm>
                  <a:off x="955738" y="447555"/>
                  <a:ext cx="368646" cy="216898"/>
                </a:xfrm>
                <a:prstGeom prst="rect">
                  <a:avLst/>
                </a:prstGeom>
              </p:spPr>
            </p:pic>
            <p:pic>
              <p:nvPicPr>
                <p:cNvPr id="298" name="Picture 2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514" y="352278"/>
                  <a:ext cx="201139" cy="95277"/>
                </a:xfrm>
                <a:prstGeom prst="rect">
                  <a:avLst/>
                </a:prstGeom>
              </p:spPr>
            </p:pic>
          </p:grpSp>
        </p:grpSp>
        <p:sp>
          <p:nvSpPr>
            <p:cNvPr id="219" name="Rectangle 218"/>
            <p:cNvSpPr/>
            <p:nvPr/>
          </p:nvSpPr>
          <p:spPr>
            <a:xfrm>
              <a:off x="-108520" y="1067154"/>
              <a:ext cx="9505056" cy="3808852"/>
            </a:xfrm>
            <a:prstGeom prst="rect">
              <a:avLst/>
            </a:prstGeom>
            <a:solidFill>
              <a:schemeClr val="bg1">
                <a:alpha val="72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endParaRPr lang="en-US" dirty="0">
                <a:latin typeface="Verdana" charset="0"/>
                <a:ea typeface="Verdana" charset="0"/>
                <a:cs typeface="Verdana" charset="0"/>
              </a:endParaRPr>
            </a:p>
          </p:txBody>
        </p:sp>
        <p:grpSp>
          <p:nvGrpSpPr>
            <p:cNvPr id="220" name="Group 219"/>
            <p:cNvGrpSpPr/>
            <p:nvPr/>
          </p:nvGrpSpPr>
          <p:grpSpPr>
            <a:xfrm>
              <a:off x="457216" y="1389947"/>
              <a:ext cx="3673305" cy="439846"/>
              <a:chOff x="457216" y="1389947"/>
              <a:chExt cx="3673305" cy="439846"/>
            </a:xfrm>
          </p:grpSpPr>
          <p:sp>
            <p:nvSpPr>
              <p:cNvPr id="234"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pic>
            <p:nvPicPr>
              <p:cNvPr id="235" name="Picture 2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1" name="Group 220"/>
            <p:cNvGrpSpPr/>
            <p:nvPr/>
          </p:nvGrpSpPr>
          <p:grpSpPr>
            <a:xfrm>
              <a:off x="451395" y="1987888"/>
              <a:ext cx="4048597" cy="2257306"/>
              <a:chOff x="451395" y="1987888"/>
              <a:chExt cx="4048597" cy="2257306"/>
            </a:xfrm>
          </p:grpSpPr>
          <p:grpSp>
            <p:nvGrpSpPr>
              <p:cNvPr id="222" name="Group 221"/>
              <p:cNvGrpSpPr/>
              <p:nvPr/>
            </p:nvGrpSpPr>
            <p:grpSpPr>
              <a:xfrm>
                <a:off x="455983" y="1987888"/>
                <a:ext cx="3673305" cy="439846"/>
                <a:chOff x="457216" y="1389947"/>
                <a:chExt cx="3673305" cy="439846"/>
              </a:xfrm>
            </p:grpSpPr>
            <p:sp>
              <p:nvSpPr>
                <p:cNvPr id="232"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Drives reuse vs build</a:t>
                  </a:r>
                </a:p>
              </p:txBody>
            </p:sp>
            <p:pic>
              <p:nvPicPr>
                <p:cNvPr id="233" name="Picture 23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3" name="Group 222"/>
              <p:cNvGrpSpPr/>
              <p:nvPr/>
            </p:nvGrpSpPr>
            <p:grpSpPr>
              <a:xfrm>
                <a:off x="451395" y="2561826"/>
                <a:ext cx="3673305" cy="439846"/>
                <a:chOff x="457216" y="1389947"/>
                <a:chExt cx="3673305" cy="439846"/>
              </a:xfrm>
            </p:grpSpPr>
            <p:sp>
              <p:nvSpPr>
                <p:cNvPr id="230"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a:lnSpc>
                      <a:spcPts val="2200"/>
                    </a:lnSpc>
                    <a:spcBef>
                      <a:spcPts val="1250"/>
                    </a:spcBef>
                  </a:pPr>
                  <a:r>
                    <a:rPr lang="en-US" dirty="0">
                      <a:latin typeface="Verdana" charset="0"/>
                      <a:ea typeface="Verdana" charset="0"/>
                      <a:cs typeface="Verdana" charset="0"/>
                    </a:rPr>
                    <a:t>Designs in readiness for change</a:t>
                  </a:r>
                </a:p>
              </p:txBody>
            </p:sp>
            <p:pic>
              <p:nvPicPr>
                <p:cNvPr id="231" name="Picture 23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4" name="Group 223"/>
              <p:cNvGrpSpPr/>
              <p:nvPr/>
            </p:nvGrpSpPr>
            <p:grpSpPr>
              <a:xfrm>
                <a:off x="453431" y="3003798"/>
                <a:ext cx="4046561" cy="583862"/>
                <a:chOff x="457216" y="1245931"/>
                <a:chExt cx="4046561" cy="583862"/>
              </a:xfrm>
            </p:grpSpPr>
            <p:sp>
              <p:nvSpPr>
                <p:cNvPr id="228" name="Shape 1701"/>
                <p:cNvSpPr txBox="1"/>
                <p:nvPr/>
              </p:nvSpPr>
              <p:spPr>
                <a:xfrm>
                  <a:off x="992787" y="1245931"/>
                  <a:ext cx="3510990" cy="410169"/>
                </a:xfrm>
                <a:prstGeom prst="rect">
                  <a:avLst/>
                </a:prstGeom>
                <a:noFill/>
                <a:ln>
                  <a:noFill/>
                </a:ln>
              </p:spPr>
              <p:txBody>
                <a:bodyPr lIns="121426" tIns="121426" rIns="121426" bIns="121426" anchor="t" anchorCtr="0">
                  <a:noAutofit/>
                </a:bodyPr>
                <a:lstStyle/>
                <a:p>
                  <a:pPr>
                    <a:lnSpc>
                      <a:spcPts val="2200"/>
                    </a:lnSpc>
                    <a:spcBef>
                      <a:spcPts val="1250"/>
                    </a:spcBef>
                  </a:pPr>
                  <a:r>
                    <a:rPr lang="en-US" dirty="0">
                      <a:latin typeface="Verdana" charset="0"/>
                      <a:ea typeface="Verdana" charset="0"/>
                      <a:cs typeface="Verdana" charset="0"/>
                    </a:rPr>
                    <a:t>Builds in governance, compliance, security, and scalability</a:t>
                  </a:r>
                </a:p>
              </p:txBody>
            </p:sp>
            <p:pic>
              <p:nvPicPr>
                <p:cNvPr id="229" name="Picture 22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nvGrpSpPr>
              <p:cNvPr id="225" name="Group 224"/>
              <p:cNvGrpSpPr/>
              <p:nvPr/>
            </p:nvGrpSpPr>
            <p:grpSpPr>
              <a:xfrm>
                <a:off x="453309" y="3805348"/>
                <a:ext cx="3794733" cy="439846"/>
                <a:chOff x="457216" y="1389947"/>
                <a:chExt cx="3673305" cy="439846"/>
              </a:xfrm>
            </p:grpSpPr>
            <p:sp>
              <p:nvSpPr>
                <p:cNvPr id="226"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Meets the needs of your business</a:t>
                  </a:r>
                </a:p>
              </p:txBody>
            </p:sp>
            <p:pic>
              <p:nvPicPr>
                <p:cNvPr id="227" name="Picture 2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grpSp>
        </p:grpSp>
      </p:grpSp>
      <p:sp>
        <p:nvSpPr>
          <p:cNvPr id="208"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13</a:t>
            </a:fld>
            <a:endParaRPr lang="en-US" dirty="0">
              <a:solidFill>
                <a:prstClr val="white">
                  <a:lumMod val="75000"/>
                </a:prstClr>
              </a:solidFill>
            </a:endParaRPr>
          </a:p>
        </p:txBody>
      </p:sp>
    </p:spTree>
    <p:extLst>
      <p:ext uri="{BB962C8B-B14F-4D97-AF65-F5344CB8AC3E}">
        <p14:creationId xmlns:p14="http://schemas.microsoft.com/office/powerpoint/2010/main" val="240719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dissolve">
                                      <p:cBhvr>
                                        <p:cTn id="7"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82"/>
        <p:cNvGrpSpPr/>
        <p:nvPr/>
      </p:nvGrpSpPr>
      <p:grpSpPr>
        <a:xfrm>
          <a:off x="0" y="0"/>
          <a:ext cx="0" cy="0"/>
          <a:chOff x="0" y="0"/>
          <a:chExt cx="0" cy="0"/>
        </a:xfrm>
      </p:grpSpPr>
      <p:sp>
        <p:nvSpPr>
          <p:cNvPr id="8283" name="Shape 8283"/>
          <p:cNvSpPr txBox="1">
            <a:spLocks noGrp="1"/>
          </p:cNvSpPr>
          <p:nvPr>
            <p:ph type="title"/>
          </p:nvPr>
        </p:nvSpPr>
        <p:spPr>
          <a:xfrm>
            <a:off x="317203" y="6362"/>
            <a:ext cx="7547625" cy="675225"/>
          </a:xfrm>
          <a:prstGeom prst="rect">
            <a:avLst/>
          </a:prstGeom>
          <a:noFill/>
          <a:ln>
            <a:noFill/>
          </a:ln>
        </p:spPr>
        <p:txBody>
          <a:bodyPr vert="horz" wrap="square" lIns="0" tIns="0" rIns="0" bIns="0" numCol="1" anchor="ctr" anchorCtr="0" compatLnSpc="1">
            <a:prstTxWarp prst="textNoShape">
              <a:avLst/>
            </a:prstTxWarp>
            <a:noAutofit/>
          </a:bodyPr>
          <a:lstStyle/>
          <a:p>
            <a:pPr>
              <a:lnSpc>
                <a:spcPct val="133333"/>
              </a:lnSpc>
              <a:spcBef>
                <a:spcPts val="0"/>
              </a:spcBef>
              <a:spcAft>
                <a:spcPts val="0"/>
              </a:spcAft>
              <a:buSzPct val="25000"/>
            </a:pPr>
            <a:r>
              <a:rPr lang="en-US" sz="1800">
                <a:solidFill>
                  <a:srgbClr val="FFFFFF"/>
                </a:solidFill>
              </a:rPr>
              <a:t>An approach to unlocking your organization </a:t>
            </a:r>
          </a:p>
        </p:txBody>
      </p:sp>
      <p:sp>
        <p:nvSpPr>
          <p:cNvPr id="8284" name="Shape 8284"/>
          <p:cNvSpPr txBox="1">
            <a:spLocks noGrp="1"/>
          </p:cNvSpPr>
          <p:nvPr>
            <p:ph type="sldNum" idx="4294967295"/>
          </p:nvPr>
        </p:nvSpPr>
        <p:spPr>
          <a:xfrm>
            <a:off x="8163695" y="4748926"/>
            <a:ext cx="513675" cy="273149"/>
          </a:xfrm>
          <a:prstGeom prst="rect">
            <a:avLst/>
          </a:prstGeom>
          <a:noFill/>
          <a:ln>
            <a:noFill/>
          </a:ln>
        </p:spPr>
        <p:txBody>
          <a:bodyPr lIns="68419" tIns="34200" rIns="68419" bIns="34200" anchor="ctr" anchorCtr="0">
            <a:noAutofit/>
          </a:bodyPr>
          <a:lstStyle/>
          <a:p>
            <a:pPr algn="r">
              <a:buSzPct val="25000"/>
            </a:pPr>
            <a:fld id="{00000000-1234-1234-1234-123412341234}" type="slidenum">
              <a:rPr lang="en-US" sz="975">
                <a:solidFill>
                  <a:srgbClr val="BFBFBF"/>
                </a:solidFill>
                <a:latin typeface="Verdana"/>
                <a:ea typeface="Verdana"/>
                <a:cs typeface="Verdana"/>
                <a:sym typeface="Verdana"/>
              </a:rPr>
              <a:pPr algn="r">
                <a:buSzPct val="25000"/>
              </a:pPr>
              <a:t>14</a:t>
            </a:fld>
            <a:endParaRPr lang="en-US" sz="975">
              <a:solidFill>
                <a:srgbClr val="BFBFBF"/>
              </a:solidFill>
              <a:latin typeface="Verdana"/>
              <a:ea typeface="Verdana"/>
              <a:cs typeface="Verdana"/>
              <a:sym typeface="Verdana"/>
            </a:endParaRPr>
          </a:p>
        </p:txBody>
      </p:sp>
      <p:cxnSp>
        <p:nvCxnSpPr>
          <p:cNvPr id="8285" name="Shape 8285"/>
          <p:cNvCxnSpPr/>
          <p:nvPr/>
        </p:nvCxnSpPr>
        <p:spPr>
          <a:xfrm>
            <a:off x="6788942" y="3672413"/>
            <a:ext cx="0" cy="454950"/>
          </a:xfrm>
          <a:prstGeom prst="straightConnector1">
            <a:avLst/>
          </a:prstGeom>
          <a:solidFill>
            <a:schemeClr val="dk2"/>
          </a:solidFill>
          <a:ln>
            <a:noFill/>
          </a:ln>
        </p:spPr>
      </p:cxnSp>
      <p:cxnSp>
        <p:nvCxnSpPr>
          <p:cNvPr id="8286" name="Shape 8286"/>
          <p:cNvCxnSpPr/>
          <p:nvPr/>
        </p:nvCxnSpPr>
        <p:spPr>
          <a:xfrm>
            <a:off x="6141242" y="3727758"/>
            <a:ext cx="0" cy="454950"/>
          </a:xfrm>
          <a:prstGeom prst="straightConnector1">
            <a:avLst/>
          </a:prstGeom>
          <a:solidFill>
            <a:schemeClr val="dk2"/>
          </a:solidFill>
          <a:ln>
            <a:noFill/>
          </a:ln>
        </p:spPr>
      </p:cxnSp>
      <p:cxnSp>
        <p:nvCxnSpPr>
          <p:cNvPr id="8287" name="Shape 8287"/>
          <p:cNvCxnSpPr/>
          <p:nvPr/>
        </p:nvCxnSpPr>
        <p:spPr>
          <a:xfrm>
            <a:off x="3846356" y="3738563"/>
            <a:ext cx="0" cy="454950"/>
          </a:xfrm>
          <a:prstGeom prst="straightConnector1">
            <a:avLst/>
          </a:prstGeom>
          <a:solidFill>
            <a:schemeClr val="dk2"/>
          </a:solidFill>
          <a:ln>
            <a:noFill/>
          </a:ln>
        </p:spPr>
      </p:cxnSp>
      <p:cxnSp>
        <p:nvCxnSpPr>
          <p:cNvPr id="8288" name="Shape 8288"/>
          <p:cNvCxnSpPr/>
          <p:nvPr/>
        </p:nvCxnSpPr>
        <p:spPr>
          <a:xfrm>
            <a:off x="2411954" y="3738563"/>
            <a:ext cx="0" cy="454950"/>
          </a:xfrm>
          <a:prstGeom prst="straightConnector1">
            <a:avLst/>
          </a:prstGeom>
          <a:solidFill>
            <a:schemeClr val="dk2"/>
          </a:solidFill>
          <a:ln>
            <a:noFill/>
          </a:ln>
        </p:spPr>
      </p:cxnSp>
      <p:cxnSp>
        <p:nvCxnSpPr>
          <p:cNvPr id="8289" name="Shape 8289"/>
          <p:cNvCxnSpPr/>
          <p:nvPr/>
        </p:nvCxnSpPr>
        <p:spPr>
          <a:xfrm>
            <a:off x="5549806" y="3881465"/>
            <a:ext cx="0" cy="454950"/>
          </a:xfrm>
          <a:prstGeom prst="straightConnector1">
            <a:avLst/>
          </a:prstGeom>
          <a:solidFill>
            <a:schemeClr val="dk2"/>
          </a:solidFill>
          <a:ln>
            <a:noFill/>
          </a:ln>
        </p:spPr>
      </p:cxnSp>
      <p:cxnSp>
        <p:nvCxnSpPr>
          <p:cNvPr id="8290" name="Shape 8290"/>
          <p:cNvCxnSpPr/>
          <p:nvPr/>
        </p:nvCxnSpPr>
        <p:spPr>
          <a:xfrm>
            <a:off x="4722362" y="3865032"/>
            <a:ext cx="0" cy="454950"/>
          </a:xfrm>
          <a:prstGeom prst="straightConnector1">
            <a:avLst/>
          </a:prstGeom>
          <a:solidFill>
            <a:schemeClr val="dk2"/>
          </a:solidFill>
          <a:ln>
            <a:noFill/>
          </a:ln>
        </p:spPr>
      </p:cxnSp>
      <p:cxnSp>
        <p:nvCxnSpPr>
          <p:cNvPr id="8291" name="Shape 8291"/>
          <p:cNvCxnSpPr/>
          <p:nvPr/>
        </p:nvCxnSpPr>
        <p:spPr>
          <a:xfrm>
            <a:off x="3133460" y="3903257"/>
            <a:ext cx="0" cy="454950"/>
          </a:xfrm>
          <a:prstGeom prst="straightConnector1">
            <a:avLst/>
          </a:prstGeom>
          <a:solidFill>
            <a:schemeClr val="dk2"/>
          </a:solidFill>
          <a:ln>
            <a:noFill/>
          </a:ln>
        </p:spPr>
      </p:cxnSp>
      <p:sp>
        <p:nvSpPr>
          <p:cNvPr id="8292" name="Shape 8292"/>
          <p:cNvSpPr txBox="1"/>
          <p:nvPr/>
        </p:nvSpPr>
        <p:spPr>
          <a:xfrm>
            <a:off x="2933838" y="4490501"/>
            <a:ext cx="7517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Mainframe</a:t>
            </a:r>
          </a:p>
        </p:txBody>
      </p:sp>
      <p:sp>
        <p:nvSpPr>
          <p:cNvPr id="8293" name="Shape 8293"/>
          <p:cNvSpPr txBox="1"/>
          <p:nvPr/>
        </p:nvSpPr>
        <p:spPr>
          <a:xfrm>
            <a:off x="4049435" y="4490500"/>
            <a:ext cx="686700"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FTP, Files</a:t>
            </a:r>
          </a:p>
        </p:txBody>
      </p:sp>
      <p:sp>
        <p:nvSpPr>
          <p:cNvPr id="8294" name="Shape 8294"/>
          <p:cNvSpPr txBox="1"/>
          <p:nvPr/>
        </p:nvSpPr>
        <p:spPr>
          <a:xfrm>
            <a:off x="5059009" y="4495489"/>
            <a:ext cx="7445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Databases</a:t>
            </a:r>
          </a:p>
        </p:txBody>
      </p:sp>
      <p:sp>
        <p:nvSpPr>
          <p:cNvPr id="8295" name="Shape 8295"/>
          <p:cNvSpPr txBox="1"/>
          <p:nvPr/>
        </p:nvSpPr>
        <p:spPr>
          <a:xfrm>
            <a:off x="7310166" y="4503977"/>
            <a:ext cx="11180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Legacy Systems </a:t>
            </a:r>
          </a:p>
        </p:txBody>
      </p:sp>
      <p:sp>
        <p:nvSpPr>
          <p:cNvPr id="8296" name="Shape 8296"/>
          <p:cNvSpPr txBox="1"/>
          <p:nvPr/>
        </p:nvSpPr>
        <p:spPr>
          <a:xfrm>
            <a:off x="1827979" y="4492806"/>
            <a:ext cx="750600"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SaaS apps</a:t>
            </a:r>
          </a:p>
        </p:txBody>
      </p:sp>
      <p:sp>
        <p:nvSpPr>
          <p:cNvPr id="8297" name="Shape 8297"/>
          <p:cNvSpPr txBox="1"/>
          <p:nvPr/>
        </p:nvSpPr>
        <p:spPr>
          <a:xfrm>
            <a:off x="5991130" y="4492806"/>
            <a:ext cx="933525" cy="207225"/>
          </a:xfrm>
          <a:prstGeom prst="rect">
            <a:avLst/>
          </a:prstGeom>
          <a:noFill/>
          <a:ln>
            <a:noFill/>
          </a:ln>
        </p:spPr>
        <p:txBody>
          <a:bodyPr lIns="68419" tIns="34200" rIns="68419" bIns="34200" anchor="t" anchorCtr="0">
            <a:noAutofit/>
          </a:bodyPr>
          <a:lstStyle/>
          <a:p>
            <a:pPr algn="ctr">
              <a:buSzPct val="25000"/>
            </a:pPr>
            <a:r>
              <a:rPr lang="en-US" sz="898">
                <a:solidFill>
                  <a:schemeClr val="dk2"/>
                </a:solidFill>
                <a:latin typeface="Verdana"/>
                <a:ea typeface="Verdana"/>
                <a:cs typeface="Verdana"/>
                <a:sym typeface="Verdana"/>
              </a:rPr>
              <a:t>Web services</a:t>
            </a:r>
          </a:p>
        </p:txBody>
      </p:sp>
      <p:sp>
        <p:nvSpPr>
          <p:cNvPr id="8298" name="Shape 8298"/>
          <p:cNvSpPr/>
          <p:nvPr/>
        </p:nvSpPr>
        <p:spPr>
          <a:xfrm rot="-5400000">
            <a:off x="285170" y="3001220"/>
            <a:ext cx="1090125" cy="839474"/>
          </a:xfrm>
          <a:prstGeom prst="homePlate">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299" name="Shape 8299"/>
          <p:cNvSpPr txBox="1"/>
          <p:nvPr/>
        </p:nvSpPr>
        <p:spPr>
          <a:xfrm>
            <a:off x="413878" y="3362717"/>
            <a:ext cx="828000" cy="437400"/>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Central IT</a:t>
            </a:r>
          </a:p>
        </p:txBody>
      </p:sp>
      <p:sp>
        <p:nvSpPr>
          <p:cNvPr id="8300" name="Shape 8300"/>
          <p:cNvSpPr/>
          <p:nvPr/>
        </p:nvSpPr>
        <p:spPr>
          <a:xfrm rot="-5400000">
            <a:off x="241842" y="2167927"/>
            <a:ext cx="1186200" cy="839475"/>
          </a:xfrm>
          <a:prstGeom prst="chevron">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301" name="Shape 8301"/>
          <p:cNvSpPr txBox="1"/>
          <p:nvPr/>
        </p:nvSpPr>
        <p:spPr>
          <a:xfrm>
            <a:off x="415203" y="2334283"/>
            <a:ext cx="839475" cy="437399"/>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LoB Dev/IT</a:t>
            </a:r>
          </a:p>
        </p:txBody>
      </p:sp>
      <p:sp>
        <p:nvSpPr>
          <p:cNvPr id="8302" name="Shape 8302"/>
          <p:cNvSpPr/>
          <p:nvPr/>
        </p:nvSpPr>
        <p:spPr>
          <a:xfrm rot="-5400000">
            <a:off x="220064" y="1266411"/>
            <a:ext cx="1226700" cy="839475"/>
          </a:xfrm>
          <a:prstGeom prst="chevron">
            <a:avLst>
              <a:gd name="adj" fmla="val 50000"/>
            </a:avLst>
          </a:prstGeom>
          <a:solidFill>
            <a:schemeClr val="accent2"/>
          </a:solidFill>
          <a:ln>
            <a:noFill/>
          </a:ln>
        </p:spPr>
        <p:txBody>
          <a:bodyPr lIns="68419" tIns="34200" rIns="68419" bIns="34200" anchor="ctr" anchorCtr="0">
            <a:noAutofit/>
          </a:bodyPr>
          <a:lstStyle/>
          <a:p>
            <a:pPr algn="ctr"/>
            <a:endParaRPr sz="1350">
              <a:solidFill>
                <a:schemeClr val="lt1"/>
              </a:solidFill>
              <a:latin typeface="Verdana"/>
              <a:ea typeface="Verdana"/>
              <a:cs typeface="Verdana"/>
              <a:sym typeface="Verdana"/>
            </a:endParaRPr>
          </a:p>
        </p:txBody>
      </p:sp>
      <p:sp>
        <p:nvSpPr>
          <p:cNvPr id="8303" name="Shape 8303"/>
          <p:cNvSpPr txBox="1"/>
          <p:nvPr/>
        </p:nvSpPr>
        <p:spPr>
          <a:xfrm>
            <a:off x="410494" y="1484939"/>
            <a:ext cx="839475" cy="253350"/>
          </a:xfrm>
          <a:prstGeom prst="rect">
            <a:avLst/>
          </a:prstGeom>
          <a:noFill/>
          <a:ln>
            <a:noFill/>
          </a:ln>
        </p:spPr>
        <p:txBody>
          <a:bodyPr lIns="68419" tIns="34200" rIns="68419" bIns="34200" anchor="t" anchorCtr="0">
            <a:noAutofit/>
          </a:bodyPr>
          <a:lstStyle/>
          <a:p>
            <a:pPr algn="ctr">
              <a:buSzPct val="25000"/>
            </a:pPr>
            <a:r>
              <a:rPr lang="en-US" sz="1197">
                <a:solidFill>
                  <a:schemeClr val="lt1"/>
                </a:solidFill>
                <a:latin typeface="Verdana"/>
                <a:ea typeface="Verdana"/>
                <a:cs typeface="Verdana"/>
                <a:sym typeface="Verdana"/>
              </a:rPr>
              <a:t>App Dev</a:t>
            </a:r>
          </a:p>
        </p:txBody>
      </p:sp>
      <p:sp>
        <p:nvSpPr>
          <p:cNvPr id="8304" name="Shape 8304"/>
          <p:cNvSpPr txBox="1"/>
          <p:nvPr/>
        </p:nvSpPr>
        <p:spPr>
          <a:xfrm>
            <a:off x="313494" y="3982277"/>
            <a:ext cx="1039725" cy="406800"/>
          </a:xfrm>
          <a:prstGeom prst="rect">
            <a:avLst/>
          </a:prstGeom>
          <a:noFill/>
          <a:ln>
            <a:noFill/>
          </a:ln>
        </p:spPr>
        <p:txBody>
          <a:bodyPr lIns="68419" tIns="34200" rIns="68419" bIns="34200" anchor="t" anchorCtr="0">
            <a:noAutofit/>
          </a:bodyPr>
          <a:lstStyle/>
          <a:p>
            <a:pPr algn="ctr">
              <a:buSzPct val="25000"/>
            </a:pPr>
            <a:r>
              <a:rPr lang="en-US" sz="1097">
                <a:solidFill>
                  <a:schemeClr val="dk1"/>
                </a:solidFill>
                <a:latin typeface="Verdana"/>
                <a:ea typeface="Verdana"/>
                <a:cs typeface="Verdana"/>
                <a:sym typeface="Verdana"/>
              </a:rPr>
              <a:t>Accessibility</a:t>
            </a:r>
          </a:p>
          <a:p>
            <a:pPr algn="ctr">
              <a:buSzPct val="25000"/>
            </a:pPr>
            <a:r>
              <a:rPr lang="en-US" sz="1097">
                <a:solidFill>
                  <a:schemeClr val="dk1"/>
                </a:solidFill>
                <a:latin typeface="Verdana"/>
                <a:ea typeface="Verdana"/>
                <a:cs typeface="Verdana"/>
                <a:sym typeface="Verdana"/>
              </a:rPr>
              <a:t>&amp; Ownership</a:t>
            </a:r>
          </a:p>
        </p:txBody>
      </p:sp>
      <p:pic>
        <p:nvPicPr>
          <p:cNvPr id="8305" name="Shape 8305"/>
          <p:cNvPicPr preferRelativeResize="0"/>
          <p:nvPr/>
        </p:nvPicPr>
        <p:blipFill rotWithShape="1">
          <a:blip r:embed="rId3">
            <a:alphaModFix/>
          </a:blip>
          <a:srcRect/>
          <a:stretch/>
        </p:blipFill>
        <p:spPr>
          <a:xfrm>
            <a:off x="3110103" y="4070348"/>
            <a:ext cx="399150" cy="408375"/>
          </a:xfrm>
          <a:prstGeom prst="rect">
            <a:avLst/>
          </a:prstGeom>
          <a:noFill/>
          <a:ln>
            <a:noFill/>
          </a:ln>
        </p:spPr>
      </p:pic>
      <p:sp>
        <p:nvSpPr>
          <p:cNvPr id="8306" name="Shape 8306"/>
          <p:cNvSpPr/>
          <p:nvPr/>
        </p:nvSpPr>
        <p:spPr>
          <a:xfrm>
            <a:off x="5204224" y="4108267"/>
            <a:ext cx="387225" cy="370575"/>
          </a:xfrm>
          <a:custGeom>
            <a:avLst/>
            <a:gdLst/>
            <a:ahLst/>
            <a:cxnLst/>
            <a:rect l="0" t="0" r="0" b="0"/>
            <a:pathLst>
              <a:path w="120000" h="120000" extrusionOk="0">
                <a:moveTo>
                  <a:pt x="58252" y="0"/>
                </a:moveTo>
                <a:cubicBezTo>
                  <a:pt x="38446" y="0"/>
                  <a:pt x="19805" y="3636"/>
                  <a:pt x="0" y="9696"/>
                </a:cubicBezTo>
                <a:cubicBezTo>
                  <a:pt x="0" y="110303"/>
                  <a:pt x="0" y="110303"/>
                  <a:pt x="0" y="110303"/>
                </a:cubicBezTo>
                <a:cubicBezTo>
                  <a:pt x="22135" y="117575"/>
                  <a:pt x="41941" y="119999"/>
                  <a:pt x="61747" y="119999"/>
                </a:cubicBezTo>
                <a:cubicBezTo>
                  <a:pt x="80388" y="119999"/>
                  <a:pt x="100194" y="117575"/>
                  <a:pt x="120000" y="110303"/>
                </a:cubicBezTo>
                <a:cubicBezTo>
                  <a:pt x="120000" y="9696"/>
                  <a:pt x="120000" y="9696"/>
                  <a:pt x="120000" y="9696"/>
                </a:cubicBezTo>
                <a:cubicBezTo>
                  <a:pt x="97864" y="3636"/>
                  <a:pt x="78058" y="0"/>
                  <a:pt x="58252" y="0"/>
                </a:cubicBezTo>
                <a:close/>
                <a:moveTo>
                  <a:pt x="114174" y="105454"/>
                </a:moveTo>
                <a:cubicBezTo>
                  <a:pt x="95533" y="111515"/>
                  <a:pt x="78058" y="113939"/>
                  <a:pt x="61747" y="113939"/>
                </a:cubicBezTo>
                <a:cubicBezTo>
                  <a:pt x="44271" y="113939"/>
                  <a:pt x="25631" y="111515"/>
                  <a:pt x="5825" y="105454"/>
                </a:cubicBezTo>
                <a:cubicBezTo>
                  <a:pt x="5825" y="84848"/>
                  <a:pt x="5825" y="84848"/>
                  <a:pt x="5825" y="84848"/>
                </a:cubicBezTo>
                <a:cubicBezTo>
                  <a:pt x="114174" y="84848"/>
                  <a:pt x="114174" y="84848"/>
                  <a:pt x="114174" y="84848"/>
                </a:cubicBezTo>
                <a:lnTo>
                  <a:pt x="114174" y="105454"/>
                </a:lnTo>
                <a:close/>
                <a:moveTo>
                  <a:pt x="114174" y="75151"/>
                </a:moveTo>
                <a:cubicBezTo>
                  <a:pt x="5825" y="75151"/>
                  <a:pt x="5825" y="75151"/>
                  <a:pt x="5825" y="75151"/>
                </a:cubicBezTo>
                <a:cubicBezTo>
                  <a:pt x="5825" y="46060"/>
                  <a:pt x="5825" y="46060"/>
                  <a:pt x="5825" y="46060"/>
                </a:cubicBezTo>
                <a:cubicBezTo>
                  <a:pt x="114174" y="46060"/>
                  <a:pt x="114174" y="46060"/>
                  <a:pt x="114174" y="46060"/>
                </a:cubicBezTo>
                <a:lnTo>
                  <a:pt x="114174" y="75151"/>
                </a:lnTo>
                <a:close/>
                <a:moveTo>
                  <a:pt x="114174" y="36363"/>
                </a:moveTo>
                <a:cubicBezTo>
                  <a:pt x="5825" y="36363"/>
                  <a:pt x="5825" y="36363"/>
                  <a:pt x="5825" y="36363"/>
                </a:cubicBezTo>
                <a:cubicBezTo>
                  <a:pt x="5825" y="14545"/>
                  <a:pt x="5825" y="14545"/>
                  <a:pt x="5825" y="14545"/>
                </a:cubicBezTo>
                <a:cubicBezTo>
                  <a:pt x="24466" y="8484"/>
                  <a:pt x="40776" y="6060"/>
                  <a:pt x="58252" y="6060"/>
                </a:cubicBezTo>
                <a:cubicBezTo>
                  <a:pt x="75728" y="6060"/>
                  <a:pt x="94368" y="8484"/>
                  <a:pt x="114174" y="14545"/>
                </a:cubicBezTo>
                <a:lnTo>
                  <a:pt x="114174" y="36363"/>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7" name="Shape 8307"/>
          <p:cNvSpPr/>
          <p:nvPr/>
        </p:nvSpPr>
        <p:spPr>
          <a:xfrm>
            <a:off x="1942920" y="4176359"/>
            <a:ext cx="523800" cy="302400"/>
          </a:xfrm>
          <a:custGeom>
            <a:avLst/>
            <a:gdLst/>
            <a:ahLst/>
            <a:cxnLst/>
            <a:rect l="0" t="0" r="0" b="0"/>
            <a:pathLst>
              <a:path w="120000" h="120000" extrusionOk="0">
                <a:moveTo>
                  <a:pt x="99428" y="32592"/>
                </a:moveTo>
                <a:cubicBezTo>
                  <a:pt x="97714" y="26666"/>
                  <a:pt x="94285" y="17777"/>
                  <a:pt x="87428" y="13333"/>
                </a:cubicBezTo>
                <a:cubicBezTo>
                  <a:pt x="86571" y="13333"/>
                  <a:pt x="83142" y="10370"/>
                  <a:pt x="78857" y="10370"/>
                </a:cubicBezTo>
                <a:cubicBezTo>
                  <a:pt x="75428" y="10370"/>
                  <a:pt x="72857" y="11851"/>
                  <a:pt x="70285" y="14814"/>
                </a:cubicBezTo>
                <a:cubicBezTo>
                  <a:pt x="67714" y="11851"/>
                  <a:pt x="64285" y="8888"/>
                  <a:pt x="59142" y="8888"/>
                </a:cubicBezTo>
                <a:cubicBezTo>
                  <a:pt x="58285" y="8888"/>
                  <a:pt x="56571" y="8888"/>
                  <a:pt x="54857" y="8888"/>
                </a:cubicBezTo>
                <a:cubicBezTo>
                  <a:pt x="51428" y="5925"/>
                  <a:pt x="46285" y="0"/>
                  <a:pt x="39428" y="0"/>
                </a:cubicBezTo>
                <a:cubicBezTo>
                  <a:pt x="35142" y="0"/>
                  <a:pt x="30857" y="1481"/>
                  <a:pt x="26571" y="5925"/>
                </a:cubicBezTo>
                <a:cubicBezTo>
                  <a:pt x="26571" y="5925"/>
                  <a:pt x="14571" y="16296"/>
                  <a:pt x="15428" y="42962"/>
                </a:cubicBezTo>
                <a:cubicBezTo>
                  <a:pt x="14571" y="42962"/>
                  <a:pt x="13714" y="44444"/>
                  <a:pt x="13714" y="45925"/>
                </a:cubicBezTo>
                <a:cubicBezTo>
                  <a:pt x="12000" y="47407"/>
                  <a:pt x="10285" y="48888"/>
                  <a:pt x="7714" y="51851"/>
                </a:cubicBezTo>
                <a:cubicBezTo>
                  <a:pt x="4285" y="56296"/>
                  <a:pt x="0" y="66666"/>
                  <a:pt x="0" y="82962"/>
                </a:cubicBezTo>
                <a:cubicBezTo>
                  <a:pt x="0" y="109629"/>
                  <a:pt x="12000" y="120000"/>
                  <a:pt x="20571" y="120000"/>
                </a:cubicBezTo>
                <a:cubicBezTo>
                  <a:pt x="93428" y="120000"/>
                  <a:pt x="93428" y="120000"/>
                  <a:pt x="93428" y="120000"/>
                </a:cubicBezTo>
                <a:cubicBezTo>
                  <a:pt x="93428" y="120000"/>
                  <a:pt x="94285" y="120000"/>
                  <a:pt x="95142" y="120000"/>
                </a:cubicBezTo>
                <a:cubicBezTo>
                  <a:pt x="108857" y="120000"/>
                  <a:pt x="120000" y="100740"/>
                  <a:pt x="120000" y="77037"/>
                </a:cubicBezTo>
                <a:cubicBezTo>
                  <a:pt x="120000" y="54814"/>
                  <a:pt x="111428" y="37037"/>
                  <a:pt x="99428" y="32592"/>
                </a:cubicBezTo>
                <a:close/>
                <a:moveTo>
                  <a:pt x="95142" y="112592"/>
                </a:moveTo>
                <a:cubicBezTo>
                  <a:pt x="94285" y="112592"/>
                  <a:pt x="94285" y="112592"/>
                  <a:pt x="93428" y="112592"/>
                </a:cubicBezTo>
                <a:cubicBezTo>
                  <a:pt x="20571" y="112592"/>
                  <a:pt x="20571" y="112592"/>
                  <a:pt x="20571" y="112592"/>
                </a:cubicBezTo>
                <a:cubicBezTo>
                  <a:pt x="16285" y="112592"/>
                  <a:pt x="4285" y="106666"/>
                  <a:pt x="4285" y="82962"/>
                </a:cubicBezTo>
                <a:cubicBezTo>
                  <a:pt x="4285" y="69629"/>
                  <a:pt x="7714" y="62222"/>
                  <a:pt x="10285" y="57777"/>
                </a:cubicBezTo>
                <a:cubicBezTo>
                  <a:pt x="12857" y="54814"/>
                  <a:pt x="14571" y="53333"/>
                  <a:pt x="15428" y="53333"/>
                </a:cubicBezTo>
                <a:cubicBezTo>
                  <a:pt x="16285" y="51851"/>
                  <a:pt x="16285" y="51851"/>
                  <a:pt x="16285" y="51851"/>
                </a:cubicBezTo>
                <a:cubicBezTo>
                  <a:pt x="17142" y="50370"/>
                  <a:pt x="17142" y="50370"/>
                  <a:pt x="17142" y="50370"/>
                </a:cubicBezTo>
                <a:cubicBezTo>
                  <a:pt x="17142" y="48888"/>
                  <a:pt x="18000" y="47407"/>
                  <a:pt x="18857" y="47407"/>
                </a:cubicBezTo>
                <a:cubicBezTo>
                  <a:pt x="19714" y="45925"/>
                  <a:pt x="19714" y="45925"/>
                  <a:pt x="19714" y="45925"/>
                </a:cubicBezTo>
                <a:cubicBezTo>
                  <a:pt x="19714" y="42962"/>
                  <a:pt x="19714" y="42962"/>
                  <a:pt x="19714" y="42962"/>
                </a:cubicBezTo>
                <a:cubicBezTo>
                  <a:pt x="18857" y="22222"/>
                  <a:pt x="28285" y="11851"/>
                  <a:pt x="29142" y="11851"/>
                </a:cubicBezTo>
                <a:cubicBezTo>
                  <a:pt x="32571" y="8888"/>
                  <a:pt x="36000" y="7407"/>
                  <a:pt x="39428" y="7407"/>
                </a:cubicBezTo>
                <a:cubicBezTo>
                  <a:pt x="45428" y="7407"/>
                  <a:pt x="49714" y="11851"/>
                  <a:pt x="52285" y="16296"/>
                </a:cubicBezTo>
                <a:cubicBezTo>
                  <a:pt x="53142" y="17777"/>
                  <a:pt x="53142" y="17777"/>
                  <a:pt x="53142" y="17777"/>
                </a:cubicBezTo>
                <a:cubicBezTo>
                  <a:pt x="54857" y="17777"/>
                  <a:pt x="54857" y="17777"/>
                  <a:pt x="54857" y="17777"/>
                </a:cubicBezTo>
                <a:cubicBezTo>
                  <a:pt x="60000" y="14814"/>
                  <a:pt x="64285" y="16296"/>
                  <a:pt x="68571" y="22222"/>
                </a:cubicBezTo>
                <a:cubicBezTo>
                  <a:pt x="69428" y="23703"/>
                  <a:pt x="69428" y="23703"/>
                  <a:pt x="69428" y="23703"/>
                </a:cubicBezTo>
                <a:cubicBezTo>
                  <a:pt x="71142" y="22222"/>
                  <a:pt x="71142" y="22222"/>
                  <a:pt x="71142" y="22222"/>
                </a:cubicBezTo>
                <a:cubicBezTo>
                  <a:pt x="72857" y="19259"/>
                  <a:pt x="76285" y="17777"/>
                  <a:pt x="78857" y="17777"/>
                </a:cubicBezTo>
                <a:cubicBezTo>
                  <a:pt x="82285" y="17777"/>
                  <a:pt x="85714" y="20740"/>
                  <a:pt x="85714" y="20740"/>
                </a:cubicBezTo>
                <a:cubicBezTo>
                  <a:pt x="90857" y="23703"/>
                  <a:pt x="94285" y="29629"/>
                  <a:pt x="95142" y="37037"/>
                </a:cubicBezTo>
                <a:cubicBezTo>
                  <a:pt x="96000" y="40000"/>
                  <a:pt x="96000" y="40000"/>
                  <a:pt x="96000" y="40000"/>
                </a:cubicBezTo>
                <a:cubicBezTo>
                  <a:pt x="97714" y="40000"/>
                  <a:pt x="97714" y="40000"/>
                  <a:pt x="97714" y="40000"/>
                </a:cubicBezTo>
                <a:cubicBezTo>
                  <a:pt x="108000" y="42962"/>
                  <a:pt x="115714" y="57777"/>
                  <a:pt x="115714" y="77037"/>
                </a:cubicBezTo>
                <a:cubicBezTo>
                  <a:pt x="115714" y="96296"/>
                  <a:pt x="106285" y="112592"/>
                  <a:pt x="95142" y="112592"/>
                </a:cubicBezTo>
                <a:close/>
                <a:moveTo>
                  <a:pt x="42857" y="71111"/>
                </a:moveTo>
                <a:cubicBezTo>
                  <a:pt x="42857" y="77037"/>
                  <a:pt x="40285" y="82962"/>
                  <a:pt x="36857" y="82962"/>
                </a:cubicBezTo>
                <a:cubicBezTo>
                  <a:pt x="33428" y="82962"/>
                  <a:pt x="30857" y="77037"/>
                  <a:pt x="30857" y="71111"/>
                </a:cubicBezTo>
                <a:cubicBezTo>
                  <a:pt x="30857" y="65185"/>
                  <a:pt x="33428" y="60740"/>
                  <a:pt x="36857" y="60740"/>
                </a:cubicBezTo>
                <a:cubicBezTo>
                  <a:pt x="40285" y="60740"/>
                  <a:pt x="42857" y="65185"/>
                  <a:pt x="42857" y="71111"/>
                </a:cubicBezTo>
                <a:close/>
                <a:moveTo>
                  <a:pt x="70285" y="71111"/>
                </a:moveTo>
                <a:cubicBezTo>
                  <a:pt x="70285" y="81481"/>
                  <a:pt x="65142" y="88888"/>
                  <a:pt x="60000" y="88888"/>
                </a:cubicBezTo>
                <a:cubicBezTo>
                  <a:pt x="54857" y="88888"/>
                  <a:pt x="49714" y="81481"/>
                  <a:pt x="49714" y="71111"/>
                </a:cubicBezTo>
                <a:cubicBezTo>
                  <a:pt x="49714" y="62222"/>
                  <a:pt x="54857" y="54814"/>
                  <a:pt x="60000" y="54814"/>
                </a:cubicBezTo>
                <a:cubicBezTo>
                  <a:pt x="65142" y="54814"/>
                  <a:pt x="70285" y="62222"/>
                  <a:pt x="70285" y="71111"/>
                </a:cubicBezTo>
                <a:close/>
                <a:moveTo>
                  <a:pt x="89142" y="71111"/>
                </a:moveTo>
                <a:cubicBezTo>
                  <a:pt x="89142" y="77037"/>
                  <a:pt x="86571" y="82962"/>
                  <a:pt x="83142" y="82962"/>
                </a:cubicBezTo>
                <a:cubicBezTo>
                  <a:pt x="79714" y="82962"/>
                  <a:pt x="77142" y="77037"/>
                  <a:pt x="77142" y="71111"/>
                </a:cubicBezTo>
                <a:cubicBezTo>
                  <a:pt x="77142" y="65185"/>
                  <a:pt x="79714" y="60740"/>
                  <a:pt x="83142" y="60740"/>
                </a:cubicBezTo>
                <a:cubicBezTo>
                  <a:pt x="86571" y="60740"/>
                  <a:pt x="89142" y="65185"/>
                  <a:pt x="89142" y="71111"/>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8" name="Shape 8308"/>
          <p:cNvSpPr/>
          <p:nvPr/>
        </p:nvSpPr>
        <p:spPr>
          <a:xfrm>
            <a:off x="4152803" y="4054748"/>
            <a:ext cx="407925" cy="424125"/>
          </a:xfrm>
          <a:custGeom>
            <a:avLst/>
            <a:gdLst/>
            <a:ahLst/>
            <a:cxnLst/>
            <a:rect l="0" t="0" r="0" b="0"/>
            <a:pathLst>
              <a:path w="120000" h="120000" extrusionOk="0">
                <a:moveTo>
                  <a:pt x="75894" y="49668"/>
                </a:moveTo>
                <a:lnTo>
                  <a:pt x="34569" y="49668"/>
                </a:lnTo>
                <a:lnTo>
                  <a:pt x="34569" y="44900"/>
                </a:lnTo>
                <a:lnTo>
                  <a:pt x="75894" y="44900"/>
                </a:lnTo>
                <a:lnTo>
                  <a:pt x="75894" y="49668"/>
                </a:lnTo>
                <a:close/>
                <a:moveTo>
                  <a:pt x="75894" y="62781"/>
                </a:moveTo>
                <a:lnTo>
                  <a:pt x="34569" y="62781"/>
                </a:lnTo>
                <a:lnTo>
                  <a:pt x="34569" y="68344"/>
                </a:lnTo>
                <a:lnTo>
                  <a:pt x="75894" y="68344"/>
                </a:lnTo>
                <a:lnTo>
                  <a:pt x="75894" y="62781"/>
                </a:lnTo>
                <a:close/>
                <a:moveTo>
                  <a:pt x="75894" y="25430"/>
                </a:moveTo>
                <a:lnTo>
                  <a:pt x="34569" y="25430"/>
                </a:lnTo>
                <a:lnTo>
                  <a:pt x="34569" y="30198"/>
                </a:lnTo>
                <a:lnTo>
                  <a:pt x="75894" y="30198"/>
                </a:lnTo>
                <a:lnTo>
                  <a:pt x="75894" y="25430"/>
                </a:lnTo>
                <a:close/>
                <a:moveTo>
                  <a:pt x="75894" y="82649"/>
                </a:moveTo>
                <a:lnTo>
                  <a:pt x="34569" y="82649"/>
                </a:lnTo>
                <a:lnTo>
                  <a:pt x="34569" y="87417"/>
                </a:lnTo>
                <a:lnTo>
                  <a:pt x="75894" y="87417"/>
                </a:lnTo>
                <a:lnTo>
                  <a:pt x="75894" y="82649"/>
                </a:lnTo>
                <a:close/>
                <a:moveTo>
                  <a:pt x="116423" y="12317"/>
                </a:moveTo>
                <a:lnTo>
                  <a:pt x="116423" y="116423"/>
                </a:lnTo>
                <a:lnTo>
                  <a:pt x="11125" y="116423"/>
                </a:lnTo>
                <a:lnTo>
                  <a:pt x="11125" y="120000"/>
                </a:lnTo>
                <a:lnTo>
                  <a:pt x="120000" y="120000"/>
                </a:lnTo>
                <a:lnTo>
                  <a:pt x="120000" y="12317"/>
                </a:lnTo>
                <a:lnTo>
                  <a:pt x="116423" y="12317"/>
                </a:lnTo>
                <a:close/>
                <a:moveTo>
                  <a:pt x="110860" y="110860"/>
                </a:moveTo>
                <a:lnTo>
                  <a:pt x="0" y="110860"/>
                </a:lnTo>
                <a:lnTo>
                  <a:pt x="0" y="0"/>
                </a:lnTo>
                <a:lnTo>
                  <a:pt x="110860" y="0"/>
                </a:lnTo>
                <a:lnTo>
                  <a:pt x="110860" y="110860"/>
                </a:lnTo>
                <a:close/>
                <a:moveTo>
                  <a:pt x="106092" y="4768"/>
                </a:moveTo>
                <a:lnTo>
                  <a:pt x="4370" y="4768"/>
                </a:lnTo>
                <a:lnTo>
                  <a:pt x="4370" y="106092"/>
                </a:lnTo>
                <a:lnTo>
                  <a:pt x="106092" y="106092"/>
                </a:lnTo>
                <a:lnTo>
                  <a:pt x="106092" y="4768"/>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09" name="Shape 8309"/>
          <p:cNvSpPr/>
          <p:nvPr/>
        </p:nvSpPr>
        <p:spPr>
          <a:xfrm>
            <a:off x="6234918" y="4070249"/>
            <a:ext cx="445950" cy="40860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0"/>
                  <a:pt x="120000" y="0"/>
                  <a:pt x="120000" y="0"/>
                </a:cubicBezTo>
                <a:lnTo>
                  <a:pt x="0" y="0"/>
                </a:lnTo>
                <a:close/>
                <a:moveTo>
                  <a:pt x="113949" y="114915"/>
                </a:moveTo>
                <a:cubicBezTo>
                  <a:pt x="6050" y="114915"/>
                  <a:pt x="6050" y="114915"/>
                  <a:pt x="6050" y="114915"/>
                </a:cubicBezTo>
                <a:cubicBezTo>
                  <a:pt x="6050" y="29491"/>
                  <a:pt x="6050" y="29491"/>
                  <a:pt x="6050" y="29491"/>
                </a:cubicBezTo>
                <a:cubicBezTo>
                  <a:pt x="113949" y="29491"/>
                  <a:pt x="113949" y="29491"/>
                  <a:pt x="113949" y="29491"/>
                </a:cubicBezTo>
                <a:lnTo>
                  <a:pt x="113949" y="114915"/>
                </a:lnTo>
                <a:close/>
                <a:moveTo>
                  <a:pt x="113949" y="23389"/>
                </a:moveTo>
                <a:cubicBezTo>
                  <a:pt x="6050" y="23389"/>
                  <a:pt x="6050" y="23389"/>
                  <a:pt x="6050" y="23389"/>
                </a:cubicBezTo>
                <a:cubicBezTo>
                  <a:pt x="6050" y="5084"/>
                  <a:pt x="6050" y="5084"/>
                  <a:pt x="6050" y="5084"/>
                </a:cubicBezTo>
                <a:cubicBezTo>
                  <a:pt x="113949" y="5084"/>
                  <a:pt x="113949" y="5084"/>
                  <a:pt x="113949" y="5084"/>
                </a:cubicBezTo>
                <a:lnTo>
                  <a:pt x="113949" y="23389"/>
                </a:lnTo>
                <a:close/>
                <a:moveTo>
                  <a:pt x="94789" y="72203"/>
                </a:moveTo>
                <a:cubicBezTo>
                  <a:pt x="25210" y="72203"/>
                  <a:pt x="25210" y="72203"/>
                  <a:pt x="25210" y="72203"/>
                </a:cubicBezTo>
                <a:cubicBezTo>
                  <a:pt x="25210" y="63050"/>
                  <a:pt x="25210" y="63050"/>
                  <a:pt x="25210" y="63050"/>
                </a:cubicBezTo>
                <a:cubicBezTo>
                  <a:pt x="94789" y="63050"/>
                  <a:pt x="94789" y="63050"/>
                  <a:pt x="94789" y="63050"/>
                </a:cubicBezTo>
                <a:lnTo>
                  <a:pt x="94789" y="72203"/>
                </a:lnTo>
                <a:close/>
                <a:moveTo>
                  <a:pt x="82689" y="57966"/>
                </a:moveTo>
                <a:cubicBezTo>
                  <a:pt x="37310" y="57966"/>
                  <a:pt x="37310" y="57966"/>
                  <a:pt x="37310" y="57966"/>
                </a:cubicBezTo>
                <a:cubicBezTo>
                  <a:pt x="37310" y="51864"/>
                  <a:pt x="37310" y="51864"/>
                  <a:pt x="37310" y="51864"/>
                </a:cubicBezTo>
                <a:cubicBezTo>
                  <a:pt x="82689" y="51864"/>
                  <a:pt x="82689" y="51864"/>
                  <a:pt x="82689" y="51864"/>
                </a:cubicBezTo>
                <a:lnTo>
                  <a:pt x="82689" y="57966"/>
                </a:lnTo>
                <a:close/>
                <a:moveTo>
                  <a:pt x="13109" y="15254"/>
                </a:moveTo>
                <a:cubicBezTo>
                  <a:pt x="13109" y="13220"/>
                  <a:pt x="14117" y="12203"/>
                  <a:pt x="16134" y="12203"/>
                </a:cubicBezTo>
                <a:cubicBezTo>
                  <a:pt x="18151" y="12203"/>
                  <a:pt x="19159" y="13220"/>
                  <a:pt x="19159" y="15254"/>
                </a:cubicBezTo>
                <a:cubicBezTo>
                  <a:pt x="19159" y="17288"/>
                  <a:pt x="18151" y="18305"/>
                  <a:pt x="16134" y="18305"/>
                </a:cubicBezTo>
                <a:cubicBezTo>
                  <a:pt x="14117" y="18305"/>
                  <a:pt x="13109" y="17288"/>
                  <a:pt x="13109" y="15254"/>
                </a:cubicBezTo>
                <a:close/>
                <a:moveTo>
                  <a:pt x="23193" y="15254"/>
                </a:moveTo>
                <a:cubicBezTo>
                  <a:pt x="23193" y="13220"/>
                  <a:pt x="24201" y="12203"/>
                  <a:pt x="26218" y="12203"/>
                </a:cubicBezTo>
                <a:cubicBezTo>
                  <a:pt x="28235" y="12203"/>
                  <a:pt x="29243" y="13220"/>
                  <a:pt x="29243" y="15254"/>
                </a:cubicBezTo>
                <a:cubicBezTo>
                  <a:pt x="29243" y="17288"/>
                  <a:pt x="28235" y="18305"/>
                  <a:pt x="26218" y="18305"/>
                </a:cubicBezTo>
                <a:cubicBezTo>
                  <a:pt x="24201" y="18305"/>
                  <a:pt x="23193" y="17288"/>
                  <a:pt x="23193" y="15254"/>
                </a:cubicBezTo>
                <a:close/>
                <a:moveTo>
                  <a:pt x="33277" y="15254"/>
                </a:moveTo>
                <a:cubicBezTo>
                  <a:pt x="33277" y="13220"/>
                  <a:pt x="34285" y="12203"/>
                  <a:pt x="36302" y="12203"/>
                </a:cubicBezTo>
                <a:cubicBezTo>
                  <a:pt x="38319" y="12203"/>
                  <a:pt x="39327" y="13220"/>
                  <a:pt x="39327" y="15254"/>
                </a:cubicBezTo>
                <a:cubicBezTo>
                  <a:pt x="39327" y="17288"/>
                  <a:pt x="38319" y="18305"/>
                  <a:pt x="36302" y="18305"/>
                </a:cubicBezTo>
                <a:cubicBezTo>
                  <a:pt x="34285" y="18305"/>
                  <a:pt x="33277" y="17288"/>
                  <a:pt x="33277" y="15254"/>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nvGrpSpPr>
          <p:cNvPr id="8310" name="Shape 8310"/>
          <p:cNvGrpSpPr/>
          <p:nvPr/>
        </p:nvGrpSpPr>
        <p:grpSpPr>
          <a:xfrm>
            <a:off x="7324288" y="4065971"/>
            <a:ext cx="468227" cy="412700"/>
            <a:chOff x="6816725" y="1048542"/>
            <a:chExt cx="442800" cy="442800"/>
          </a:xfrm>
        </p:grpSpPr>
        <p:sp>
          <p:nvSpPr>
            <p:cNvPr id="8311" name="Shape 8311"/>
            <p:cNvSpPr/>
            <p:nvPr/>
          </p:nvSpPr>
          <p:spPr>
            <a:xfrm>
              <a:off x="6880225" y="1116805"/>
              <a:ext cx="168300" cy="222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2" name="Shape 8312"/>
            <p:cNvSpPr/>
            <p:nvPr/>
          </p:nvSpPr>
          <p:spPr>
            <a:xfrm>
              <a:off x="7177088" y="1112042"/>
              <a:ext cx="30300" cy="303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3" name="Shape 8313"/>
            <p:cNvSpPr/>
            <p:nvPr/>
          </p:nvSpPr>
          <p:spPr>
            <a:xfrm>
              <a:off x="6816725" y="1048542"/>
              <a:ext cx="442800" cy="442800"/>
            </a:xfrm>
            <a:custGeom>
              <a:avLst/>
              <a:gdLst/>
              <a:ahLst/>
              <a:cxnLst/>
              <a:rect l="0" t="0" r="0" b="0"/>
              <a:pathLst>
                <a:path w="120000" h="120000" extrusionOk="0">
                  <a:moveTo>
                    <a:pt x="0" y="0"/>
                  </a:moveTo>
                  <a:lnTo>
                    <a:pt x="0" y="120000"/>
                  </a:lnTo>
                  <a:lnTo>
                    <a:pt x="120000" y="120000"/>
                  </a:lnTo>
                  <a:lnTo>
                    <a:pt x="120000" y="0"/>
                  </a:lnTo>
                  <a:lnTo>
                    <a:pt x="0" y="0"/>
                  </a:lnTo>
                  <a:close/>
                  <a:moveTo>
                    <a:pt x="114838" y="5161"/>
                  </a:moveTo>
                  <a:lnTo>
                    <a:pt x="114838" y="36559"/>
                  </a:lnTo>
                  <a:lnTo>
                    <a:pt x="4731" y="36559"/>
                  </a:lnTo>
                  <a:lnTo>
                    <a:pt x="4731" y="5161"/>
                  </a:lnTo>
                  <a:lnTo>
                    <a:pt x="114838" y="5161"/>
                  </a:lnTo>
                  <a:close/>
                  <a:moveTo>
                    <a:pt x="4731" y="114838"/>
                  </a:moveTo>
                  <a:lnTo>
                    <a:pt x="4731" y="42580"/>
                  </a:lnTo>
                  <a:lnTo>
                    <a:pt x="114838" y="42580"/>
                  </a:lnTo>
                  <a:lnTo>
                    <a:pt x="114838" y="114838"/>
                  </a:lnTo>
                  <a:lnTo>
                    <a:pt x="4731" y="114838"/>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4" name="Shape 8314"/>
            <p:cNvSpPr/>
            <p:nvPr/>
          </p:nvSpPr>
          <p:spPr>
            <a:xfrm>
              <a:off x="6913563" y="1266030"/>
              <a:ext cx="270000" cy="135000"/>
            </a:xfrm>
            <a:custGeom>
              <a:avLst/>
              <a:gdLst/>
              <a:ahLst/>
              <a:cxnLst/>
              <a:rect l="0" t="0" r="0" b="0"/>
              <a:pathLst>
                <a:path w="120000" h="120000" extrusionOk="0">
                  <a:moveTo>
                    <a:pt x="0" y="0"/>
                  </a:moveTo>
                  <a:cubicBezTo>
                    <a:pt x="0" y="120000"/>
                    <a:pt x="0" y="120000"/>
                    <a:pt x="0" y="120000"/>
                  </a:cubicBezTo>
                  <a:cubicBezTo>
                    <a:pt x="61666" y="120000"/>
                    <a:pt x="61666" y="120000"/>
                    <a:pt x="61666" y="120000"/>
                  </a:cubicBezTo>
                  <a:cubicBezTo>
                    <a:pt x="120000" y="0"/>
                    <a:pt x="120000" y="0"/>
                    <a:pt x="120000" y="0"/>
                  </a:cubicBezTo>
                  <a:lnTo>
                    <a:pt x="0" y="0"/>
                  </a:lnTo>
                  <a:close/>
                  <a:moveTo>
                    <a:pt x="73333" y="73333"/>
                  </a:moveTo>
                  <a:cubicBezTo>
                    <a:pt x="70000" y="73333"/>
                    <a:pt x="70000" y="73333"/>
                    <a:pt x="70000" y="73333"/>
                  </a:cubicBezTo>
                  <a:cubicBezTo>
                    <a:pt x="70000" y="96666"/>
                    <a:pt x="70000" y="96666"/>
                    <a:pt x="70000" y="96666"/>
                  </a:cubicBezTo>
                  <a:cubicBezTo>
                    <a:pt x="51666" y="96666"/>
                    <a:pt x="51666" y="96666"/>
                    <a:pt x="51666" y="96666"/>
                  </a:cubicBezTo>
                  <a:cubicBezTo>
                    <a:pt x="50000" y="86666"/>
                    <a:pt x="50000" y="86666"/>
                    <a:pt x="50000" y="86666"/>
                  </a:cubicBezTo>
                  <a:cubicBezTo>
                    <a:pt x="48333" y="86666"/>
                    <a:pt x="46666" y="86666"/>
                    <a:pt x="45000" y="86666"/>
                  </a:cubicBezTo>
                  <a:cubicBezTo>
                    <a:pt x="41666" y="86666"/>
                    <a:pt x="40000" y="86666"/>
                    <a:pt x="38333" y="86666"/>
                  </a:cubicBezTo>
                  <a:cubicBezTo>
                    <a:pt x="36666" y="96666"/>
                    <a:pt x="36666" y="96666"/>
                    <a:pt x="36666" y="96666"/>
                  </a:cubicBezTo>
                  <a:cubicBezTo>
                    <a:pt x="25000" y="96666"/>
                    <a:pt x="25000" y="96666"/>
                    <a:pt x="25000" y="96666"/>
                  </a:cubicBezTo>
                  <a:cubicBezTo>
                    <a:pt x="26666" y="90000"/>
                    <a:pt x="26666" y="90000"/>
                    <a:pt x="26666" y="90000"/>
                  </a:cubicBezTo>
                  <a:cubicBezTo>
                    <a:pt x="26666" y="90000"/>
                    <a:pt x="26666" y="90000"/>
                    <a:pt x="26666" y="93333"/>
                  </a:cubicBezTo>
                  <a:cubicBezTo>
                    <a:pt x="23333" y="96666"/>
                    <a:pt x="20000" y="100000"/>
                    <a:pt x="16666" y="100000"/>
                  </a:cubicBezTo>
                  <a:cubicBezTo>
                    <a:pt x="15000" y="100000"/>
                    <a:pt x="15000" y="100000"/>
                    <a:pt x="15000" y="100000"/>
                  </a:cubicBezTo>
                  <a:cubicBezTo>
                    <a:pt x="10000" y="100000"/>
                    <a:pt x="5000" y="96666"/>
                    <a:pt x="1666" y="90000"/>
                  </a:cubicBezTo>
                  <a:cubicBezTo>
                    <a:pt x="5000" y="76666"/>
                    <a:pt x="5000" y="76666"/>
                    <a:pt x="5000" y="76666"/>
                  </a:cubicBezTo>
                  <a:cubicBezTo>
                    <a:pt x="10000" y="80000"/>
                    <a:pt x="11666" y="83333"/>
                    <a:pt x="15000" y="83333"/>
                  </a:cubicBezTo>
                  <a:cubicBezTo>
                    <a:pt x="16666" y="83333"/>
                    <a:pt x="18333" y="83333"/>
                    <a:pt x="18333" y="80000"/>
                  </a:cubicBezTo>
                  <a:cubicBezTo>
                    <a:pt x="20000" y="80000"/>
                    <a:pt x="20000" y="76666"/>
                    <a:pt x="20000" y="76666"/>
                  </a:cubicBezTo>
                  <a:cubicBezTo>
                    <a:pt x="20000" y="73333"/>
                    <a:pt x="16666" y="70000"/>
                    <a:pt x="13333" y="70000"/>
                  </a:cubicBezTo>
                  <a:cubicBezTo>
                    <a:pt x="11666" y="66666"/>
                    <a:pt x="8333" y="63333"/>
                    <a:pt x="6666" y="60000"/>
                  </a:cubicBezTo>
                  <a:cubicBezTo>
                    <a:pt x="3333" y="56666"/>
                    <a:pt x="1666" y="53333"/>
                    <a:pt x="1666" y="43333"/>
                  </a:cubicBezTo>
                  <a:cubicBezTo>
                    <a:pt x="1666" y="40000"/>
                    <a:pt x="3333" y="33333"/>
                    <a:pt x="5000" y="30000"/>
                  </a:cubicBezTo>
                  <a:cubicBezTo>
                    <a:pt x="6666" y="26666"/>
                    <a:pt x="11666" y="23333"/>
                    <a:pt x="16666" y="23333"/>
                  </a:cubicBezTo>
                  <a:cubicBezTo>
                    <a:pt x="16666" y="23333"/>
                    <a:pt x="16666" y="23333"/>
                    <a:pt x="16666" y="23333"/>
                  </a:cubicBezTo>
                  <a:cubicBezTo>
                    <a:pt x="21666" y="23333"/>
                    <a:pt x="26666" y="23333"/>
                    <a:pt x="30000" y="30000"/>
                  </a:cubicBezTo>
                  <a:cubicBezTo>
                    <a:pt x="26666" y="43333"/>
                    <a:pt x="26666" y="43333"/>
                    <a:pt x="26666" y="43333"/>
                  </a:cubicBezTo>
                  <a:cubicBezTo>
                    <a:pt x="21666" y="40000"/>
                    <a:pt x="20000" y="40000"/>
                    <a:pt x="16666" y="36666"/>
                  </a:cubicBezTo>
                  <a:cubicBezTo>
                    <a:pt x="13333" y="36666"/>
                    <a:pt x="11666" y="40000"/>
                    <a:pt x="11666" y="43333"/>
                  </a:cubicBezTo>
                  <a:cubicBezTo>
                    <a:pt x="11666" y="46666"/>
                    <a:pt x="15000" y="50000"/>
                    <a:pt x="18333" y="50000"/>
                  </a:cubicBezTo>
                  <a:cubicBezTo>
                    <a:pt x="23333" y="53333"/>
                    <a:pt x="30000" y="60000"/>
                    <a:pt x="30000" y="70000"/>
                  </a:cubicBezTo>
                  <a:cubicBezTo>
                    <a:pt x="40000" y="23333"/>
                    <a:pt x="40000" y="23333"/>
                    <a:pt x="40000" y="23333"/>
                  </a:cubicBezTo>
                  <a:cubicBezTo>
                    <a:pt x="50000" y="23333"/>
                    <a:pt x="50000" y="23333"/>
                    <a:pt x="50000" y="23333"/>
                  </a:cubicBezTo>
                  <a:cubicBezTo>
                    <a:pt x="60000" y="80000"/>
                    <a:pt x="60000" y="80000"/>
                    <a:pt x="60000" y="80000"/>
                  </a:cubicBezTo>
                  <a:cubicBezTo>
                    <a:pt x="60000" y="23333"/>
                    <a:pt x="60000" y="23333"/>
                    <a:pt x="60000" y="23333"/>
                  </a:cubicBezTo>
                  <a:cubicBezTo>
                    <a:pt x="71666" y="23333"/>
                    <a:pt x="71666" y="23333"/>
                    <a:pt x="71666" y="23333"/>
                  </a:cubicBezTo>
                  <a:cubicBezTo>
                    <a:pt x="83333" y="23333"/>
                    <a:pt x="88333" y="30000"/>
                    <a:pt x="88333" y="50000"/>
                  </a:cubicBezTo>
                  <a:cubicBezTo>
                    <a:pt x="88333" y="66666"/>
                    <a:pt x="83333" y="73333"/>
                    <a:pt x="73333" y="73333"/>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5" name="Shape 8315"/>
            <p:cNvSpPr/>
            <p:nvPr/>
          </p:nvSpPr>
          <p:spPr>
            <a:xfrm>
              <a:off x="7004050" y="1318417"/>
              <a:ext cx="18900" cy="30300"/>
            </a:xfrm>
            <a:custGeom>
              <a:avLst/>
              <a:gdLst/>
              <a:ahLst/>
              <a:cxnLst/>
              <a:rect l="0" t="0" r="0" b="0"/>
              <a:pathLst>
                <a:path w="120000" h="120000" extrusionOk="0">
                  <a:moveTo>
                    <a:pt x="72000" y="0"/>
                  </a:moveTo>
                  <a:cubicBezTo>
                    <a:pt x="0" y="105000"/>
                    <a:pt x="0" y="105000"/>
                    <a:pt x="0" y="105000"/>
                  </a:cubicBezTo>
                  <a:cubicBezTo>
                    <a:pt x="24000" y="105000"/>
                    <a:pt x="48000" y="120000"/>
                    <a:pt x="72000" y="120000"/>
                  </a:cubicBezTo>
                  <a:cubicBezTo>
                    <a:pt x="72000" y="120000"/>
                    <a:pt x="96000" y="105000"/>
                    <a:pt x="120000" y="105000"/>
                  </a:cubicBezTo>
                  <a:cubicBezTo>
                    <a:pt x="72000" y="0"/>
                    <a:pt x="72000" y="0"/>
                    <a:pt x="72000" y="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6" name="Shape 8316"/>
            <p:cNvSpPr/>
            <p:nvPr/>
          </p:nvSpPr>
          <p:spPr>
            <a:xfrm>
              <a:off x="7070725" y="1312067"/>
              <a:ext cx="18900" cy="17400"/>
            </a:xfrm>
            <a:custGeom>
              <a:avLst/>
              <a:gdLst/>
              <a:ahLst/>
              <a:cxnLst/>
              <a:rect l="0" t="0" r="0" b="0"/>
              <a:pathLst>
                <a:path w="120000" h="120000" extrusionOk="0">
                  <a:moveTo>
                    <a:pt x="24000" y="0"/>
                  </a:moveTo>
                  <a:cubicBezTo>
                    <a:pt x="0" y="0"/>
                    <a:pt x="0" y="0"/>
                    <a:pt x="0" y="0"/>
                  </a:cubicBezTo>
                  <a:cubicBezTo>
                    <a:pt x="0" y="120000"/>
                    <a:pt x="0" y="120000"/>
                    <a:pt x="0" y="120000"/>
                  </a:cubicBezTo>
                  <a:cubicBezTo>
                    <a:pt x="24000" y="120000"/>
                    <a:pt x="24000" y="120000"/>
                    <a:pt x="24000" y="120000"/>
                  </a:cubicBezTo>
                  <a:cubicBezTo>
                    <a:pt x="96000" y="120000"/>
                    <a:pt x="120000" y="120000"/>
                    <a:pt x="120000" y="72000"/>
                  </a:cubicBezTo>
                  <a:cubicBezTo>
                    <a:pt x="120000" y="0"/>
                    <a:pt x="96000" y="0"/>
                    <a:pt x="24000" y="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7" name="Shape 8317"/>
            <p:cNvSpPr/>
            <p:nvPr/>
          </p:nvSpPr>
          <p:spPr>
            <a:xfrm>
              <a:off x="7081838" y="1383505"/>
              <a:ext cx="18900" cy="17400"/>
            </a:xfrm>
            <a:custGeom>
              <a:avLst/>
              <a:gdLst/>
              <a:ahLst/>
              <a:cxnLst/>
              <a:rect l="0" t="0" r="0" b="0"/>
              <a:pathLst>
                <a:path w="120000" h="120000" extrusionOk="0">
                  <a:moveTo>
                    <a:pt x="48000" y="0"/>
                  </a:moveTo>
                  <a:cubicBezTo>
                    <a:pt x="24000" y="0"/>
                    <a:pt x="0" y="24000"/>
                    <a:pt x="0" y="72000"/>
                  </a:cubicBezTo>
                  <a:cubicBezTo>
                    <a:pt x="0" y="96000"/>
                    <a:pt x="24000" y="120000"/>
                    <a:pt x="48000" y="120000"/>
                  </a:cubicBezTo>
                  <a:cubicBezTo>
                    <a:pt x="96000" y="120000"/>
                    <a:pt x="120000" y="96000"/>
                    <a:pt x="120000" y="72000"/>
                  </a:cubicBezTo>
                  <a:cubicBezTo>
                    <a:pt x="120000" y="24000"/>
                    <a:pt x="96000" y="0"/>
                    <a:pt x="48000" y="0"/>
                  </a:cubicBezTo>
                  <a:close/>
                  <a:moveTo>
                    <a:pt x="48000" y="120000"/>
                  </a:moveTo>
                  <a:cubicBezTo>
                    <a:pt x="24000" y="120000"/>
                    <a:pt x="0" y="96000"/>
                    <a:pt x="0" y="72000"/>
                  </a:cubicBezTo>
                  <a:cubicBezTo>
                    <a:pt x="0" y="48000"/>
                    <a:pt x="24000" y="24000"/>
                    <a:pt x="48000" y="24000"/>
                  </a:cubicBezTo>
                  <a:cubicBezTo>
                    <a:pt x="72000" y="24000"/>
                    <a:pt x="96000" y="48000"/>
                    <a:pt x="96000" y="72000"/>
                  </a:cubicBezTo>
                  <a:cubicBezTo>
                    <a:pt x="96000" y="96000"/>
                    <a:pt x="72000" y="120000"/>
                    <a:pt x="48000" y="12000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18" name="Shape 8318"/>
            <p:cNvSpPr/>
            <p:nvPr/>
          </p:nvSpPr>
          <p:spPr>
            <a:xfrm>
              <a:off x="7086600" y="1386680"/>
              <a:ext cx="7800" cy="11100"/>
            </a:xfrm>
            <a:custGeom>
              <a:avLst/>
              <a:gdLst/>
              <a:ahLst/>
              <a:cxnLst/>
              <a:rect l="0" t="0" r="0" b="0"/>
              <a:pathLst>
                <a:path w="120000" h="120000" extrusionOk="0">
                  <a:moveTo>
                    <a:pt x="120000" y="40000"/>
                  </a:moveTo>
                  <a:cubicBezTo>
                    <a:pt x="120000" y="40000"/>
                    <a:pt x="120000" y="0"/>
                    <a:pt x="60000" y="0"/>
                  </a:cubicBezTo>
                  <a:cubicBezTo>
                    <a:pt x="0" y="0"/>
                    <a:pt x="0" y="0"/>
                    <a:pt x="0" y="0"/>
                  </a:cubicBezTo>
                  <a:cubicBezTo>
                    <a:pt x="0" y="120000"/>
                    <a:pt x="0" y="120000"/>
                    <a:pt x="0" y="120000"/>
                  </a:cubicBezTo>
                  <a:cubicBezTo>
                    <a:pt x="60000" y="120000"/>
                    <a:pt x="60000" y="120000"/>
                    <a:pt x="60000" y="120000"/>
                  </a:cubicBezTo>
                  <a:cubicBezTo>
                    <a:pt x="60000" y="80000"/>
                    <a:pt x="60000" y="80000"/>
                    <a:pt x="60000" y="80000"/>
                  </a:cubicBezTo>
                  <a:cubicBezTo>
                    <a:pt x="60000" y="80000"/>
                    <a:pt x="60000" y="80000"/>
                    <a:pt x="60000" y="80000"/>
                  </a:cubicBezTo>
                  <a:cubicBezTo>
                    <a:pt x="120000" y="120000"/>
                    <a:pt x="120000" y="120000"/>
                    <a:pt x="120000" y="120000"/>
                  </a:cubicBezTo>
                  <a:cubicBezTo>
                    <a:pt x="120000" y="120000"/>
                    <a:pt x="120000" y="120000"/>
                    <a:pt x="120000" y="120000"/>
                  </a:cubicBezTo>
                  <a:cubicBezTo>
                    <a:pt x="120000" y="80000"/>
                    <a:pt x="120000" y="80000"/>
                    <a:pt x="120000" y="80000"/>
                  </a:cubicBezTo>
                  <a:cubicBezTo>
                    <a:pt x="120000" y="80000"/>
                    <a:pt x="120000" y="80000"/>
                    <a:pt x="120000" y="40000"/>
                  </a:cubicBezTo>
                  <a:close/>
                  <a:moveTo>
                    <a:pt x="60000" y="80000"/>
                  </a:moveTo>
                  <a:cubicBezTo>
                    <a:pt x="60000" y="40000"/>
                    <a:pt x="60000" y="40000"/>
                    <a:pt x="60000" y="40000"/>
                  </a:cubicBezTo>
                  <a:cubicBezTo>
                    <a:pt x="60000" y="40000"/>
                    <a:pt x="60000" y="40000"/>
                    <a:pt x="60000" y="40000"/>
                  </a:cubicBezTo>
                  <a:cubicBezTo>
                    <a:pt x="120000" y="40000"/>
                    <a:pt x="120000" y="40000"/>
                    <a:pt x="120000" y="40000"/>
                  </a:cubicBezTo>
                  <a:cubicBezTo>
                    <a:pt x="120000" y="80000"/>
                    <a:pt x="120000" y="80000"/>
                    <a:pt x="60000" y="80000"/>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319" name="Shape 8319"/>
          <p:cNvGrpSpPr/>
          <p:nvPr/>
        </p:nvGrpSpPr>
        <p:grpSpPr>
          <a:xfrm>
            <a:off x="3829640" y="1292336"/>
            <a:ext cx="159525" cy="236072"/>
            <a:chOff x="4596959" y="1736518"/>
            <a:chExt cx="212700" cy="315551"/>
          </a:xfrm>
        </p:grpSpPr>
        <p:grpSp>
          <p:nvGrpSpPr>
            <p:cNvPr id="8320" name="Shape 8320"/>
            <p:cNvGrpSpPr/>
            <p:nvPr/>
          </p:nvGrpSpPr>
          <p:grpSpPr>
            <a:xfrm>
              <a:off x="4596959" y="1844158"/>
              <a:ext cx="212700" cy="207911"/>
              <a:chOff x="8947150" y="1677988"/>
              <a:chExt cx="212700" cy="207911"/>
            </a:xfrm>
          </p:grpSpPr>
          <p:sp>
            <p:nvSpPr>
              <p:cNvPr id="8321" name="Shape 832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22" name="Shape 832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23" name="Shape 8323"/>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cxnSp>
        <p:nvCxnSpPr>
          <p:cNvPr id="8324" name="Shape 8324"/>
          <p:cNvCxnSpPr/>
          <p:nvPr/>
        </p:nvCxnSpPr>
        <p:spPr>
          <a:xfrm>
            <a:off x="2203270" y="3920022"/>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5" name="Shape 8325"/>
          <p:cNvCxnSpPr/>
          <p:nvPr/>
        </p:nvCxnSpPr>
        <p:spPr>
          <a:xfrm>
            <a:off x="3303007" y="3787686"/>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6" name="Shape 8326"/>
          <p:cNvCxnSpPr/>
          <p:nvPr/>
        </p:nvCxnSpPr>
        <p:spPr>
          <a:xfrm>
            <a:off x="4350068" y="3777452"/>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7" name="Shape 8327"/>
          <p:cNvCxnSpPr/>
          <p:nvPr/>
        </p:nvCxnSpPr>
        <p:spPr>
          <a:xfrm>
            <a:off x="5397848" y="3824738"/>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8" name="Shape 8328"/>
          <p:cNvCxnSpPr/>
          <p:nvPr/>
        </p:nvCxnSpPr>
        <p:spPr>
          <a:xfrm>
            <a:off x="6457901" y="3789936"/>
            <a:ext cx="0" cy="282600"/>
          </a:xfrm>
          <a:prstGeom prst="straightConnector1">
            <a:avLst/>
          </a:prstGeom>
          <a:noFill/>
          <a:ln w="25400" cap="flat" cmpd="sng">
            <a:solidFill>
              <a:schemeClr val="dk2"/>
            </a:solidFill>
            <a:prstDash val="solid"/>
            <a:miter/>
            <a:headEnd type="none" w="med" len="med"/>
            <a:tailEnd type="none" w="med" len="med"/>
          </a:ln>
        </p:spPr>
      </p:cxnSp>
      <p:cxnSp>
        <p:nvCxnSpPr>
          <p:cNvPr id="8329" name="Shape 8329"/>
          <p:cNvCxnSpPr/>
          <p:nvPr/>
        </p:nvCxnSpPr>
        <p:spPr>
          <a:xfrm>
            <a:off x="7558508" y="3785723"/>
            <a:ext cx="0" cy="282600"/>
          </a:xfrm>
          <a:prstGeom prst="straightConnector1">
            <a:avLst/>
          </a:prstGeom>
          <a:noFill/>
          <a:ln w="25400" cap="flat" cmpd="sng">
            <a:solidFill>
              <a:schemeClr val="dk2"/>
            </a:solidFill>
            <a:prstDash val="solid"/>
            <a:miter/>
            <a:headEnd type="none" w="med" len="med"/>
            <a:tailEnd type="none" w="med" len="med"/>
          </a:ln>
        </p:spPr>
      </p:cxnSp>
      <p:grpSp>
        <p:nvGrpSpPr>
          <p:cNvPr id="8330" name="Shape 8330"/>
          <p:cNvGrpSpPr/>
          <p:nvPr/>
        </p:nvGrpSpPr>
        <p:grpSpPr>
          <a:xfrm>
            <a:off x="4793724" y="1372866"/>
            <a:ext cx="159525" cy="155544"/>
            <a:chOff x="8947150" y="1677988"/>
            <a:chExt cx="212700" cy="207911"/>
          </a:xfrm>
        </p:grpSpPr>
        <p:sp>
          <p:nvSpPr>
            <p:cNvPr id="8331" name="Shape 833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32" name="Shape 833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33" name="Shape 8333"/>
          <p:cNvCxnSpPr/>
          <p:nvPr/>
        </p:nvCxnSpPr>
        <p:spPr>
          <a:xfrm>
            <a:off x="4874443" y="1280350"/>
            <a:ext cx="0" cy="95625"/>
          </a:xfrm>
          <a:prstGeom prst="straightConnector1">
            <a:avLst/>
          </a:prstGeom>
          <a:noFill/>
          <a:ln w="25400" cap="flat" cmpd="sng">
            <a:solidFill>
              <a:schemeClr val="dk2"/>
            </a:solidFill>
            <a:prstDash val="solid"/>
            <a:miter/>
            <a:headEnd type="none" w="med" len="med"/>
            <a:tailEnd type="none" w="med" len="med"/>
          </a:ln>
        </p:spPr>
      </p:cxnSp>
      <p:grpSp>
        <p:nvGrpSpPr>
          <p:cNvPr id="8334" name="Shape 8334"/>
          <p:cNvGrpSpPr/>
          <p:nvPr/>
        </p:nvGrpSpPr>
        <p:grpSpPr>
          <a:xfrm>
            <a:off x="5741613" y="1292336"/>
            <a:ext cx="159525" cy="236072"/>
            <a:chOff x="4596959" y="1736518"/>
            <a:chExt cx="212700" cy="315551"/>
          </a:xfrm>
        </p:grpSpPr>
        <p:grpSp>
          <p:nvGrpSpPr>
            <p:cNvPr id="8335" name="Shape 8335"/>
            <p:cNvGrpSpPr/>
            <p:nvPr/>
          </p:nvGrpSpPr>
          <p:grpSpPr>
            <a:xfrm>
              <a:off x="4596959" y="1844158"/>
              <a:ext cx="212700" cy="207911"/>
              <a:chOff x="8947150" y="1677988"/>
              <a:chExt cx="212700" cy="207911"/>
            </a:xfrm>
          </p:grpSpPr>
          <p:sp>
            <p:nvSpPr>
              <p:cNvPr id="8336" name="Shape 833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37" name="Shape 833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38" name="Shape 8338"/>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39" name="Shape 8339"/>
          <p:cNvGrpSpPr/>
          <p:nvPr/>
        </p:nvGrpSpPr>
        <p:grpSpPr>
          <a:xfrm>
            <a:off x="2890559" y="1292336"/>
            <a:ext cx="159525" cy="236072"/>
            <a:chOff x="4596959" y="1736518"/>
            <a:chExt cx="212700" cy="315551"/>
          </a:xfrm>
        </p:grpSpPr>
        <p:grpSp>
          <p:nvGrpSpPr>
            <p:cNvPr id="8340" name="Shape 8340"/>
            <p:cNvGrpSpPr/>
            <p:nvPr/>
          </p:nvGrpSpPr>
          <p:grpSpPr>
            <a:xfrm>
              <a:off x="4596959" y="1844158"/>
              <a:ext cx="212700" cy="207911"/>
              <a:chOff x="8947150" y="1677988"/>
              <a:chExt cx="212700" cy="207911"/>
            </a:xfrm>
          </p:grpSpPr>
          <p:sp>
            <p:nvSpPr>
              <p:cNvPr id="8341" name="Shape 834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42" name="Shape 834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43" name="Shape 8343"/>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44" name="Shape 8344"/>
          <p:cNvGrpSpPr/>
          <p:nvPr/>
        </p:nvGrpSpPr>
        <p:grpSpPr>
          <a:xfrm>
            <a:off x="2047295" y="1366811"/>
            <a:ext cx="159525" cy="155544"/>
            <a:chOff x="8947150" y="1677988"/>
            <a:chExt cx="212700" cy="207911"/>
          </a:xfrm>
        </p:grpSpPr>
        <p:sp>
          <p:nvSpPr>
            <p:cNvPr id="8345" name="Shape 834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46" name="Shape 834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47" name="Shape 8347"/>
          <p:cNvCxnSpPr/>
          <p:nvPr/>
        </p:nvCxnSpPr>
        <p:spPr>
          <a:xfrm>
            <a:off x="2124553" y="1286318"/>
            <a:ext cx="0" cy="102375"/>
          </a:xfrm>
          <a:prstGeom prst="straightConnector1">
            <a:avLst/>
          </a:prstGeom>
          <a:noFill/>
          <a:ln w="25400" cap="flat" cmpd="sng">
            <a:solidFill>
              <a:schemeClr val="dk2"/>
            </a:solidFill>
            <a:prstDash val="solid"/>
            <a:miter/>
            <a:headEnd type="none" w="med" len="med"/>
            <a:tailEnd type="none" w="med" len="med"/>
          </a:ln>
        </p:spPr>
      </p:cxnSp>
      <p:grpSp>
        <p:nvGrpSpPr>
          <p:cNvPr id="8348" name="Shape 8348"/>
          <p:cNvGrpSpPr/>
          <p:nvPr/>
        </p:nvGrpSpPr>
        <p:grpSpPr>
          <a:xfrm>
            <a:off x="7654914" y="1309249"/>
            <a:ext cx="159525" cy="236072"/>
            <a:chOff x="4596959" y="1736518"/>
            <a:chExt cx="212700" cy="315551"/>
          </a:xfrm>
        </p:grpSpPr>
        <p:grpSp>
          <p:nvGrpSpPr>
            <p:cNvPr id="8349" name="Shape 8349"/>
            <p:cNvGrpSpPr/>
            <p:nvPr/>
          </p:nvGrpSpPr>
          <p:grpSpPr>
            <a:xfrm>
              <a:off x="4596959" y="1844158"/>
              <a:ext cx="212700" cy="207911"/>
              <a:chOff x="8947150" y="1677988"/>
              <a:chExt cx="212700" cy="207911"/>
            </a:xfrm>
          </p:grpSpPr>
          <p:sp>
            <p:nvSpPr>
              <p:cNvPr id="8350" name="Shape 835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51" name="Shape 835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52" name="Shape 835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353" name="Shape 8353"/>
          <p:cNvGrpSpPr/>
          <p:nvPr/>
        </p:nvGrpSpPr>
        <p:grpSpPr>
          <a:xfrm>
            <a:off x="6933127" y="1133809"/>
            <a:ext cx="159525" cy="394602"/>
            <a:chOff x="8768279" y="1504955"/>
            <a:chExt cx="212700" cy="527455"/>
          </a:xfrm>
        </p:grpSpPr>
        <p:grpSp>
          <p:nvGrpSpPr>
            <p:cNvPr id="8354" name="Shape 8354"/>
            <p:cNvGrpSpPr/>
            <p:nvPr/>
          </p:nvGrpSpPr>
          <p:grpSpPr>
            <a:xfrm>
              <a:off x="8768279" y="1824499"/>
              <a:ext cx="212700" cy="207911"/>
              <a:chOff x="8947150" y="1677988"/>
              <a:chExt cx="212700" cy="207911"/>
            </a:xfrm>
          </p:grpSpPr>
          <p:sp>
            <p:nvSpPr>
              <p:cNvPr id="8355" name="Shape 835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56" name="Shape 835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57" name="Shape 8357"/>
            <p:cNvCxnSpPr/>
            <p:nvPr/>
          </p:nvCxnSpPr>
          <p:spPr>
            <a:xfrm flipH="1">
              <a:off x="8869842" y="1504955"/>
              <a:ext cx="4800" cy="321600"/>
            </a:xfrm>
            <a:prstGeom prst="straightConnector1">
              <a:avLst/>
            </a:prstGeom>
            <a:noFill/>
            <a:ln w="25400" cap="flat" cmpd="sng">
              <a:solidFill>
                <a:schemeClr val="dk2"/>
              </a:solidFill>
              <a:prstDash val="solid"/>
              <a:miter/>
              <a:headEnd type="none" w="med" len="med"/>
              <a:tailEnd type="none" w="med" len="med"/>
            </a:ln>
          </p:spPr>
        </p:cxnSp>
      </p:grpSp>
      <p:grpSp>
        <p:nvGrpSpPr>
          <p:cNvPr id="8358" name="Shape 8358"/>
          <p:cNvGrpSpPr/>
          <p:nvPr/>
        </p:nvGrpSpPr>
        <p:grpSpPr>
          <a:xfrm>
            <a:off x="6460588" y="1133809"/>
            <a:ext cx="159525" cy="394602"/>
            <a:chOff x="8768279" y="1504955"/>
            <a:chExt cx="212700" cy="527455"/>
          </a:xfrm>
        </p:grpSpPr>
        <p:grpSp>
          <p:nvGrpSpPr>
            <p:cNvPr id="8359" name="Shape 8359"/>
            <p:cNvGrpSpPr/>
            <p:nvPr/>
          </p:nvGrpSpPr>
          <p:grpSpPr>
            <a:xfrm>
              <a:off x="8768279" y="1824499"/>
              <a:ext cx="212700" cy="207911"/>
              <a:chOff x="8947150" y="1677988"/>
              <a:chExt cx="212700" cy="207911"/>
            </a:xfrm>
          </p:grpSpPr>
          <p:sp>
            <p:nvSpPr>
              <p:cNvPr id="8360" name="Shape 836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1" name="Shape 836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362" name="Shape 8362"/>
            <p:cNvCxnSpPr/>
            <p:nvPr/>
          </p:nvCxnSpPr>
          <p:spPr>
            <a:xfrm flipH="1">
              <a:off x="8869842" y="1504955"/>
              <a:ext cx="4800" cy="321600"/>
            </a:xfrm>
            <a:prstGeom prst="straightConnector1">
              <a:avLst/>
            </a:prstGeom>
            <a:noFill/>
            <a:ln w="25400" cap="flat" cmpd="sng">
              <a:solidFill>
                <a:schemeClr val="dk2"/>
              </a:solidFill>
              <a:prstDash val="solid"/>
              <a:miter/>
              <a:headEnd type="none" w="med" len="med"/>
              <a:tailEnd type="none" w="med" len="med"/>
            </a:ln>
          </p:spPr>
        </p:cxnSp>
      </p:grpSp>
      <p:sp>
        <p:nvSpPr>
          <p:cNvPr id="8363" name="Shape 8363"/>
          <p:cNvSpPr/>
          <p:nvPr/>
        </p:nvSpPr>
        <p:spPr>
          <a:xfrm>
            <a:off x="1975667" y="868622"/>
            <a:ext cx="292050" cy="429074"/>
          </a:xfrm>
          <a:custGeom>
            <a:avLst/>
            <a:gdLst/>
            <a:ahLst/>
            <a:cxnLst/>
            <a:rect l="0" t="0" r="0" b="0"/>
            <a:pathLst>
              <a:path w="120000" h="120000" extrusionOk="0">
                <a:moveTo>
                  <a:pt x="101538" y="0"/>
                </a:moveTo>
                <a:cubicBezTo>
                  <a:pt x="16923" y="0"/>
                  <a:pt x="16923" y="0"/>
                  <a:pt x="16923" y="0"/>
                </a:cubicBezTo>
                <a:cubicBezTo>
                  <a:pt x="7692" y="0"/>
                  <a:pt x="0" y="6260"/>
                  <a:pt x="0" y="12521"/>
                </a:cubicBezTo>
                <a:cubicBezTo>
                  <a:pt x="0" y="107478"/>
                  <a:pt x="0" y="107478"/>
                  <a:pt x="0" y="107478"/>
                </a:cubicBezTo>
                <a:cubicBezTo>
                  <a:pt x="0" y="114782"/>
                  <a:pt x="7692" y="120000"/>
                  <a:pt x="16923" y="120000"/>
                </a:cubicBezTo>
                <a:cubicBezTo>
                  <a:pt x="101538" y="120000"/>
                  <a:pt x="101538" y="120000"/>
                  <a:pt x="101538" y="120000"/>
                </a:cubicBezTo>
                <a:cubicBezTo>
                  <a:pt x="112307" y="120000"/>
                  <a:pt x="120000" y="114782"/>
                  <a:pt x="120000" y="107478"/>
                </a:cubicBezTo>
                <a:cubicBezTo>
                  <a:pt x="120000" y="12521"/>
                  <a:pt x="120000" y="12521"/>
                  <a:pt x="120000" y="12521"/>
                </a:cubicBezTo>
                <a:cubicBezTo>
                  <a:pt x="120000" y="6260"/>
                  <a:pt x="112307" y="0"/>
                  <a:pt x="101538" y="0"/>
                </a:cubicBezTo>
                <a:close/>
                <a:moveTo>
                  <a:pt x="112307" y="107478"/>
                </a:moveTo>
                <a:cubicBezTo>
                  <a:pt x="112307" y="111652"/>
                  <a:pt x="107692" y="114782"/>
                  <a:pt x="101538" y="114782"/>
                </a:cubicBezTo>
                <a:cubicBezTo>
                  <a:pt x="16923" y="114782"/>
                  <a:pt x="16923" y="114782"/>
                  <a:pt x="16923" y="114782"/>
                </a:cubicBezTo>
                <a:cubicBezTo>
                  <a:pt x="12307" y="114782"/>
                  <a:pt x="7692" y="111652"/>
                  <a:pt x="7692" y="107478"/>
                </a:cubicBezTo>
                <a:cubicBezTo>
                  <a:pt x="7692" y="94956"/>
                  <a:pt x="7692" y="94956"/>
                  <a:pt x="7692" y="94956"/>
                </a:cubicBezTo>
                <a:cubicBezTo>
                  <a:pt x="112307" y="94956"/>
                  <a:pt x="112307" y="94956"/>
                  <a:pt x="112307" y="94956"/>
                </a:cubicBezTo>
                <a:lnTo>
                  <a:pt x="112307" y="107478"/>
                </a:lnTo>
                <a:close/>
                <a:moveTo>
                  <a:pt x="112307" y="26086"/>
                </a:moveTo>
                <a:cubicBezTo>
                  <a:pt x="7692" y="26086"/>
                  <a:pt x="7692" y="26086"/>
                  <a:pt x="7692" y="26086"/>
                </a:cubicBezTo>
                <a:cubicBezTo>
                  <a:pt x="7692" y="12521"/>
                  <a:pt x="7692" y="12521"/>
                  <a:pt x="7692" y="12521"/>
                </a:cubicBezTo>
                <a:cubicBezTo>
                  <a:pt x="7692" y="9391"/>
                  <a:pt x="12307" y="6260"/>
                  <a:pt x="16923" y="6260"/>
                </a:cubicBezTo>
                <a:cubicBezTo>
                  <a:pt x="101538" y="6260"/>
                  <a:pt x="101538" y="6260"/>
                  <a:pt x="101538" y="6260"/>
                </a:cubicBezTo>
                <a:cubicBezTo>
                  <a:pt x="107692" y="6260"/>
                  <a:pt x="112307" y="9391"/>
                  <a:pt x="112307" y="12521"/>
                </a:cubicBezTo>
                <a:lnTo>
                  <a:pt x="112307" y="26086"/>
                </a:lnTo>
                <a:close/>
                <a:moveTo>
                  <a:pt x="52307" y="104347"/>
                </a:moveTo>
                <a:cubicBezTo>
                  <a:pt x="52307" y="101217"/>
                  <a:pt x="55384" y="99130"/>
                  <a:pt x="60000" y="99130"/>
                </a:cubicBezTo>
                <a:cubicBezTo>
                  <a:pt x="64615" y="99130"/>
                  <a:pt x="67692" y="101217"/>
                  <a:pt x="67692" y="104347"/>
                </a:cubicBezTo>
                <a:cubicBezTo>
                  <a:pt x="67692" y="107478"/>
                  <a:pt x="64615" y="109565"/>
                  <a:pt x="60000" y="109565"/>
                </a:cubicBezTo>
                <a:cubicBezTo>
                  <a:pt x="55384" y="109565"/>
                  <a:pt x="52307" y="107478"/>
                  <a:pt x="52307" y="104347"/>
                </a:cubicBezTo>
                <a:close/>
                <a:moveTo>
                  <a:pt x="46153" y="13565"/>
                </a:moveTo>
                <a:cubicBezTo>
                  <a:pt x="73846" y="13565"/>
                  <a:pt x="73846" y="13565"/>
                  <a:pt x="73846" y="13565"/>
                </a:cubicBezTo>
                <a:cubicBezTo>
                  <a:pt x="73846" y="17739"/>
                  <a:pt x="73846" y="17739"/>
                  <a:pt x="73846" y="17739"/>
                </a:cubicBezTo>
                <a:cubicBezTo>
                  <a:pt x="46153" y="17739"/>
                  <a:pt x="46153" y="17739"/>
                  <a:pt x="46153" y="17739"/>
                </a:cubicBezTo>
                <a:lnTo>
                  <a:pt x="46153" y="13565"/>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nvGrpSpPr>
          <p:cNvPr id="8364" name="Shape 8364"/>
          <p:cNvGrpSpPr/>
          <p:nvPr/>
        </p:nvGrpSpPr>
        <p:grpSpPr>
          <a:xfrm>
            <a:off x="4615501" y="886050"/>
            <a:ext cx="519736" cy="394382"/>
            <a:chOff x="7796213" y="1062830"/>
            <a:chExt cx="487500" cy="428700"/>
          </a:xfrm>
        </p:grpSpPr>
        <p:sp>
          <p:nvSpPr>
            <p:cNvPr id="8365" name="Shape 8365"/>
            <p:cNvSpPr/>
            <p:nvPr/>
          </p:nvSpPr>
          <p:spPr>
            <a:xfrm>
              <a:off x="7796213" y="1062830"/>
              <a:ext cx="487500" cy="428700"/>
            </a:xfrm>
            <a:custGeom>
              <a:avLst/>
              <a:gdLst/>
              <a:ahLst/>
              <a:cxnLst/>
              <a:rect l="0" t="0" r="0" b="0"/>
              <a:pathLst>
                <a:path w="120000" h="120000" extrusionOk="0">
                  <a:moveTo>
                    <a:pt x="109846" y="0"/>
                  </a:moveTo>
                  <a:cubicBezTo>
                    <a:pt x="9230" y="0"/>
                    <a:pt x="9230" y="0"/>
                    <a:pt x="9230" y="0"/>
                  </a:cubicBezTo>
                  <a:cubicBezTo>
                    <a:pt x="3692" y="0"/>
                    <a:pt x="0" y="4210"/>
                    <a:pt x="0" y="10526"/>
                  </a:cubicBezTo>
                  <a:cubicBezTo>
                    <a:pt x="0" y="92631"/>
                    <a:pt x="0" y="92631"/>
                    <a:pt x="0" y="92631"/>
                  </a:cubicBezTo>
                  <a:cubicBezTo>
                    <a:pt x="0" y="97894"/>
                    <a:pt x="3692" y="103157"/>
                    <a:pt x="9230" y="103157"/>
                  </a:cubicBezTo>
                  <a:cubicBezTo>
                    <a:pt x="42461" y="103157"/>
                    <a:pt x="42461" y="103157"/>
                    <a:pt x="42461" y="103157"/>
                  </a:cubicBezTo>
                  <a:cubicBezTo>
                    <a:pt x="42461" y="115789"/>
                    <a:pt x="42461" y="115789"/>
                    <a:pt x="42461" y="115789"/>
                  </a:cubicBezTo>
                  <a:cubicBezTo>
                    <a:pt x="38769" y="115789"/>
                    <a:pt x="38769" y="115789"/>
                    <a:pt x="38769" y="115789"/>
                  </a:cubicBezTo>
                  <a:cubicBezTo>
                    <a:pt x="37846" y="115789"/>
                    <a:pt x="36923" y="116842"/>
                    <a:pt x="36923" y="117894"/>
                  </a:cubicBezTo>
                  <a:cubicBezTo>
                    <a:pt x="36923" y="118947"/>
                    <a:pt x="37846" y="119999"/>
                    <a:pt x="38769" y="119999"/>
                  </a:cubicBezTo>
                  <a:cubicBezTo>
                    <a:pt x="80307" y="119999"/>
                    <a:pt x="80307" y="119999"/>
                    <a:pt x="80307" y="119999"/>
                  </a:cubicBezTo>
                  <a:cubicBezTo>
                    <a:pt x="81230" y="119999"/>
                    <a:pt x="82153" y="118947"/>
                    <a:pt x="82153" y="117894"/>
                  </a:cubicBezTo>
                  <a:cubicBezTo>
                    <a:pt x="82153" y="116842"/>
                    <a:pt x="81230" y="115789"/>
                    <a:pt x="80307" y="115789"/>
                  </a:cubicBezTo>
                  <a:cubicBezTo>
                    <a:pt x="77538" y="115789"/>
                    <a:pt x="77538" y="115789"/>
                    <a:pt x="77538" y="115789"/>
                  </a:cubicBezTo>
                  <a:cubicBezTo>
                    <a:pt x="77538" y="103157"/>
                    <a:pt x="77538" y="103157"/>
                    <a:pt x="77538" y="103157"/>
                  </a:cubicBezTo>
                  <a:cubicBezTo>
                    <a:pt x="109846" y="103157"/>
                    <a:pt x="109846" y="103157"/>
                    <a:pt x="109846" y="103157"/>
                  </a:cubicBezTo>
                  <a:cubicBezTo>
                    <a:pt x="115384" y="103157"/>
                    <a:pt x="120000" y="97894"/>
                    <a:pt x="120000" y="92631"/>
                  </a:cubicBezTo>
                  <a:cubicBezTo>
                    <a:pt x="120000" y="10526"/>
                    <a:pt x="120000" y="10526"/>
                    <a:pt x="120000" y="10526"/>
                  </a:cubicBezTo>
                  <a:cubicBezTo>
                    <a:pt x="120000" y="4210"/>
                    <a:pt x="115384" y="0"/>
                    <a:pt x="109846" y="0"/>
                  </a:cubicBezTo>
                  <a:close/>
                  <a:moveTo>
                    <a:pt x="9230" y="5263"/>
                  </a:moveTo>
                  <a:cubicBezTo>
                    <a:pt x="109846" y="5263"/>
                    <a:pt x="109846" y="5263"/>
                    <a:pt x="109846" y="5263"/>
                  </a:cubicBezTo>
                  <a:cubicBezTo>
                    <a:pt x="112615" y="5263"/>
                    <a:pt x="115384" y="7368"/>
                    <a:pt x="115384" y="10526"/>
                  </a:cubicBezTo>
                  <a:cubicBezTo>
                    <a:pt x="115384" y="73684"/>
                    <a:pt x="115384" y="73684"/>
                    <a:pt x="115384" y="73684"/>
                  </a:cubicBezTo>
                  <a:cubicBezTo>
                    <a:pt x="4615" y="73684"/>
                    <a:pt x="4615" y="73684"/>
                    <a:pt x="4615" y="73684"/>
                  </a:cubicBezTo>
                  <a:cubicBezTo>
                    <a:pt x="4615" y="10526"/>
                    <a:pt x="4615" y="10526"/>
                    <a:pt x="4615" y="10526"/>
                  </a:cubicBezTo>
                  <a:cubicBezTo>
                    <a:pt x="4615" y="7368"/>
                    <a:pt x="6461" y="5263"/>
                    <a:pt x="9230" y="5263"/>
                  </a:cubicBezTo>
                  <a:close/>
                  <a:moveTo>
                    <a:pt x="109846" y="97894"/>
                  </a:moveTo>
                  <a:cubicBezTo>
                    <a:pt x="9230" y="97894"/>
                    <a:pt x="9230" y="97894"/>
                    <a:pt x="9230" y="97894"/>
                  </a:cubicBezTo>
                  <a:cubicBezTo>
                    <a:pt x="6461" y="97894"/>
                    <a:pt x="4615" y="94736"/>
                    <a:pt x="4615" y="92631"/>
                  </a:cubicBezTo>
                  <a:cubicBezTo>
                    <a:pt x="4615" y="77894"/>
                    <a:pt x="4615" y="77894"/>
                    <a:pt x="4615" y="77894"/>
                  </a:cubicBezTo>
                  <a:cubicBezTo>
                    <a:pt x="115384" y="77894"/>
                    <a:pt x="115384" y="77894"/>
                    <a:pt x="115384" y="77894"/>
                  </a:cubicBezTo>
                  <a:cubicBezTo>
                    <a:pt x="115384" y="92631"/>
                    <a:pt x="115384" y="92631"/>
                    <a:pt x="115384" y="92631"/>
                  </a:cubicBezTo>
                  <a:cubicBezTo>
                    <a:pt x="115384" y="94736"/>
                    <a:pt x="112615" y="97894"/>
                    <a:pt x="109846" y="97894"/>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6" name="Shape 8366"/>
            <p:cNvSpPr/>
            <p:nvPr/>
          </p:nvSpPr>
          <p:spPr>
            <a:xfrm>
              <a:off x="8024813" y="1359692"/>
              <a:ext cx="27000" cy="270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367" name="Shape 8367"/>
          <p:cNvGrpSpPr/>
          <p:nvPr/>
        </p:nvGrpSpPr>
        <p:grpSpPr>
          <a:xfrm>
            <a:off x="7516379" y="850446"/>
            <a:ext cx="435112" cy="465604"/>
            <a:chOff x="1874838" y="5278437"/>
            <a:chExt cx="412800" cy="442800"/>
          </a:xfrm>
        </p:grpSpPr>
        <p:sp>
          <p:nvSpPr>
            <p:cNvPr id="8368" name="Shape 8368"/>
            <p:cNvSpPr/>
            <p:nvPr/>
          </p:nvSpPr>
          <p:spPr>
            <a:xfrm>
              <a:off x="1874838" y="5278437"/>
              <a:ext cx="412800" cy="442800"/>
            </a:xfrm>
            <a:custGeom>
              <a:avLst/>
              <a:gdLst/>
              <a:ahLst/>
              <a:cxnLst/>
              <a:rect l="0" t="0" r="0" b="0"/>
              <a:pathLst>
                <a:path w="120000" h="120000" extrusionOk="0">
                  <a:moveTo>
                    <a:pt x="111272" y="0"/>
                  </a:moveTo>
                  <a:cubicBezTo>
                    <a:pt x="8727" y="0"/>
                    <a:pt x="8727" y="0"/>
                    <a:pt x="8727" y="0"/>
                  </a:cubicBezTo>
                  <a:cubicBezTo>
                    <a:pt x="4363" y="0"/>
                    <a:pt x="0" y="4067"/>
                    <a:pt x="0" y="9152"/>
                  </a:cubicBezTo>
                  <a:cubicBezTo>
                    <a:pt x="0" y="120000"/>
                    <a:pt x="0" y="120000"/>
                    <a:pt x="0" y="120000"/>
                  </a:cubicBezTo>
                  <a:cubicBezTo>
                    <a:pt x="120000" y="120000"/>
                    <a:pt x="120000" y="120000"/>
                    <a:pt x="120000" y="120000"/>
                  </a:cubicBezTo>
                  <a:cubicBezTo>
                    <a:pt x="120000" y="9152"/>
                    <a:pt x="120000" y="9152"/>
                    <a:pt x="120000" y="9152"/>
                  </a:cubicBezTo>
                  <a:cubicBezTo>
                    <a:pt x="120000" y="4067"/>
                    <a:pt x="115636" y="0"/>
                    <a:pt x="111272" y="0"/>
                  </a:cubicBezTo>
                  <a:close/>
                  <a:moveTo>
                    <a:pt x="8727" y="5084"/>
                  </a:moveTo>
                  <a:cubicBezTo>
                    <a:pt x="111272" y="5084"/>
                    <a:pt x="111272" y="5084"/>
                    <a:pt x="111272" y="5084"/>
                  </a:cubicBezTo>
                  <a:cubicBezTo>
                    <a:pt x="112363" y="5084"/>
                    <a:pt x="114545" y="7118"/>
                    <a:pt x="114545" y="9152"/>
                  </a:cubicBezTo>
                  <a:cubicBezTo>
                    <a:pt x="114545" y="26440"/>
                    <a:pt x="114545" y="26440"/>
                    <a:pt x="114545" y="26440"/>
                  </a:cubicBezTo>
                  <a:cubicBezTo>
                    <a:pt x="110181" y="26440"/>
                    <a:pt x="105818" y="25423"/>
                    <a:pt x="100363" y="24406"/>
                  </a:cubicBezTo>
                  <a:cubicBezTo>
                    <a:pt x="89454" y="22372"/>
                    <a:pt x="76363" y="19322"/>
                    <a:pt x="58909" y="19322"/>
                  </a:cubicBezTo>
                  <a:cubicBezTo>
                    <a:pt x="57818" y="19322"/>
                    <a:pt x="57818" y="19322"/>
                    <a:pt x="57818" y="19322"/>
                  </a:cubicBezTo>
                  <a:cubicBezTo>
                    <a:pt x="41454" y="19322"/>
                    <a:pt x="29454" y="22372"/>
                    <a:pt x="19636" y="24406"/>
                  </a:cubicBezTo>
                  <a:cubicBezTo>
                    <a:pt x="14181" y="25423"/>
                    <a:pt x="9818" y="26440"/>
                    <a:pt x="5454" y="26440"/>
                  </a:cubicBezTo>
                  <a:cubicBezTo>
                    <a:pt x="5454" y="9152"/>
                    <a:pt x="5454" y="9152"/>
                    <a:pt x="5454" y="9152"/>
                  </a:cubicBezTo>
                  <a:cubicBezTo>
                    <a:pt x="5454" y="7118"/>
                    <a:pt x="6545" y="5084"/>
                    <a:pt x="8727" y="5084"/>
                  </a:cubicBezTo>
                  <a:close/>
                  <a:moveTo>
                    <a:pt x="5454" y="114915"/>
                  </a:moveTo>
                  <a:cubicBezTo>
                    <a:pt x="5454" y="31525"/>
                    <a:pt x="5454" y="31525"/>
                    <a:pt x="5454" y="31525"/>
                  </a:cubicBezTo>
                  <a:cubicBezTo>
                    <a:pt x="10909" y="31525"/>
                    <a:pt x="15272" y="30508"/>
                    <a:pt x="21818" y="29491"/>
                  </a:cubicBezTo>
                  <a:cubicBezTo>
                    <a:pt x="30545" y="27457"/>
                    <a:pt x="41454" y="25423"/>
                    <a:pt x="57818" y="24406"/>
                  </a:cubicBezTo>
                  <a:cubicBezTo>
                    <a:pt x="75272" y="24406"/>
                    <a:pt x="88363" y="27457"/>
                    <a:pt x="99272" y="29491"/>
                  </a:cubicBezTo>
                  <a:cubicBezTo>
                    <a:pt x="104727" y="30508"/>
                    <a:pt x="110181" y="31525"/>
                    <a:pt x="114545" y="31525"/>
                  </a:cubicBezTo>
                  <a:cubicBezTo>
                    <a:pt x="114545" y="114915"/>
                    <a:pt x="114545" y="114915"/>
                    <a:pt x="114545" y="114915"/>
                  </a:cubicBezTo>
                  <a:lnTo>
                    <a:pt x="5454" y="114915"/>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69" name="Shape 8369"/>
            <p:cNvSpPr/>
            <p:nvPr/>
          </p:nvSpPr>
          <p:spPr>
            <a:xfrm>
              <a:off x="1973263" y="5413375"/>
              <a:ext cx="217500" cy="220800"/>
            </a:xfrm>
            <a:custGeom>
              <a:avLst/>
              <a:gdLst/>
              <a:ahLst/>
              <a:cxnLst/>
              <a:rect l="0" t="0" r="0" b="0"/>
              <a:pathLst>
                <a:path w="120000" h="120000" extrusionOk="0">
                  <a:moveTo>
                    <a:pt x="60000" y="0"/>
                  </a:moveTo>
                  <a:cubicBezTo>
                    <a:pt x="26896" y="0"/>
                    <a:pt x="0" y="26440"/>
                    <a:pt x="0" y="58983"/>
                  </a:cubicBezTo>
                  <a:cubicBezTo>
                    <a:pt x="0" y="91525"/>
                    <a:pt x="26896" y="120000"/>
                    <a:pt x="60000" y="120000"/>
                  </a:cubicBezTo>
                  <a:cubicBezTo>
                    <a:pt x="93103" y="120000"/>
                    <a:pt x="120000" y="91525"/>
                    <a:pt x="120000" y="58983"/>
                  </a:cubicBezTo>
                  <a:cubicBezTo>
                    <a:pt x="120000" y="26440"/>
                    <a:pt x="93103" y="0"/>
                    <a:pt x="60000" y="0"/>
                  </a:cubicBezTo>
                  <a:close/>
                  <a:moveTo>
                    <a:pt x="60000" y="18305"/>
                  </a:moveTo>
                  <a:cubicBezTo>
                    <a:pt x="70344" y="18305"/>
                    <a:pt x="80689" y="22372"/>
                    <a:pt x="88965" y="30508"/>
                  </a:cubicBezTo>
                  <a:cubicBezTo>
                    <a:pt x="88965" y="42711"/>
                    <a:pt x="88965" y="42711"/>
                    <a:pt x="88965" y="42711"/>
                  </a:cubicBezTo>
                  <a:cubicBezTo>
                    <a:pt x="84827" y="42711"/>
                    <a:pt x="84827" y="42711"/>
                    <a:pt x="84827" y="42711"/>
                  </a:cubicBezTo>
                  <a:cubicBezTo>
                    <a:pt x="82758" y="42711"/>
                    <a:pt x="80689" y="44745"/>
                    <a:pt x="80689" y="46779"/>
                  </a:cubicBezTo>
                  <a:cubicBezTo>
                    <a:pt x="80689" y="73220"/>
                    <a:pt x="80689" y="73220"/>
                    <a:pt x="80689" y="73220"/>
                  </a:cubicBezTo>
                  <a:cubicBezTo>
                    <a:pt x="80689" y="75254"/>
                    <a:pt x="82758" y="77288"/>
                    <a:pt x="84827" y="77288"/>
                  </a:cubicBezTo>
                  <a:cubicBezTo>
                    <a:pt x="88965" y="77288"/>
                    <a:pt x="88965" y="77288"/>
                    <a:pt x="88965" y="77288"/>
                  </a:cubicBezTo>
                  <a:cubicBezTo>
                    <a:pt x="88965" y="89491"/>
                    <a:pt x="88965" y="89491"/>
                    <a:pt x="88965" y="89491"/>
                  </a:cubicBezTo>
                  <a:cubicBezTo>
                    <a:pt x="80689" y="97627"/>
                    <a:pt x="70344" y="101694"/>
                    <a:pt x="60000" y="101694"/>
                  </a:cubicBezTo>
                  <a:cubicBezTo>
                    <a:pt x="37241" y="101694"/>
                    <a:pt x="16551" y="83389"/>
                    <a:pt x="16551" y="58983"/>
                  </a:cubicBezTo>
                  <a:cubicBezTo>
                    <a:pt x="16551" y="36610"/>
                    <a:pt x="37241" y="18305"/>
                    <a:pt x="60000" y="18305"/>
                  </a:cubicBez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0" name="Shape 8370"/>
            <p:cNvSpPr/>
            <p:nvPr/>
          </p:nvSpPr>
          <p:spPr>
            <a:xfrm>
              <a:off x="2228850" y="5326062"/>
              <a:ext cx="174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1" name="Shape 8371"/>
            <p:cNvSpPr/>
            <p:nvPr/>
          </p:nvSpPr>
          <p:spPr>
            <a:xfrm>
              <a:off x="2198688" y="5326062"/>
              <a:ext cx="174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2" name="Shape 8372"/>
            <p:cNvSpPr/>
            <p:nvPr/>
          </p:nvSpPr>
          <p:spPr>
            <a:xfrm>
              <a:off x="1912938" y="5326062"/>
              <a:ext cx="18900" cy="18900"/>
            </a:xfrm>
            <a:prstGeom prst="ellipse">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373" name="Shape 8373"/>
          <p:cNvSpPr/>
          <p:nvPr/>
        </p:nvSpPr>
        <p:spPr>
          <a:xfrm>
            <a:off x="2760590" y="869565"/>
            <a:ext cx="428400" cy="427275"/>
          </a:xfrm>
          <a:custGeom>
            <a:avLst/>
            <a:gdLst/>
            <a:ahLst/>
            <a:cxnLst/>
            <a:rect l="0" t="0" r="0" b="0"/>
            <a:pathLst>
              <a:path w="120000" h="120000" extrusionOk="0">
                <a:moveTo>
                  <a:pt x="60000" y="0"/>
                </a:moveTo>
                <a:cubicBezTo>
                  <a:pt x="26440" y="0"/>
                  <a:pt x="0" y="26440"/>
                  <a:pt x="0" y="60000"/>
                </a:cubicBezTo>
                <a:cubicBezTo>
                  <a:pt x="0" y="70169"/>
                  <a:pt x="2033" y="80338"/>
                  <a:pt x="7118" y="88474"/>
                </a:cubicBezTo>
                <a:cubicBezTo>
                  <a:pt x="7118" y="88474"/>
                  <a:pt x="7118" y="88474"/>
                  <a:pt x="7118" y="88474"/>
                </a:cubicBezTo>
                <a:cubicBezTo>
                  <a:pt x="7118" y="88474"/>
                  <a:pt x="7118" y="88474"/>
                  <a:pt x="7118" y="88474"/>
                </a:cubicBezTo>
                <a:cubicBezTo>
                  <a:pt x="17288" y="107796"/>
                  <a:pt x="37627" y="120000"/>
                  <a:pt x="60000" y="120000"/>
                </a:cubicBezTo>
                <a:cubicBezTo>
                  <a:pt x="93559" y="120000"/>
                  <a:pt x="120000" y="92542"/>
                  <a:pt x="120000" y="60000"/>
                </a:cubicBezTo>
                <a:cubicBezTo>
                  <a:pt x="120000" y="26440"/>
                  <a:pt x="93559" y="0"/>
                  <a:pt x="60000" y="0"/>
                </a:cubicBezTo>
                <a:close/>
                <a:moveTo>
                  <a:pt x="60000" y="114915"/>
                </a:moveTo>
                <a:cubicBezTo>
                  <a:pt x="46779" y="114915"/>
                  <a:pt x="35593" y="109830"/>
                  <a:pt x="26440" y="102711"/>
                </a:cubicBezTo>
                <a:cubicBezTo>
                  <a:pt x="29491" y="94576"/>
                  <a:pt x="36610" y="88474"/>
                  <a:pt x="44745" y="85423"/>
                </a:cubicBezTo>
                <a:cubicBezTo>
                  <a:pt x="47796" y="83389"/>
                  <a:pt x="47796" y="83389"/>
                  <a:pt x="47796" y="83389"/>
                </a:cubicBezTo>
                <a:cubicBezTo>
                  <a:pt x="45762" y="81355"/>
                  <a:pt x="45762" y="81355"/>
                  <a:pt x="45762" y="81355"/>
                </a:cubicBezTo>
                <a:cubicBezTo>
                  <a:pt x="40677" y="75254"/>
                  <a:pt x="38644" y="69152"/>
                  <a:pt x="36610" y="65084"/>
                </a:cubicBezTo>
                <a:cubicBezTo>
                  <a:pt x="36610" y="65084"/>
                  <a:pt x="36610" y="65084"/>
                  <a:pt x="36610" y="65084"/>
                </a:cubicBezTo>
                <a:cubicBezTo>
                  <a:pt x="30508" y="55932"/>
                  <a:pt x="31525" y="52881"/>
                  <a:pt x="31525" y="51864"/>
                </a:cubicBezTo>
                <a:cubicBezTo>
                  <a:pt x="32542" y="51864"/>
                  <a:pt x="33559" y="50847"/>
                  <a:pt x="33559" y="50847"/>
                </a:cubicBezTo>
                <a:cubicBezTo>
                  <a:pt x="35593" y="50847"/>
                  <a:pt x="35593" y="50847"/>
                  <a:pt x="35593" y="50847"/>
                </a:cubicBezTo>
                <a:cubicBezTo>
                  <a:pt x="35593" y="43728"/>
                  <a:pt x="35593" y="43728"/>
                  <a:pt x="35593" y="43728"/>
                </a:cubicBezTo>
                <a:cubicBezTo>
                  <a:pt x="35593" y="32542"/>
                  <a:pt x="44745" y="23389"/>
                  <a:pt x="55932" y="23389"/>
                </a:cubicBezTo>
                <a:cubicBezTo>
                  <a:pt x="64067" y="23389"/>
                  <a:pt x="64067" y="23389"/>
                  <a:pt x="64067" y="23389"/>
                </a:cubicBezTo>
                <a:cubicBezTo>
                  <a:pt x="75254" y="23389"/>
                  <a:pt x="84406" y="32542"/>
                  <a:pt x="84406" y="43728"/>
                </a:cubicBezTo>
                <a:cubicBezTo>
                  <a:pt x="84406" y="50847"/>
                  <a:pt x="84406" y="50847"/>
                  <a:pt x="84406" y="50847"/>
                </a:cubicBezTo>
                <a:cubicBezTo>
                  <a:pt x="86440" y="50847"/>
                  <a:pt x="86440" y="50847"/>
                  <a:pt x="86440" y="50847"/>
                </a:cubicBezTo>
                <a:cubicBezTo>
                  <a:pt x="86440" y="50847"/>
                  <a:pt x="87457" y="51864"/>
                  <a:pt x="88474" y="51864"/>
                </a:cubicBezTo>
                <a:cubicBezTo>
                  <a:pt x="88474" y="52881"/>
                  <a:pt x="89491" y="55932"/>
                  <a:pt x="83389" y="65084"/>
                </a:cubicBezTo>
                <a:cubicBezTo>
                  <a:pt x="82372" y="65084"/>
                  <a:pt x="82372" y="65084"/>
                  <a:pt x="82372" y="65084"/>
                </a:cubicBezTo>
                <a:cubicBezTo>
                  <a:pt x="81355" y="69152"/>
                  <a:pt x="79322" y="75254"/>
                  <a:pt x="74237" y="81355"/>
                </a:cubicBezTo>
                <a:cubicBezTo>
                  <a:pt x="72203" y="83389"/>
                  <a:pt x="72203" y="83389"/>
                  <a:pt x="72203" y="83389"/>
                </a:cubicBezTo>
                <a:cubicBezTo>
                  <a:pt x="75254" y="85423"/>
                  <a:pt x="75254" y="85423"/>
                  <a:pt x="75254" y="85423"/>
                </a:cubicBezTo>
                <a:cubicBezTo>
                  <a:pt x="83389" y="88474"/>
                  <a:pt x="90508" y="94576"/>
                  <a:pt x="93559" y="102711"/>
                </a:cubicBezTo>
                <a:cubicBezTo>
                  <a:pt x="84406" y="109830"/>
                  <a:pt x="73220" y="114915"/>
                  <a:pt x="60000" y="114915"/>
                </a:cubicBezTo>
                <a:close/>
                <a:moveTo>
                  <a:pt x="97627" y="99661"/>
                </a:moveTo>
                <a:cubicBezTo>
                  <a:pt x="94576" y="91525"/>
                  <a:pt x="88474" y="85423"/>
                  <a:pt x="80338" y="81355"/>
                </a:cubicBezTo>
                <a:cubicBezTo>
                  <a:pt x="83389" y="77288"/>
                  <a:pt x="85423" y="73220"/>
                  <a:pt x="86440" y="70169"/>
                </a:cubicBezTo>
                <a:cubicBezTo>
                  <a:pt x="86440" y="70169"/>
                  <a:pt x="86440" y="70169"/>
                  <a:pt x="86440" y="70169"/>
                </a:cubicBezTo>
                <a:cubicBezTo>
                  <a:pt x="93559" y="61016"/>
                  <a:pt x="95593" y="53898"/>
                  <a:pt x="93559" y="49830"/>
                </a:cubicBezTo>
                <a:cubicBezTo>
                  <a:pt x="92542" y="47796"/>
                  <a:pt x="90508" y="46779"/>
                  <a:pt x="89491" y="46779"/>
                </a:cubicBezTo>
                <a:cubicBezTo>
                  <a:pt x="89491" y="43728"/>
                  <a:pt x="89491" y="43728"/>
                  <a:pt x="89491" y="43728"/>
                </a:cubicBezTo>
                <a:cubicBezTo>
                  <a:pt x="89491" y="29491"/>
                  <a:pt x="78305" y="18305"/>
                  <a:pt x="64067" y="18305"/>
                </a:cubicBezTo>
                <a:cubicBezTo>
                  <a:pt x="55932" y="18305"/>
                  <a:pt x="55932" y="18305"/>
                  <a:pt x="55932" y="18305"/>
                </a:cubicBezTo>
                <a:cubicBezTo>
                  <a:pt x="41694" y="18305"/>
                  <a:pt x="30508" y="29491"/>
                  <a:pt x="30508" y="43728"/>
                </a:cubicBezTo>
                <a:cubicBezTo>
                  <a:pt x="30508" y="46779"/>
                  <a:pt x="30508" y="46779"/>
                  <a:pt x="30508" y="46779"/>
                </a:cubicBezTo>
                <a:cubicBezTo>
                  <a:pt x="29491" y="46779"/>
                  <a:pt x="27457" y="47796"/>
                  <a:pt x="26440" y="49830"/>
                </a:cubicBezTo>
                <a:cubicBezTo>
                  <a:pt x="24406" y="53898"/>
                  <a:pt x="26440" y="61016"/>
                  <a:pt x="33559" y="70169"/>
                </a:cubicBezTo>
                <a:cubicBezTo>
                  <a:pt x="33559" y="70169"/>
                  <a:pt x="33559" y="70169"/>
                  <a:pt x="33559" y="70169"/>
                </a:cubicBezTo>
                <a:cubicBezTo>
                  <a:pt x="34576" y="73220"/>
                  <a:pt x="36610" y="77288"/>
                  <a:pt x="39661" y="81355"/>
                </a:cubicBezTo>
                <a:cubicBezTo>
                  <a:pt x="31525" y="85423"/>
                  <a:pt x="25423" y="91525"/>
                  <a:pt x="21355" y="98644"/>
                </a:cubicBezTo>
                <a:cubicBezTo>
                  <a:pt x="18305" y="95593"/>
                  <a:pt x="15254" y="91525"/>
                  <a:pt x="12203" y="86440"/>
                </a:cubicBezTo>
                <a:cubicBezTo>
                  <a:pt x="14237" y="82372"/>
                  <a:pt x="18305" y="79322"/>
                  <a:pt x="22372" y="77288"/>
                </a:cubicBezTo>
                <a:cubicBezTo>
                  <a:pt x="22372" y="77288"/>
                  <a:pt x="22372" y="77288"/>
                  <a:pt x="22372" y="77288"/>
                </a:cubicBezTo>
                <a:cubicBezTo>
                  <a:pt x="24406" y="76271"/>
                  <a:pt x="24406" y="76271"/>
                  <a:pt x="24406" y="76271"/>
                </a:cubicBezTo>
                <a:cubicBezTo>
                  <a:pt x="23389" y="75254"/>
                  <a:pt x="23389" y="75254"/>
                  <a:pt x="23389" y="75254"/>
                </a:cubicBezTo>
                <a:cubicBezTo>
                  <a:pt x="20338" y="71186"/>
                  <a:pt x="19322" y="67118"/>
                  <a:pt x="18305" y="64067"/>
                </a:cubicBezTo>
                <a:cubicBezTo>
                  <a:pt x="17288" y="64067"/>
                  <a:pt x="17288" y="64067"/>
                  <a:pt x="17288" y="64067"/>
                </a:cubicBezTo>
                <a:cubicBezTo>
                  <a:pt x="14237" y="57966"/>
                  <a:pt x="14237" y="55932"/>
                  <a:pt x="14237" y="55932"/>
                </a:cubicBezTo>
                <a:cubicBezTo>
                  <a:pt x="15254" y="54915"/>
                  <a:pt x="15254" y="54915"/>
                  <a:pt x="15254" y="54915"/>
                </a:cubicBezTo>
                <a:cubicBezTo>
                  <a:pt x="17288" y="54915"/>
                  <a:pt x="17288" y="54915"/>
                  <a:pt x="17288" y="54915"/>
                </a:cubicBezTo>
                <a:cubicBezTo>
                  <a:pt x="17288" y="49830"/>
                  <a:pt x="17288" y="49830"/>
                  <a:pt x="17288" y="49830"/>
                </a:cubicBezTo>
                <a:cubicBezTo>
                  <a:pt x="17288" y="43728"/>
                  <a:pt x="21355" y="38644"/>
                  <a:pt x="27457" y="37627"/>
                </a:cubicBezTo>
                <a:cubicBezTo>
                  <a:pt x="27457" y="36610"/>
                  <a:pt x="27457" y="35593"/>
                  <a:pt x="28474" y="33559"/>
                </a:cubicBezTo>
                <a:cubicBezTo>
                  <a:pt x="20338" y="34576"/>
                  <a:pt x="14237" y="41694"/>
                  <a:pt x="14237" y="49830"/>
                </a:cubicBezTo>
                <a:cubicBezTo>
                  <a:pt x="14237" y="51864"/>
                  <a:pt x="14237" y="51864"/>
                  <a:pt x="14237" y="51864"/>
                </a:cubicBezTo>
                <a:cubicBezTo>
                  <a:pt x="13220" y="52881"/>
                  <a:pt x="12203" y="52881"/>
                  <a:pt x="11186" y="53898"/>
                </a:cubicBezTo>
                <a:cubicBezTo>
                  <a:pt x="10169" y="56949"/>
                  <a:pt x="11186" y="61016"/>
                  <a:pt x="15254" y="67118"/>
                </a:cubicBezTo>
                <a:cubicBezTo>
                  <a:pt x="15254" y="67118"/>
                  <a:pt x="15254" y="67118"/>
                  <a:pt x="15254" y="67118"/>
                </a:cubicBezTo>
                <a:cubicBezTo>
                  <a:pt x="16271" y="70169"/>
                  <a:pt x="17288" y="72203"/>
                  <a:pt x="19322" y="75254"/>
                </a:cubicBezTo>
                <a:cubicBezTo>
                  <a:pt x="16271" y="77288"/>
                  <a:pt x="13220" y="80338"/>
                  <a:pt x="10169" y="83389"/>
                </a:cubicBezTo>
                <a:cubicBezTo>
                  <a:pt x="7118" y="76271"/>
                  <a:pt x="5084" y="68135"/>
                  <a:pt x="5084" y="60000"/>
                </a:cubicBezTo>
                <a:cubicBezTo>
                  <a:pt x="5084" y="29491"/>
                  <a:pt x="29491" y="5084"/>
                  <a:pt x="60000" y="5084"/>
                </a:cubicBezTo>
                <a:cubicBezTo>
                  <a:pt x="90508" y="5084"/>
                  <a:pt x="114915" y="29491"/>
                  <a:pt x="114915" y="60000"/>
                </a:cubicBezTo>
                <a:cubicBezTo>
                  <a:pt x="114915" y="68135"/>
                  <a:pt x="112881" y="75254"/>
                  <a:pt x="109830" y="82372"/>
                </a:cubicBezTo>
                <a:cubicBezTo>
                  <a:pt x="107796" y="79322"/>
                  <a:pt x="104745" y="77288"/>
                  <a:pt x="101694" y="75254"/>
                </a:cubicBezTo>
                <a:cubicBezTo>
                  <a:pt x="103728" y="72203"/>
                  <a:pt x="104745" y="70169"/>
                  <a:pt x="105762" y="67118"/>
                </a:cubicBezTo>
                <a:cubicBezTo>
                  <a:pt x="105762" y="67118"/>
                  <a:pt x="105762" y="67118"/>
                  <a:pt x="105762" y="67118"/>
                </a:cubicBezTo>
                <a:cubicBezTo>
                  <a:pt x="109830" y="61016"/>
                  <a:pt x="110847" y="56949"/>
                  <a:pt x="109830" y="53898"/>
                </a:cubicBezTo>
                <a:cubicBezTo>
                  <a:pt x="108813" y="52881"/>
                  <a:pt x="107796" y="52881"/>
                  <a:pt x="106779" y="51864"/>
                </a:cubicBezTo>
                <a:cubicBezTo>
                  <a:pt x="106779" y="49830"/>
                  <a:pt x="106779" y="49830"/>
                  <a:pt x="106779" y="49830"/>
                </a:cubicBezTo>
                <a:cubicBezTo>
                  <a:pt x="106779" y="41694"/>
                  <a:pt x="100677" y="34576"/>
                  <a:pt x="91525" y="33559"/>
                </a:cubicBezTo>
                <a:cubicBezTo>
                  <a:pt x="92542" y="34576"/>
                  <a:pt x="92542" y="36610"/>
                  <a:pt x="92542" y="37627"/>
                </a:cubicBezTo>
                <a:cubicBezTo>
                  <a:pt x="98644" y="38644"/>
                  <a:pt x="103728" y="43728"/>
                  <a:pt x="103728" y="49830"/>
                </a:cubicBezTo>
                <a:cubicBezTo>
                  <a:pt x="103728" y="54915"/>
                  <a:pt x="103728" y="54915"/>
                  <a:pt x="103728" y="54915"/>
                </a:cubicBezTo>
                <a:cubicBezTo>
                  <a:pt x="105762" y="54915"/>
                  <a:pt x="105762" y="54915"/>
                  <a:pt x="105762" y="54915"/>
                </a:cubicBezTo>
                <a:cubicBezTo>
                  <a:pt x="105762" y="54915"/>
                  <a:pt x="106779" y="54915"/>
                  <a:pt x="106779" y="55932"/>
                </a:cubicBezTo>
                <a:cubicBezTo>
                  <a:pt x="106779" y="55932"/>
                  <a:pt x="107796" y="57966"/>
                  <a:pt x="103728" y="64067"/>
                </a:cubicBezTo>
                <a:cubicBezTo>
                  <a:pt x="102711" y="64067"/>
                  <a:pt x="102711" y="64067"/>
                  <a:pt x="102711" y="64067"/>
                </a:cubicBezTo>
                <a:cubicBezTo>
                  <a:pt x="102711" y="67118"/>
                  <a:pt x="100677" y="71186"/>
                  <a:pt x="97627" y="75254"/>
                </a:cubicBezTo>
                <a:cubicBezTo>
                  <a:pt x="96610" y="76271"/>
                  <a:pt x="96610" y="76271"/>
                  <a:pt x="96610" y="76271"/>
                </a:cubicBezTo>
                <a:cubicBezTo>
                  <a:pt x="98644" y="77288"/>
                  <a:pt x="98644" y="77288"/>
                  <a:pt x="98644" y="77288"/>
                </a:cubicBezTo>
                <a:cubicBezTo>
                  <a:pt x="98644" y="77288"/>
                  <a:pt x="98644" y="77288"/>
                  <a:pt x="98644" y="77288"/>
                </a:cubicBezTo>
                <a:cubicBezTo>
                  <a:pt x="98644" y="77288"/>
                  <a:pt x="98644" y="77288"/>
                  <a:pt x="98644" y="77288"/>
                </a:cubicBezTo>
                <a:cubicBezTo>
                  <a:pt x="98644" y="77288"/>
                  <a:pt x="98644" y="77288"/>
                  <a:pt x="98644" y="77288"/>
                </a:cubicBezTo>
                <a:cubicBezTo>
                  <a:pt x="102711" y="79322"/>
                  <a:pt x="105762" y="82372"/>
                  <a:pt x="108813" y="85423"/>
                </a:cubicBezTo>
                <a:cubicBezTo>
                  <a:pt x="105762" y="90508"/>
                  <a:pt x="101694" y="95593"/>
                  <a:pt x="97627" y="99661"/>
                </a:cubicBezTo>
                <a:close/>
              </a:path>
            </a:pathLst>
          </a:custGeom>
          <a:solidFill>
            <a:srgbClr val="00A1DF"/>
          </a:solidFill>
          <a:ln>
            <a:noFill/>
          </a:ln>
        </p:spPr>
        <p:txBody>
          <a:bodyPr lIns="68419" tIns="34200" rIns="68419" bIns="34200" anchor="t" anchorCtr="0">
            <a:noAutofit/>
          </a:bodyPr>
          <a:lstStyle/>
          <a:p>
            <a:endParaRPr sz="1350">
              <a:solidFill>
                <a:schemeClr val="dk1"/>
              </a:solidFill>
              <a:latin typeface="Verdana"/>
              <a:ea typeface="Verdana"/>
              <a:cs typeface="Verdana"/>
              <a:sym typeface="Verdana"/>
            </a:endParaRPr>
          </a:p>
        </p:txBody>
      </p:sp>
      <p:grpSp>
        <p:nvGrpSpPr>
          <p:cNvPr id="8374" name="Shape 8374"/>
          <p:cNvGrpSpPr/>
          <p:nvPr/>
        </p:nvGrpSpPr>
        <p:grpSpPr>
          <a:xfrm>
            <a:off x="3687305" y="846998"/>
            <a:ext cx="441189" cy="462341"/>
            <a:chOff x="5038725" y="1460500"/>
            <a:chExt cx="441300" cy="463500"/>
          </a:xfrm>
        </p:grpSpPr>
        <p:sp>
          <p:nvSpPr>
            <p:cNvPr id="8375" name="Shape 8375"/>
            <p:cNvSpPr/>
            <p:nvPr/>
          </p:nvSpPr>
          <p:spPr>
            <a:xfrm>
              <a:off x="5038725" y="1460500"/>
              <a:ext cx="441300" cy="463500"/>
            </a:xfrm>
            <a:custGeom>
              <a:avLst/>
              <a:gdLst/>
              <a:ahLst/>
              <a:cxnLst/>
              <a:rect l="0" t="0" r="0" b="0"/>
              <a:pathLst>
                <a:path w="120000" h="120000" extrusionOk="0">
                  <a:moveTo>
                    <a:pt x="105755" y="46438"/>
                  </a:moveTo>
                  <a:lnTo>
                    <a:pt x="105755" y="42739"/>
                  </a:lnTo>
                  <a:lnTo>
                    <a:pt x="91510" y="42739"/>
                  </a:lnTo>
                  <a:lnTo>
                    <a:pt x="91510" y="46438"/>
                  </a:lnTo>
                  <a:lnTo>
                    <a:pt x="79424" y="46438"/>
                  </a:lnTo>
                  <a:lnTo>
                    <a:pt x="79424" y="5753"/>
                  </a:lnTo>
                  <a:lnTo>
                    <a:pt x="65179" y="5753"/>
                  </a:lnTo>
                  <a:lnTo>
                    <a:pt x="65179" y="0"/>
                  </a:lnTo>
                  <a:lnTo>
                    <a:pt x="50935" y="0"/>
                  </a:lnTo>
                  <a:lnTo>
                    <a:pt x="50935" y="5753"/>
                  </a:lnTo>
                  <a:lnTo>
                    <a:pt x="29352" y="5753"/>
                  </a:lnTo>
                  <a:lnTo>
                    <a:pt x="29352" y="0"/>
                  </a:lnTo>
                  <a:lnTo>
                    <a:pt x="15107" y="0"/>
                  </a:lnTo>
                  <a:lnTo>
                    <a:pt x="15107" y="5753"/>
                  </a:lnTo>
                  <a:lnTo>
                    <a:pt x="0" y="5753"/>
                  </a:lnTo>
                  <a:lnTo>
                    <a:pt x="0" y="119999"/>
                  </a:lnTo>
                  <a:lnTo>
                    <a:pt x="36690" y="119999"/>
                  </a:lnTo>
                  <a:lnTo>
                    <a:pt x="39712" y="119999"/>
                  </a:lnTo>
                  <a:lnTo>
                    <a:pt x="120000" y="119999"/>
                  </a:lnTo>
                  <a:lnTo>
                    <a:pt x="120000" y="46438"/>
                  </a:lnTo>
                  <a:lnTo>
                    <a:pt x="105755" y="46438"/>
                  </a:lnTo>
                  <a:close/>
                  <a:moveTo>
                    <a:pt x="36690" y="46438"/>
                  </a:moveTo>
                  <a:lnTo>
                    <a:pt x="36690" y="115479"/>
                  </a:lnTo>
                  <a:lnTo>
                    <a:pt x="5179" y="115479"/>
                  </a:lnTo>
                  <a:lnTo>
                    <a:pt x="5179" y="10684"/>
                  </a:lnTo>
                  <a:lnTo>
                    <a:pt x="74244" y="10684"/>
                  </a:lnTo>
                  <a:lnTo>
                    <a:pt x="74244" y="46438"/>
                  </a:lnTo>
                  <a:lnTo>
                    <a:pt x="36690" y="46438"/>
                  </a:lnTo>
                  <a:close/>
                  <a:moveTo>
                    <a:pt x="115251" y="115479"/>
                  </a:moveTo>
                  <a:lnTo>
                    <a:pt x="89784" y="115479"/>
                  </a:lnTo>
                  <a:lnTo>
                    <a:pt x="89784" y="100684"/>
                  </a:lnTo>
                  <a:lnTo>
                    <a:pt x="65179" y="100684"/>
                  </a:lnTo>
                  <a:lnTo>
                    <a:pt x="65179" y="115479"/>
                  </a:lnTo>
                  <a:lnTo>
                    <a:pt x="41870" y="115479"/>
                  </a:lnTo>
                  <a:lnTo>
                    <a:pt x="41870" y="51369"/>
                  </a:lnTo>
                  <a:lnTo>
                    <a:pt x="115251" y="51369"/>
                  </a:lnTo>
                  <a:lnTo>
                    <a:pt x="115251" y="115479"/>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6" name="Shape 8376"/>
            <p:cNvSpPr/>
            <p:nvPr/>
          </p:nvSpPr>
          <p:spPr>
            <a:xfrm>
              <a:off x="5091112"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7" name="Shape 8377"/>
            <p:cNvSpPr/>
            <p:nvPr/>
          </p:nvSpPr>
          <p:spPr>
            <a:xfrm>
              <a:off x="5162550"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8" name="Shape 8378"/>
            <p:cNvSpPr/>
            <p:nvPr/>
          </p:nvSpPr>
          <p:spPr>
            <a:xfrm>
              <a:off x="5237162" y="1538287"/>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79" name="Shape 8379"/>
            <p:cNvSpPr/>
            <p:nvPr/>
          </p:nvSpPr>
          <p:spPr>
            <a:xfrm>
              <a:off x="5091112"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0" name="Shape 8380"/>
            <p:cNvSpPr/>
            <p:nvPr/>
          </p:nvSpPr>
          <p:spPr>
            <a:xfrm>
              <a:off x="5091112" y="16398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1" name="Shape 8381"/>
            <p:cNvSpPr/>
            <p:nvPr/>
          </p:nvSpPr>
          <p:spPr>
            <a:xfrm>
              <a:off x="5091112"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2" name="Shape 8382"/>
            <p:cNvSpPr/>
            <p:nvPr/>
          </p:nvSpPr>
          <p:spPr>
            <a:xfrm>
              <a:off x="5091112"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3" name="Shape 8383"/>
            <p:cNvSpPr/>
            <p:nvPr/>
          </p:nvSpPr>
          <p:spPr>
            <a:xfrm>
              <a:off x="5237162"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4" name="Shape 8384"/>
            <p:cNvSpPr/>
            <p:nvPr/>
          </p:nvSpPr>
          <p:spPr>
            <a:xfrm>
              <a:off x="5305425"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5" name="Shape 8385"/>
            <p:cNvSpPr/>
            <p:nvPr/>
          </p:nvSpPr>
          <p:spPr>
            <a:xfrm>
              <a:off x="5372100" y="1741488"/>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6" name="Shape 8386"/>
            <p:cNvSpPr/>
            <p:nvPr/>
          </p:nvSpPr>
          <p:spPr>
            <a:xfrm>
              <a:off x="5237162"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7" name="Shape 8387"/>
            <p:cNvSpPr/>
            <p:nvPr/>
          </p:nvSpPr>
          <p:spPr>
            <a:xfrm>
              <a:off x="5305425"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8" name="Shape 8388"/>
            <p:cNvSpPr/>
            <p:nvPr/>
          </p:nvSpPr>
          <p:spPr>
            <a:xfrm>
              <a:off x="5372100"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89" name="Shape 8389"/>
            <p:cNvSpPr/>
            <p:nvPr/>
          </p:nvSpPr>
          <p:spPr>
            <a:xfrm>
              <a:off x="5237162"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0" name="Shape 8390"/>
            <p:cNvSpPr/>
            <p:nvPr/>
          </p:nvSpPr>
          <p:spPr>
            <a:xfrm>
              <a:off x="5305425"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1" name="Shape 8391"/>
            <p:cNvSpPr/>
            <p:nvPr/>
          </p:nvSpPr>
          <p:spPr>
            <a:xfrm>
              <a:off x="5372100" y="16922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2" name="Shape 8392"/>
            <p:cNvSpPr/>
            <p:nvPr/>
          </p:nvSpPr>
          <p:spPr>
            <a:xfrm>
              <a:off x="5091112" y="17938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3" name="Shape 8393"/>
            <p:cNvSpPr/>
            <p:nvPr/>
          </p:nvSpPr>
          <p:spPr>
            <a:xfrm>
              <a:off x="5091112" y="1841500"/>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4" name="Shape 8394"/>
            <p:cNvSpPr/>
            <p:nvPr/>
          </p:nvSpPr>
          <p:spPr>
            <a:xfrm>
              <a:off x="5162550"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5" name="Shape 8395"/>
            <p:cNvSpPr/>
            <p:nvPr/>
          </p:nvSpPr>
          <p:spPr>
            <a:xfrm>
              <a:off x="5237162" y="1590675"/>
              <a:ext cx="44400" cy="18900"/>
            </a:xfrm>
            <a:prstGeom prst="rect">
              <a:avLst/>
            </a:pr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396" name="Shape 8396"/>
          <p:cNvSpPr/>
          <p:nvPr/>
        </p:nvSpPr>
        <p:spPr>
          <a:xfrm>
            <a:off x="5627608" y="860707"/>
            <a:ext cx="400050" cy="445049"/>
          </a:xfrm>
          <a:custGeom>
            <a:avLst/>
            <a:gdLst/>
            <a:ahLst/>
            <a:cxnLst/>
            <a:rect l="0" t="0" r="0" b="0"/>
            <a:pathLst>
              <a:path w="120000" h="120000" extrusionOk="0">
                <a:moveTo>
                  <a:pt x="120000" y="19159"/>
                </a:moveTo>
                <a:cubicBezTo>
                  <a:pt x="120000" y="13109"/>
                  <a:pt x="120000" y="13109"/>
                  <a:pt x="120000" y="13109"/>
                </a:cubicBezTo>
                <a:cubicBezTo>
                  <a:pt x="84112" y="13109"/>
                  <a:pt x="84112" y="13109"/>
                  <a:pt x="84112" y="13109"/>
                </a:cubicBezTo>
                <a:cubicBezTo>
                  <a:pt x="84112" y="6050"/>
                  <a:pt x="77383" y="0"/>
                  <a:pt x="69532" y="0"/>
                </a:cubicBezTo>
                <a:cubicBezTo>
                  <a:pt x="50467" y="0"/>
                  <a:pt x="50467" y="0"/>
                  <a:pt x="50467" y="0"/>
                </a:cubicBezTo>
                <a:cubicBezTo>
                  <a:pt x="42616" y="0"/>
                  <a:pt x="35887" y="6050"/>
                  <a:pt x="35887" y="13109"/>
                </a:cubicBezTo>
                <a:cubicBezTo>
                  <a:pt x="0" y="13109"/>
                  <a:pt x="0" y="13109"/>
                  <a:pt x="0" y="13109"/>
                </a:cubicBezTo>
                <a:cubicBezTo>
                  <a:pt x="0" y="19159"/>
                  <a:pt x="0" y="19159"/>
                  <a:pt x="0" y="19159"/>
                </a:cubicBezTo>
                <a:cubicBezTo>
                  <a:pt x="35887" y="19159"/>
                  <a:pt x="35887" y="19159"/>
                  <a:pt x="35887" y="19159"/>
                </a:cubicBezTo>
                <a:cubicBezTo>
                  <a:pt x="35887" y="25210"/>
                  <a:pt x="35887" y="25210"/>
                  <a:pt x="35887" y="25210"/>
                </a:cubicBezTo>
                <a:cubicBezTo>
                  <a:pt x="29158" y="27226"/>
                  <a:pt x="23551" y="33277"/>
                  <a:pt x="23551" y="40336"/>
                </a:cubicBezTo>
                <a:cubicBezTo>
                  <a:pt x="23551" y="80672"/>
                  <a:pt x="23551" y="80672"/>
                  <a:pt x="23551" y="80672"/>
                </a:cubicBezTo>
                <a:cubicBezTo>
                  <a:pt x="23551" y="87731"/>
                  <a:pt x="29158" y="93781"/>
                  <a:pt x="35887" y="94789"/>
                </a:cubicBezTo>
                <a:cubicBezTo>
                  <a:pt x="35887" y="102857"/>
                  <a:pt x="35887" y="102857"/>
                  <a:pt x="35887" y="102857"/>
                </a:cubicBezTo>
                <a:cubicBezTo>
                  <a:pt x="0" y="102857"/>
                  <a:pt x="0" y="102857"/>
                  <a:pt x="0" y="102857"/>
                </a:cubicBezTo>
                <a:cubicBezTo>
                  <a:pt x="0" y="107899"/>
                  <a:pt x="0" y="107899"/>
                  <a:pt x="0" y="107899"/>
                </a:cubicBezTo>
                <a:cubicBezTo>
                  <a:pt x="35887" y="107899"/>
                  <a:pt x="35887" y="107899"/>
                  <a:pt x="35887" y="107899"/>
                </a:cubicBezTo>
                <a:cubicBezTo>
                  <a:pt x="37009" y="114957"/>
                  <a:pt x="42616" y="120000"/>
                  <a:pt x="50467" y="120000"/>
                </a:cubicBezTo>
                <a:cubicBezTo>
                  <a:pt x="69532" y="120000"/>
                  <a:pt x="69532" y="120000"/>
                  <a:pt x="69532" y="120000"/>
                </a:cubicBezTo>
                <a:cubicBezTo>
                  <a:pt x="77383" y="120000"/>
                  <a:pt x="84112" y="114957"/>
                  <a:pt x="84112" y="107899"/>
                </a:cubicBezTo>
                <a:cubicBezTo>
                  <a:pt x="120000" y="107899"/>
                  <a:pt x="120000" y="107899"/>
                  <a:pt x="120000" y="107899"/>
                </a:cubicBezTo>
                <a:cubicBezTo>
                  <a:pt x="120000" y="102857"/>
                  <a:pt x="120000" y="102857"/>
                  <a:pt x="120000" y="102857"/>
                </a:cubicBezTo>
                <a:cubicBezTo>
                  <a:pt x="84112" y="102857"/>
                  <a:pt x="84112" y="102857"/>
                  <a:pt x="84112" y="102857"/>
                </a:cubicBezTo>
                <a:cubicBezTo>
                  <a:pt x="84112" y="94789"/>
                  <a:pt x="84112" y="94789"/>
                  <a:pt x="84112" y="94789"/>
                </a:cubicBezTo>
                <a:cubicBezTo>
                  <a:pt x="91962" y="93781"/>
                  <a:pt x="96448" y="87731"/>
                  <a:pt x="96448" y="80672"/>
                </a:cubicBezTo>
                <a:cubicBezTo>
                  <a:pt x="96448" y="57478"/>
                  <a:pt x="96448" y="57478"/>
                  <a:pt x="96448" y="57478"/>
                </a:cubicBezTo>
                <a:cubicBezTo>
                  <a:pt x="97570" y="57478"/>
                  <a:pt x="97570" y="57478"/>
                  <a:pt x="97570" y="57478"/>
                </a:cubicBezTo>
                <a:cubicBezTo>
                  <a:pt x="99813" y="57478"/>
                  <a:pt x="100934" y="55462"/>
                  <a:pt x="100934" y="53445"/>
                </a:cubicBezTo>
                <a:cubicBezTo>
                  <a:pt x="100934" y="45378"/>
                  <a:pt x="100934" y="45378"/>
                  <a:pt x="100934" y="45378"/>
                </a:cubicBezTo>
                <a:cubicBezTo>
                  <a:pt x="100934" y="43361"/>
                  <a:pt x="99813" y="41344"/>
                  <a:pt x="97570" y="41344"/>
                </a:cubicBezTo>
                <a:cubicBezTo>
                  <a:pt x="96448" y="41344"/>
                  <a:pt x="96448" y="41344"/>
                  <a:pt x="96448" y="41344"/>
                </a:cubicBezTo>
                <a:cubicBezTo>
                  <a:pt x="96448" y="40336"/>
                  <a:pt x="96448" y="40336"/>
                  <a:pt x="96448" y="40336"/>
                </a:cubicBezTo>
                <a:cubicBezTo>
                  <a:pt x="96448" y="33277"/>
                  <a:pt x="91962" y="27226"/>
                  <a:pt x="84112" y="25210"/>
                </a:cubicBezTo>
                <a:cubicBezTo>
                  <a:pt x="84112" y="19159"/>
                  <a:pt x="84112" y="19159"/>
                  <a:pt x="84112" y="19159"/>
                </a:cubicBezTo>
                <a:lnTo>
                  <a:pt x="120000" y="19159"/>
                </a:lnTo>
                <a:close/>
                <a:moveTo>
                  <a:pt x="41495" y="14117"/>
                </a:moveTo>
                <a:cubicBezTo>
                  <a:pt x="41495" y="9075"/>
                  <a:pt x="45981" y="6050"/>
                  <a:pt x="50467" y="6050"/>
                </a:cubicBezTo>
                <a:cubicBezTo>
                  <a:pt x="69532" y="6050"/>
                  <a:pt x="69532" y="6050"/>
                  <a:pt x="69532" y="6050"/>
                </a:cubicBezTo>
                <a:cubicBezTo>
                  <a:pt x="75140" y="6050"/>
                  <a:pt x="78504" y="9075"/>
                  <a:pt x="78504" y="14117"/>
                </a:cubicBezTo>
                <a:cubicBezTo>
                  <a:pt x="78504" y="24201"/>
                  <a:pt x="78504" y="24201"/>
                  <a:pt x="78504" y="24201"/>
                </a:cubicBezTo>
                <a:cubicBezTo>
                  <a:pt x="41495" y="24201"/>
                  <a:pt x="41495" y="24201"/>
                  <a:pt x="41495" y="24201"/>
                </a:cubicBezTo>
                <a:lnTo>
                  <a:pt x="41495" y="14117"/>
                </a:lnTo>
                <a:close/>
                <a:moveTo>
                  <a:pt x="78504" y="106890"/>
                </a:moveTo>
                <a:cubicBezTo>
                  <a:pt x="78504" y="110924"/>
                  <a:pt x="75140" y="114957"/>
                  <a:pt x="69532" y="114957"/>
                </a:cubicBezTo>
                <a:cubicBezTo>
                  <a:pt x="50467" y="114957"/>
                  <a:pt x="50467" y="114957"/>
                  <a:pt x="50467" y="114957"/>
                </a:cubicBezTo>
                <a:cubicBezTo>
                  <a:pt x="45981" y="114957"/>
                  <a:pt x="41495" y="110924"/>
                  <a:pt x="41495" y="106890"/>
                </a:cubicBezTo>
                <a:cubicBezTo>
                  <a:pt x="41495" y="95798"/>
                  <a:pt x="41495" y="95798"/>
                  <a:pt x="41495" y="95798"/>
                </a:cubicBezTo>
                <a:cubicBezTo>
                  <a:pt x="78504" y="95798"/>
                  <a:pt x="78504" y="95798"/>
                  <a:pt x="78504" y="95798"/>
                </a:cubicBezTo>
                <a:lnTo>
                  <a:pt x="78504" y="106890"/>
                </a:lnTo>
                <a:close/>
                <a:moveTo>
                  <a:pt x="90841" y="40336"/>
                </a:moveTo>
                <a:cubicBezTo>
                  <a:pt x="90841" y="80672"/>
                  <a:pt x="90841" y="80672"/>
                  <a:pt x="90841" y="80672"/>
                </a:cubicBezTo>
                <a:cubicBezTo>
                  <a:pt x="90841" y="85714"/>
                  <a:pt x="85233" y="90756"/>
                  <a:pt x="79626" y="90756"/>
                </a:cubicBezTo>
                <a:cubicBezTo>
                  <a:pt x="40373" y="90756"/>
                  <a:pt x="40373" y="90756"/>
                  <a:pt x="40373" y="90756"/>
                </a:cubicBezTo>
                <a:cubicBezTo>
                  <a:pt x="34766" y="90756"/>
                  <a:pt x="29158" y="85714"/>
                  <a:pt x="29158" y="80672"/>
                </a:cubicBezTo>
                <a:cubicBezTo>
                  <a:pt x="29158" y="40336"/>
                  <a:pt x="29158" y="40336"/>
                  <a:pt x="29158" y="40336"/>
                </a:cubicBezTo>
                <a:cubicBezTo>
                  <a:pt x="29158" y="34285"/>
                  <a:pt x="34766" y="30252"/>
                  <a:pt x="40373" y="30252"/>
                </a:cubicBezTo>
                <a:cubicBezTo>
                  <a:pt x="79626" y="30252"/>
                  <a:pt x="79626" y="30252"/>
                  <a:pt x="79626" y="30252"/>
                </a:cubicBezTo>
                <a:cubicBezTo>
                  <a:pt x="85233" y="30252"/>
                  <a:pt x="90841" y="34285"/>
                  <a:pt x="90841" y="40336"/>
                </a:cubicBezTo>
                <a:close/>
                <a:moveTo>
                  <a:pt x="39252" y="41344"/>
                </a:moveTo>
                <a:cubicBezTo>
                  <a:pt x="57196" y="41344"/>
                  <a:pt x="57196" y="41344"/>
                  <a:pt x="57196" y="41344"/>
                </a:cubicBezTo>
                <a:cubicBezTo>
                  <a:pt x="57196" y="57478"/>
                  <a:pt x="57196" y="57478"/>
                  <a:pt x="57196" y="57478"/>
                </a:cubicBezTo>
                <a:cubicBezTo>
                  <a:pt x="39252" y="57478"/>
                  <a:pt x="39252" y="57478"/>
                  <a:pt x="39252" y="57478"/>
                </a:cubicBezTo>
                <a:lnTo>
                  <a:pt x="39252" y="41344"/>
                </a:lnTo>
                <a:close/>
                <a:moveTo>
                  <a:pt x="62803" y="41344"/>
                </a:moveTo>
                <a:cubicBezTo>
                  <a:pt x="80747" y="41344"/>
                  <a:pt x="80747" y="41344"/>
                  <a:pt x="80747" y="41344"/>
                </a:cubicBezTo>
                <a:cubicBezTo>
                  <a:pt x="80747" y="57478"/>
                  <a:pt x="80747" y="57478"/>
                  <a:pt x="80747" y="57478"/>
                </a:cubicBezTo>
                <a:cubicBezTo>
                  <a:pt x="62803" y="57478"/>
                  <a:pt x="62803" y="57478"/>
                  <a:pt x="62803" y="57478"/>
                </a:cubicBezTo>
                <a:lnTo>
                  <a:pt x="62803" y="41344"/>
                </a:lnTo>
                <a:close/>
                <a:moveTo>
                  <a:pt x="39252" y="62521"/>
                </a:moveTo>
                <a:cubicBezTo>
                  <a:pt x="57196" y="62521"/>
                  <a:pt x="57196" y="62521"/>
                  <a:pt x="57196" y="62521"/>
                </a:cubicBezTo>
                <a:cubicBezTo>
                  <a:pt x="57196" y="78655"/>
                  <a:pt x="57196" y="78655"/>
                  <a:pt x="57196" y="78655"/>
                </a:cubicBezTo>
                <a:cubicBezTo>
                  <a:pt x="39252" y="78655"/>
                  <a:pt x="39252" y="78655"/>
                  <a:pt x="39252" y="78655"/>
                </a:cubicBezTo>
                <a:lnTo>
                  <a:pt x="39252" y="62521"/>
                </a:lnTo>
                <a:close/>
                <a:moveTo>
                  <a:pt x="62803" y="62521"/>
                </a:moveTo>
                <a:cubicBezTo>
                  <a:pt x="80747" y="62521"/>
                  <a:pt x="80747" y="62521"/>
                  <a:pt x="80747" y="62521"/>
                </a:cubicBezTo>
                <a:cubicBezTo>
                  <a:pt x="80747" y="78655"/>
                  <a:pt x="80747" y="78655"/>
                  <a:pt x="80747" y="78655"/>
                </a:cubicBezTo>
                <a:cubicBezTo>
                  <a:pt x="62803" y="78655"/>
                  <a:pt x="62803" y="78655"/>
                  <a:pt x="62803" y="78655"/>
                </a:cubicBezTo>
                <a:lnTo>
                  <a:pt x="62803" y="62521"/>
                </a:lnTo>
                <a:close/>
              </a:path>
            </a:pathLst>
          </a:custGeom>
          <a:solidFill>
            <a:srgbClr val="00A1DF"/>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397" name="Shape 8397"/>
          <p:cNvSpPr/>
          <p:nvPr/>
        </p:nvSpPr>
        <p:spPr>
          <a:xfrm>
            <a:off x="6530270" y="876506"/>
            <a:ext cx="494100" cy="413325"/>
          </a:xfrm>
          <a:custGeom>
            <a:avLst/>
            <a:gdLst/>
            <a:ahLst/>
            <a:cxnLst/>
            <a:rect l="0" t="0" r="0" b="0"/>
            <a:pathLst>
              <a:path w="120000" h="120000" extrusionOk="0">
                <a:moveTo>
                  <a:pt x="111864" y="9696"/>
                </a:moveTo>
                <a:cubicBezTo>
                  <a:pt x="111864" y="15757"/>
                  <a:pt x="111864" y="15757"/>
                  <a:pt x="111864" y="15757"/>
                </a:cubicBezTo>
                <a:cubicBezTo>
                  <a:pt x="104745" y="15757"/>
                  <a:pt x="104745" y="15757"/>
                  <a:pt x="104745" y="15757"/>
                </a:cubicBezTo>
                <a:cubicBezTo>
                  <a:pt x="101694" y="12121"/>
                  <a:pt x="98644" y="8484"/>
                  <a:pt x="98644" y="8484"/>
                </a:cubicBezTo>
                <a:cubicBezTo>
                  <a:pt x="62033" y="0"/>
                  <a:pt x="62033" y="0"/>
                  <a:pt x="62033" y="0"/>
                </a:cubicBezTo>
                <a:cubicBezTo>
                  <a:pt x="60000" y="0"/>
                  <a:pt x="58983" y="0"/>
                  <a:pt x="57966" y="1212"/>
                </a:cubicBezTo>
                <a:cubicBezTo>
                  <a:pt x="45762" y="16969"/>
                  <a:pt x="45762" y="16969"/>
                  <a:pt x="45762" y="16969"/>
                </a:cubicBezTo>
                <a:cubicBezTo>
                  <a:pt x="8135" y="16969"/>
                  <a:pt x="8135" y="16969"/>
                  <a:pt x="8135" y="16969"/>
                </a:cubicBezTo>
                <a:cubicBezTo>
                  <a:pt x="8135" y="9696"/>
                  <a:pt x="8135" y="9696"/>
                  <a:pt x="8135" y="9696"/>
                </a:cubicBezTo>
                <a:cubicBezTo>
                  <a:pt x="0" y="9696"/>
                  <a:pt x="0" y="9696"/>
                  <a:pt x="0" y="9696"/>
                </a:cubicBezTo>
                <a:cubicBezTo>
                  <a:pt x="0" y="75151"/>
                  <a:pt x="0" y="75151"/>
                  <a:pt x="0" y="75151"/>
                </a:cubicBezTo>
                <a:cubicBezTo>
                  <a:pt x="8135" y="75151"/>
                  <a:pt x="8135" y="75151"/>
                  <a:pt x="8135" y="75151"/>
                </a:cubicBezTo>
                <a:cubicBezTo>
                  <a:pt x="8135" y="69090"/>
                  <a:pt x="8135" y="69090"/>
                  <a:pt x="8135" y="69090"/>
                </a:cubicBezTo>
                <a:cubicBezTo>
                  <a:pt x="12203" y="69090"/>
                  <a:pt x="12203" y="69090"/>
                  <a:pt x="12203" y="69090"/>
                </a:cubicBezTo>
                <a:cubicBezTo>
                  <a:pt x="12203" y="70303"/>
                  <a:pt x="13220" y="72727"/>
                  <a:pt x="14237" y="73939"/>
                </a:cubicBezTo>
                <a:cubicBezTo>
                  <a:pt x="17288" y="77575"/>
                  <a:pt x="21355" y="77575"/>
                  <a:pt x="23389" y="75151"/>
                </a:cubicBezTo>
                <a:cubicBezTo>
                  <a:pt x="23389" y="73939"/>
                  <a:pt x="23389" y="73939"/>
                  <a:pt x="23389" y="73939"/>
                </a:cubicBezTo>
                <a:cubicBezTo>
                  <a:pt x="25423" y="76363"/>
                  <a:pt x="25423" y="76363"/>
                  <a:pt x="25423" y="76363"/>
                </a:cubicBezTo>
                <a:cubicBezTo>
                  <a:pt x="24406" y="77575"/>
                  <a:pt x="24406" y="77575"/>
                  <a:pt x="24406" y="77575"/>
                </a:cubicBezTo>
                <a:cubicBezTo>
                  <a:pt x="21355" y="81212"/>
                  <a:pt x="21355" y="86060"/>
                  <a:pt x="24406" y="88484"/>
                </a:cubicBezTo>
                <a:cubicBezTo>
                  <a:pt x="26440" y="92121"/>
                  <a:pt x="30508" y="92121"/>
                  <a:pt x="33559" y="89696"/>
                </a:cubicBezTo>
                <a:cubicBezTo>
                  <a:pt x="34576" y="87272"/>
                  <a:pt x="34576" y="87272"/>
                  <a:pt x="34576" y="87272"/>
                </a:cubicBezTo>
                <a:cubicBezTo>
                  <a:pt x="36610" y="89696"/>
                  <a:pt x="36610" y="89696"/>
                  <a:pt x="36610" y="89696"/>
                </a:cubicBezTo>
                <a:cubicBezTo>
                  <a:pt x="35593" y="92121"/>
                  <a:pt x="35593" y="92121"/>
                  <a:pt x="35593" y="92121"/>
                </a:cubicBezTo>
                <a:cubicBezTo>
                  <a:pt x="32542" y="94545"/>
                  <a:pt x="32542" y="99393"/>
                  <a:pt x="35593" y="103030"/>
                </a:cubicBezTo>
                <a:cubicBezTo>
                  <a:pt x="37627" y="105454"/>
                  <a:pt x="41694" y="106666"/>
                  <a:pt x="44745" y="103030"/>
                </a:cubicBezTo>
                <a:cubicBezTo>
                  <a:pt x="45762" y="100606"/>
                  <a:pt x="45762" y="100606"/>
                  <a:pt x="45762" y="100606"/>
                </a:cubicBezTo>
                <a:cubicBezTo>
                  <a:pt x="47796" y="103030"/>
                  <a:pt x="47796" y="103030"/>
                  <a:pt x="47796" y="103030"/>
                </a:cubicBezTo>
                <a:cubicBezTo>
                  <a:pt x="45762" y="104242"/>
                  <a:pt x="45762" y="104242"/>
                  <a:pt x="45762" y="104242"/>
                </a:cubicBezTo>
                <a:cubicBezTo>
                  <a:pt x="43728" y="107878"/>
                  <a:pt x="42711" y="112727"/>
                  <a:pt x="45762" y="115151"/>
                </a:cubicBezTo>
                <a:cubicBezTo>
                  <a:pt x="47796" y="118787"/>
                  <a:pt x="51864" y="118787"/>
                  <a:pt x="54915" y="116363"/>
                </a:cubicBezTo>
                <a:cubicBezTo>
                  <a:pt x="56949" y="112727"/>
                  <a:pt x="56949" y="112727"/>
                  <a:pt x="56949" y="112727"/>
                </a:cubicBezTo>
                <a:cubicBezTo>
                  <a:pt x="60000" y="116363"/>
                  <a:pt x="60000" y="116363"/>
                  <a:pt x="60000" y="116363"/>
                </a:cubicBezTo>
                <a:cubicBezTo>
                  <a:pt x="61016" y="118787"/>
                  <a:pt x="63050" y="119999"/>
                  <a:pt x="66101" y="119999"/>
                </a:cubicBezTo>
                <a:cubicBezTo>
                  <a:pt x="68135" y="119999"/>
                  <a:pt x="70169" y="118787"/>
                  <a:pt x="71186" y="116363"/>
                </a:cubicBezTo>
                <a:cubicBezTo>
                  <a:pt x="73220" y="115151"/>
                  <a:pt x="74237" y="112727"/>
                  <a:pt x="74237" y="110303"/>
                </a:cubicBezTo>
                <a:cubicBezTo>
                  <a:pt x="74237" y="109090"/>
                  <a:pt x="74237" y="107878"/>
                  <a:pt x="73220" y="106666"/>
                </a:cubicBezTo>
                <a:cubicBezTo>
                  <a:pt x="76271" y="107878"/>
                  <a:pt x="80338" y="107878"/>
                  <a:pt x="83389" y="104242"/>
                </a:cubicBezTo>
                <a:cubicBezTo>
                  <a:pt x="85423" y="101818"/>
                  <a:pt x="86440" y="96969"/>
                  <a:pt x="84406" y="92121"/>
                </a:cubicBezTo>
                <a:cubicBezTo>
                  <a:pt x="87457" y="94545"/>
                  <a:pt x="91525" y="93333"/>
                  <a:pt x="93559" y="90909"/>
                </a:cubicBezTo>
                <a:cubicBezTo>
                  <a:pt x="96610" y="87272"/>
                  <a:pt x="96610" y="83636"/>
                  <a:pt x="95593" y="78787"/>
                </a:cubicBezTo>
                <a:cubicBezTo>
                  <a:pt x="96610" y="80000"/>
                  <a:pt x="97627" y="80000"/>
                  <a:pt x="99661" y="80000"/>
                </a:cubicBezTo>
                <a:cubicBezTo>
                  <a:pt x="101694" y="80000"/>
                  <a:pt x="103728" y="78787"/>
                  <a:pt x="104745" y="77575"/>
                </a:cubicBezTo>
                <a:cubicBezTo>
                  <a:pt x="106779" y="76363"/>
                  <a:pt x="107796" y="73939"/>
                  <a:pt x="107796" y="70303"/>
                </a:cubicBezTo>
                <a:cubicBezTo>
                  <a:pt x="107796" y="69090"/>
                  <a:pt x="106779" y="67878"/>
                  <a:pt x="106779" y="66666"/>
                </a:cubicBezTo>
                <a:cubicBezTo>
                  <a:pt x="111864" y="66666"/>
                  <a:pt x="111864" y="66666"/>
                  <a:pt x="111864" y="66666"/>
                </a:cubicBezTo>
                <a:cubicBezTo>
                  <a:pt x="111864" y="75151"/>
                  <a:pt x="111864" y="75151"/>
                  <a:pt x="111864" y="75151"/>
                </a:cubicBezTo>
                <a:cubicBezTo>
                  <a:pt x="120000" y="75151"/>
                  <a:pt x="120000" y="75151"/>
                  <a:pt x="120000" y="75151"/>
                </a:cubicBezTo>
                <a:cubicBezTo>
                  <a:pt x="120000" y="9696"/>
                  <a:pt x="120000" y="9696"/>
                  <a:pt x="120000" y="9696"/>
                </a:cubicBezTo>
                <a:lnTo>
                  <a:pt x="111864" y="9696"/>
                </a:lnTo>
                <a:close/>
                <a:moveTo>
                  <a:pt x="102711" y="73939"/>
                </a:moveTo>
                <a:cubicBezTo>
                  <a:pt x="100677" y="76363"/>
                  <a:pt x="97627" y="76363"/>
                  <a:pt x="95593" y="73939"/>
                </a:cubicBezTo>
                <a:cubicBezTo>
                  <a:pt x="93559" y="71515"/>
                  <a:pt x="93559" y="71515"/>
                  <a:pt x="93559" y="71515"/>
                </a:cubicBezTo>
                <a:cubicBezTo>
                  <a:pt x="89491" y="77575"/>
                  <a:pt x="89491" y="77575"/>
                  <a:pt x="89491" y="77575"/>
                </a:cubicBezTo>
                <a:cubicBezTo>
                  <a:pt x="91525" y="80000"/>
                  <a:pt x="91525" y="80000"/>
                  <a:pt x="91525" y="80000"/>
                </a:cubicBezTo>
                <a:cubicBezTo>
                  <a:pt x="93559" y="82424"/>
                  <a:pt x="93559" y="86060"/>
                  <a:pt x="91525" y="87272"/>
                </a:cubicBezTo>
                <a:cubicBezTo>
                  <a:pt x="89491" y="89696"/>
                  <a:pt x="86440" y="89696"/>
                  <a:pt x="84406" y="87272"/>
                </a:cubicBezTo>
                <a:cubicBezTo>
                  <a:pt x="82372" y="84848"/>
                  <a:pt x="82372" y="84848"/>
                  <a:pt x="82372" y="84848"/>
                </a:cubicBezTo>
                <a:cubicBezTo>
                  <a:pt x="78305" y="90909"/>
                  <a:pt x="78305" y="90909"/>
                  <a:pt x="78305" y="90909"/>
                </a:cubicBezTo>
                <a:cubicBezTo>
                  <a:pt x="80338" y="93333"/>
                  <a:pt x="80338" y="93333"/>
                  <a:pt x="80338" y="93333"/>
                </a:cubicBezTo>
                <a:cubicBezTo>
                  <a:pt x="82372" y="95757"/>
                  <a:pt x="82372" y="99393"/>
                  <a:pt x="80338" y="101818"/>
                </a:cubicBezTo>
                <a:cubicBezTo>
                  <a:pt x="78305" y="103030"/>
                  <a:pt x="75254" y="103030"/>
                  <a:pt x="74237" y="101818"/>
                </a:cubicBezTo>
                <a:cubicBezTo>
                  <a:pt x="72203" y="98181"/>
                  <a:pt x="72203" y="98181"/>
                  <a:pt x="72203" y="98181"/>
                </a:cubicBezTo>
                <a:cubicBezTo>
                  <a:pt x="67118" y="104242"/>
                  <a:pt x="67118" y="104242"/>
                  <a:pt x="67118" y="104242"/>
                </a:cubicBezTo>
                <a:cubicBezTo>
                  <a:pt x="69152" y="105454"/>
                  <a:pt x="69152" y="105454"/>
                  <a:pt x="69152" y="105454"/>
                </a:cubicBezTo>
                <a:cubicBezTo>
                  <a:pt x="70169" y="106666"/>
                  <a:pt x="70169" y="107878"/>
                  <a:pt x="70169" y="110303"/>
                </a:cubicBezTo>
                <a:cubicBezTo>
                  <a:pt x="70169" y="111515"/>
                  <a:pt x="70169" y="112727"/>
                  <a:pt x="69152" y="113939"/>
                </a:cubicBezTo>
                <a:cubicBezTo>
                  <a:pt x="67118" y="116363"/>
                  <a:pt x="64067" y="116363"/>
                  <a:pt x="62033" y="113939"/>
                </a:cubicBezTo>
                <a:cubicBezTo>
                  <a:pt x="60000" y="110303"/>
                  <a:pt x="60000" y="110303"/>
                  <a:pt x="60000" y="110303"/>
                </a:cubicBezTo>
                <a:cubicBezTo>
                  <a:pt x="60000" y="110303"/>
                  <a:pt x="60000" y="110303"/>
                  <a:pt x="60000" y="110303"/>
                </a:cubicBezTo>
                <a:cubicBezTo>
                  <a:pt x="62033" y="106666"/>
                  <a:pt x="62033" y="101818"/>
                  <a:pt x="60000" y="99393"/>
                </a:cubicBezTo>
                <a:cubicBezTo>
                  <a:pt x="57966" y="95757"/>
                  <a:pt x="53898" y="95757"/>
                  <a:pt x="50847" y="99393"/>
                </a:cubicBezTo>
                <a:cubicBezTo>
                  <a:pt x="49830" y="99393"/>
                  <a:pt x="49830" y="99393"/>
                  <a:pt x="49830" y="99393"/>
                </a:cubicBezTo>
                <a:cubicBezTo>
                  <a:pt x="48813" y="98181"/>
                  <a:pt x="48813" y="98181"/>
                  <a:pt x="48813" y="98181"/>
                </a:cubicBezTo>
                <a:cubicBezTo>
                  <a:pt x="52881" y="92121"/>
                  <a:pt x="52881" y="92121"/>
                  <a:pt x="52881" y="92121"/>
                </a:cubicBezTo>
                <a:cubicBezTo>
                  <a:pt x="55932" y="89696"/>
                  <a:pt x="55932" y="84848"/>
                  <a:pt x="53898" y="81212"/>
                </a:cubicBezTo>
                <a:cubicBezTo>
                  <a:pt x="50847" y="78787"/>
                  <a:pt x="46779" y="77575"/>
                  <a:pt x="44745" y="81212"/>
                </a:cubicBezTo>
                <a:cubicBezTo>
                  <a:pt x="39661" y="87272"/>
                  <a:pt x="39661" y="87272"/>
                  <a:pt x="39661" y="87272"/>
                </a:cubicBezTo>
                <a:cubicBezTo>
                  <a:pt x="37627" y="84848"/>
                  <a:pt x="37627" y="84848"/>
                  <a:pt x="37627" y="84848"/>
                </a:cubicBezTo>
                <a:cubicBezTo>
                  <a:pt x="44745" y="75151"/>
                  <a:pt x="44745" y="75151"/>
                  <a:pt x="44745" y="75151"/>
                </a:cubicBezTo>
                <a:cubicBezTo>
                  <a:pt x="47796" y="72727"/>
                  <a:pt x="47796" y="67878"/>
                  <a:pt x="44745" y="64242"/>
                </a:cubicBezTo>
                <a:cubicBezTo>
                  <a:pt x="42711" y="61818"/>
                  <a:pt x="38644" y="61818"/>
                  <a:pt x="35593" y="64242"/>
                </a:cubicBezTo>
                <a:cubicBezTo>
                  <a:pt x="28474" y="73939"/>
                  <a:pt x="28474" y="73939"/>
                  <a:pt x="28474" y="73939"/>
                </a:cubicBezTo>
                <a:cubicBezTo>
                  <a:pt x="26440" y="71515"/>
                  <a:pt x="26440" y="71515"/>
                  <a:pt x="26440" y="71515"/>
                </a:cubicBezTo>
                <a:cubicBezTo>
                  <a:pt x="34576" y="60606"/>
                  <a:pt x="34576" y="60606"/>
                  <a:pt x="34576" y="60606"/>
                </a:cubicBezTo>
                <a:cubicBezTo>
                  <a:pt x="37627" y="58181"/>
                  <a:pt x="37627" y="53333"/>
                  <a:pt x="35593" y="49696"/>
                </a:cubicBezTo>
                <a:cubicBezTo>
                  <a:pt x="32542" y="47272"/>
                  <a:pt x="28474" y="47272"/>
                  <a:pt x="26440" y="49696"/>
                </a:cubicBezTo>
                <a:cubicBezTo>
                  <a:pt x="14237" y="63030"/>
                  <a:pt x="14237" y="63030"/>
                  <a:pt x="14237" y="63030"/>
                </a:cubicBezTo>
                <a:cubicBezTo>
                  <a:pt x="14237" y="64242"/>
                  <a:pt x="14237" y="64242"/>
                  <a:pt x="14237" y="64242"/>
                </a:cubicBezTo>
                <a:cubicBezTo>
                  <a:pt x="8135" y="64242"/>
                  <a:pt x="8135" y="64242"/>
                  <a:pt x="8135" y="64242"/>
                </a:cubicBezTo>
                <a:cubicBezTo>
                  <a:pt x="8135" y="21818"/>
                  <a:pt x="8135" y="21818"/>
                  <a:pt x="8135" y="21818"/>
                </a:cubicBezTo>
                <a:cubicBezTo>
                  <a:pt x="42711" y="21818"/>
                  <a:pt x="42711" y="21818"/>
                  <a:pt x="42711" y="21818"/>
                </a:cubicBezTo>
                <a:cubicBezTo>
                  <a:pt x="37627" y="29090"/>
                  <a:pt x="37627" y="29090"/>
                  <a:pt x="37627" y="29090"/>
                </a:cubicBezTo>
                <a:cubicBezTo>
                  <a:pt x="37627" y="29090"/>
                  <a:pt x="35593" y="33939"/>
                  <a:pt x="42711" y="36363"/>
                </a:cubicBezTo>
                <a:cubicBezTo>
                  <a:pt x="48813" y="38787"/>
                  <a:pt x="57966" y="26666"/>
                  <a:pt x="57966" y="26666"/>
                </a:cubicBezTo>
                <a:cubicBezTo>
                  <a:pt x="60000" y="21818"/>
                  <a:pt x="60000" y="21818"/>
                  <a:pt x="60000" y="21818"/>
                </a:cubicBezTo>
                <a:cubicBezTo>
                  <a:pt x="63050" y="21818"/>
                  <a:pt x="63050" y="21818"/>
                  <a:pt x="63050" y="21818"/>
                </a:cubicBezTo>
                <a:cubicBezTo>
                  <a:pt x="102711" y="66666"/>
                  <a:pt x="102711" y="66666"/>
                  <a:pt x="102711" y="66666"/>
                </a:cubicBezTo>
                <a:cubicBezTo>
                  <a:pt x="104745" y="69090"/>
                  <a:pt x="104745" y="72727"/>
                  <a:pt x="102711" y="73939"/>
                </a:cubicBezTo>
                <a:close/>
              </a:path>
            </a:pathLst>
          </a:custGeom>
          <a:solidFill>
            <a:srgbClr val="00A1DF"/>
          </a:solidFill>
          <a:ln>
            <a:noFill/>
          </a:ln>
        </p:spPr>
        <p:txBody>
          <a:bodyPr lIns="68419" tIns="34200" rIns="68419" bIns="34200" anchor="t" anchorCtr="0">
            <a:noAutofit/>
          </a:bodyPr>
          <a:lstStyle/>
          <a:p>
            <a:endParaRPr sz="1350">
              <a:solidFill>
                <a:schemeClr val="dk1"/>
              </a:solidFill>
              <a:latin typeface="Verdana"/>
              <a:ea typeface="Verdana"/>
              <a:cs typeface="Verdana"/>
              <a:sym typeface="Verdana"/>
            </a:endParaRPr>
          </a:p>
        </p:txBody>
      </p:sp>
      <p:grpSp>
        <p:nvGrpSpPr>
          <p:cNvPr id="8398" name="Shape 8398"/>
          <p:cNvGrpSpPr/>
          <p:nvPr/>
        </p:nvGrpSpPr>
        <p:grpSpPr>
          <a:xfrm>
            <a:off x="2332182" y="2187427"/>
            <a:ext cx="159525" cy="236072"/>
            <a:chOff x="4596959" y="1736518"/>
            <a:chExt cx="212700" cy="315551"/>
          </a:xfrm>
        </p:grpSpPr>
        <p:grpSp>
          <p:nvGrpSpPr>
            <p:cNvPr id="8399" name="Shape 8399"/>
            <p:cNvGrpSpPr/>
            <p:nvPr/>
          </p:nvGrpSpPr>
          <p:grpSpPr>
            <a:xfrm>
              <a:off x="4596959" y="1844158"/>
              <a:ext cx="212700" cy="207911"/>
              <a:chOff x="8947150" y="1677988"/>
              <a:chExt cx="212700" cy="207911"/>
            </a:xfrm>
          </p:grpSpPr>
          <p:sp>
            <p:nvSpPr>
              <p:cNvPr id="8400" name="Shape 840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01" name="Shape 840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02" name="Shape 840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03" name="Shape 8403"/>
          <p:cNvGrpSpPr/>
          <p:nvPr/>
        </p:nvGrpSpPr>
        <p:grpSpPr>
          <a:xfrm>
            <a:off x="3810732" y="2187427"/>
            <a:ext cx="159525" cy="236072"/>
            <a:chOff x="4596959" y="1736518"/>
            <a:chExt cx="212700" cy="315551"/>
          </a:xfrm>
        </p:grpSpPr>
        <p:grpSp>
          <p:nvGrpSpPr>
            <p:cNvPr id="8404" name="Shape 8404"/>
            <p:cNvGrpSpPr/>
            <p:nvPr/>
          </p:nvGrpSpPr>
          <p:grpSpPr>
            <a:xfrm>
              <a:off x="4596959" y="1844158"/>
              <a:ext cx="212700" cy="207911"/>
              <a:chOff x="8947150" y="1677988"/>
              <a:chExt cx="212700" cy="207911"/>
            </a:xfrm>
          </p:grpSpPr>
          <p:sp>
            <p:nvSpPr>
              <p:cNvPr id="8405" name="Shape 840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06" name="Shape 840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07" name="Shape 840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08" name="Shape 8408"/>
          <p:cNvGrpSpPr/>
          <p:nvPr/>
        </p:nvGrpSpPr>
        <p:grpSpPr>
          <a:xfrm>
            <a:off x="5289281" y="2187427"/>
            <a:ext cx="159525" cy="236072"/>
            <a:chOff x="4596959" y="1736518"/>
            <a:chExt cx="212700" cy="315551"/>
          </a:xfrm>
        </p:grpSpPr>
        <p:grpSp>
          <p:nvGrpSpPr>
            <p:cNvPr id="8409" name="Shape 8409"/>
            <p:cNvGrpSpPr/>
            <p:nvPr/>
          </p:nvGrpSpPr>
          <p:grpSpPr>
            <a:xfrm>
              <a:off x="4596959" y="1844158"/>
              <a:ext cx="212700" cy="207911"/>
              <a:chOff x="8947150" y="1677988"/>
              <a:chExt cx="212700" cy="207911"/>
            </a:xfrm>
          </p:grpSpPr>
          <p:sp>
            <p:nvSpPr>
              <p:cNvPr id="8410" name="Shape 841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11" name="Shape 841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12" name="Shape 841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13" name="Shape 8413"/>
          <p:cNvGrpSpPr/>
          <p:nvPr/>
        </p:nvGrpSpPr>
        <p:grpSpPr>
          <a:xfrm>
            <a:off x="6767830" y="2187427"/>
            <a:ext cx="159525" cy="236072"/>
            <a:chOff x="4596959" y="1736518"/>
            <a:chExt cx="212700" cy="315551"/>
          </a:xfrm>
        </p:grpSpPr>
        <p:grpSp>
          <p:nvGrpSpPr>
            <p:cNvPr id="8414" name="Shape 8414"/>
            <p:cNvGrpSpPr/>
            <p:nvPr/>
          </p:nvGrpSpPr>
          <p:grpSpPr>
            <a:xfrm>
              <a:off x="4596959" y="1844158"/>
              <a:ext cx="212700" cy="207911"/>
              <a:chOff x="8947150" y="1677988"/>
              <a:chExt cx="212700" cy="207911"/>
            </a:xfrm>
          </p:grpSpPr>
          <p:sp>
            <p:nvSpPr>
              <p:cNvPr id="8415" name="Shape 841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16" name="Shape 841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17" name="Shape 841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18" name="Shape 8418"/>
          <p:cNvGrpSpPr/>
          <p:nvPr/>
        </p:nvGrpSpPr>
        <p:grpSpPr>
          <a:xfrm>
            <a:off x="7662938" y="2187427"/>
            <a:ext cx="159525" cy="236072"/>
            <a:chOff x="4596959" y="1736518"/>
            <a:chExt cx="212700" cy="315551"/>
          </a:xfrm>
        </p:grpSpPr>
        <p:grpSp>
          <p:nvGrpSpPr>
            <p:cNvPr id="8419" name="Shape 8419"/>
            <p:cNvGrpSpPr/>
            <p:nvPr/>
          </p:nvGrpSpPr>
          <p:grpSpPr>
            <a:xfrm>
              <a:off x="4596959" y="1844158"/>
              <a:ext cx="212700" cy="207911"/>
              <a:chOff x="8947150" y="1677988"/>
              <a:chExt cx="212700" cy="207911"/>
            </a:xfrm>
          </p:grpSpPr>
          <p:sp>
            <p:nvSpPr>
              <p:cNvPr id="8420" name="Shape 842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21" name="Shape 842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22" name="Shape 842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23" name="Shape 8423"/>
          <p:cNvGrpSpPr/>
          <p:nvPr/>
        </p:nvGrpSpPr>
        <p:grpSpPr>
          <a:xfrm>
            <a:off x="2353295" y="3068060"/>
            <a:ext cx="159525" cy="236072"/>
            <a:chOff x="4596959" y="1736518"/>
            <a:chExt cx="212700" cy="315551"/>
          </a:xfrm>
        </p:grpSpPr>
        <p:grpSp>
          <p:nvGrpSpPr>
            <p:cNvPr id="8424" name="Shape 8424"/>
            <p:cNvGrpSpPr/>
            <p:nvPr/>
          </p:nvGrpSpPr>
          <p:grpSpPr>
            <a:xfrm>
              <a:off x="4596959" y="1844158"/>
              <a:ext cx="212700" cy="207911"/>
              <a:chOff x="8947150" y="1677988"/>
              <a:chExt cx="212700" cy="207911"/>
            </a:xfrm>
          </p:grpSpPr>
          <p:sp>
            <p:nvSpPr>
              <p:cNvPr id="8425" name="Shape 842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26" name="Shape 842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27" name="Shape 842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28" name="Shape 8428"/>
          <p:cNvGrpSpPr/>
          <p:nvPr/>
        </p:nvGrpSpPr>
        <p:grpSpPr>
          <a:xfrm>
            <a:off x="4718974" y="3068060"/>
            <a:ext cx="159525" cy="236072"/>
            <a:chOff x="4596959" y="1736518"/>
            <a:chExt cx="212700" cy="315551"/>
          </a:xfrm>
        </p:grpSpPr>
        <p:grpSp>
          <p:nvGrpSpPr>
            <p:cNvPr id="8429" name="Shape 8429"/>
            <p:cNvGrpSpPr/>
            <p:nvPr/>
          </p:nvGrpSpPr>
          <p:grpSpPr>
            <a:xfrm>
              <a:off x="4596959" y="1844158"/>
              <a:ext cx="212700" cy="207911"/>
              <a:chOff x="8947150" y="1677988"/>
              <a:chExt cx="212700" cy="207911"/>
            </a:xfrm>
          </p:grpSpPr>
          <p:sp>
            <p:nvSpPr>
              <p:cNvPr id="8430" name="Shape 843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31" name="Shape 843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32" name="Shape 843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33" name="Shape 8433"/>
          <p:cNvGrpSpPr/>
          <p:nvPr/>
        </p:nvGrpSpPr>
        <p:grpSpPr>
          <a:xfrm>
            <a:off x="5901812" y="3068060"/>
            <a:ext cx="159525" cy="236072"/>
            <a:chOff x="4596959" y="1736518"/>
            <a:chExt cx="212700" cy="315551"/>
          </a:xfrm>
        </p:grpSpPr>
        <p:grpSp>
          <p:nvGrpSpPr>
            <p:cNvPr id="8434" name="Shape 8434"/>
            <p:cNvGrpSpPr/>
            <p:nvPr/>
          </p:nvGrpSpPr>
          <p:grpSpPr>
            <a:xfrm>
              <a:off x="4596959" y="1844158"/>
              <a:ext cx="212700" cy="207911"/>
              <a:chOff x="8947150" y="1677988"/>
              <a:chExt cx="212700" cy="207911"/>
            </a:xfrm>
          </p:grpSpPr>
          <p:sp>
            <p:nvSpPr>
              <p:cNvPr id="8435" name="Shape 843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36" name="Shape 843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37" name="Shape 843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38" name="Shape 8438"/>
          <p:cNvGrpSpPr/>
          <p:nvPr/>
        </p:nvGrpSpPr>
        <p:grpSpPr>
          <a:xfrm>
            <a:off x="7084652" y="3068060"/>
            <a:ext cx="159525" cy="236072"/>
            <a:chOff x="4596959" y="1736518"/>
            <a:chExt cx="212700" cy="315551"/>
          </a:xfrm>
        </p:grpSpPr>
        <p:grpSp>
          <p:nvGrpSpPr>
            <p:cNvPr id="8439" name="Shape 8439"/>
            <p:cNvGrpSpPr/>
            <p:nvPr/>
          </p:nvGrpSpPr>
          <p:grpSpPr>
            <a:xfrm>
              <a:off x="4596959" y="1844158"/>
              <a:ext cx="212700" cy="207911"/>
              <a:chOff x="8947150" y="1677988"/>
              <a:chExt cx="212700" cy="207911"/>
            </a:xfrm>
          </p:grpSpPr>
          <p:sp>
            <p:nvSpPr>
              <p:cNvPr id="8440" name="Shape 844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41" name="Shape 844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42" name="Shape 844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43" name="Shape 8443"/>
          <p:cNvGrpSpPr/>
          <p:nvPr/>
        </p:nvGrpSpPr>
        <p:grpSpPr>
          <a:xfrm>
            <a:off x="7684051" y="3068060"/>
            <a:ext cx="159525" cy="236072"/>
            <a:chOff x="4596959" y="1736518"/>
            <a:chExt cx="212700" cy="315551"/>
          </a:xfrm>
        </p:grpSpPr>
        <p:grpSp>
          <p:nvGrpSpPr>
            <p:cNvPr id="8444" name="Shape 8444"/>
            <p:cNvGrpSpPr/>
            <p:nvPr/>
          </p:nvGrpSpPr>
          <p:grpSpPr>
            <a:xfrm>
              <a:off x="4596959" y="1844158"/>
              <a:ext cx="212700" cy="207911"/>
              <a:chOff x="8947150" y="1677988"/>
              <a:chExt cx="212700" cy="207911"/>
            </a:xfrm>
          </p:grpSpPr>
          <p:sp>
            <p:nvSpPr>
              <p:cNvPr id="8445" name="Shape 844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46" name="Shape 844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47" name="Shape 8447"/>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grpSp>
        <p:nvGrpSpPr>
          <p:cNvPr id="8448" name="Shape 8448"/>
          <p:cNvGrpSpPr/>
          <p:nvPr/>
        </p:nvGrpSpPr>
        <p:grpSpPr>
          <a:xfrm>
            <a:off x="3536135" y="3068060"/>
            <a:ext cx="159525" cy="236072"/>
            <a:chOff x="4596959" y="1736518"/>
            <a:chExt cx="212700" cy="315551"/>
          </a:xfrm>
        </p:grpSpPr>
        <p:grpSp>
          <p:nvGrpSpPr>
            <p:cNvPr id="8449" name="Shape 8449"/>
            <p:cNvGrpSpPr/>
            <p:nvPr/>
          </p:nvGrpSpPr>
          <p:grpSpPr>
            <a:xfrm>
              <a:off x="4596959" y="1844158"/>
              <a:ext cx="212700" cy="207911"/>
              <a:chOff x="8947150" y="1677988"/>
              <a:chExt cx="212700" cy="207911"/>
            </a:xfrm>
          </p:grpSpPr>
          <p:sp>
            <p:nvSpPr>
              <p:cNvPr id="8450" name="Shape 845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1" name="Shape 845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cxnSp>
          <p:nvCxnSpPr>
            <p:cNvPr id="8452" name="Shape 8452"/>
            <p:cNvCxnSpPr/>
            <p:nvPr/>
          </p:nvCxnSpPr>
          <p:spPr>
            <a:xfrm>
              <a:off x="4699971" y="1736518"/>
              <a:ext cx="0" cy="137100"/>
            </a:xfrm>
            <a:prstGeom prst="straightConnector1">
              <a:avLst/>
            </a:prstGeom>
            <a:noFill/>
            <a:ln w="25400" cap="flat" cmpd="sng">
              <a:solidFill>
                <a:schemeClr val="dk2"/>
              </a:solidFill>
              <a:prstDash val="solid"/>
              <a:miter/>
              <a:headEnd type="none" w="med" len="med"/>
              <a:tailEnd type="none" w="med" len="med"/>
            </a:ln>
          </p:spPr>
        </p:cxnSp>
      </p:grpSp>
      <p:sp>
        <p:nvSpPr>
          <p:cNvPr id="8453" name="Shape 8453"/>
          <p:cNvSpPr/>
          <p:nvPr/>
        </p:nvSpPr>
        <p:spPr>
          <a:xfrm>
            <a:off x="1811765" y="1523951"/>
            <a:ext cx="6216975" cy="684000"/>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Experience Layer: Innovation and digital products</a:t>
            </a:r>
          </a:p>
        </p:txBody>
      </p:sp>
      <p:grpSp>
        <p:nvGrpSpPr>
          <p:cNvPr id="8454" name="Shape 8454"/>
          <p:cNvGrpSpPr/>
          <p:nvPr/>
        </p:nvGrpSpPr>
        <p:grpSpPr>
          <a:xfrm>
            <a:off x="3835355" y="1372866"/>
            <a:ext cx="159525" cy="155544"/>
            <a:chOff x="8947150" y="1677988"/>
            <a:chExt cx="212700" cy="207911"/>
          </a:xfrm>
        </p:grpSpPr>
        <p:sp>
          <p:nvSpPr>
            <p:cNvPr id="8455" name="Shape 8455"/>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6" name="Shape 8456"/>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57" name="Shape 8457"/>
          <p:cNvGrpSpPr/>
          <p:nvPr/>
        </p:nvGrpSpPr>
        <p:grpSpPr>
          <a:xfrm>
            <a:off x="4799440" y="1372866"/>
            <a:ext cx="159525" cy="155544"/>
            <a:chOff x="8947150" y="1677988"/>
            <a:chExt cx="212700" cy="207911"/>
          </a:xfrm>
        </p:grpSpPr>
        <p:sp>
          <p:nvSpPr>
            <p:cNvPr id="8458" name="Shape 8458"/>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59" name="Shape 8459"/>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0" name="Shape 8460"/>
          <p:cNvGrpSpPr/>
          <p:nvPr/>
        </p:nvGrpSpPr>
        <p:grpSpPr>
          <a:xfrm>
            <a:off x="5741613" y="1372866"/>
            <a:ext cx="159525" cy="155544"/>
            <a:chOff x="8947150" y="1677988"/>
            <a:chExt cx="212700" cy="207911"/>
          </a:xfrm>
        </p:grpSpPr>
        <p:sp>
          <p:nvSpPr>
            <p:cNvPr id="8461" name="Shape 8461"/>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2" name="Shape 8462"/>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3" name="Shape 8463"/>
          <p:cNvGrpSpPr/>
          <p:nvPr/>
        </p:nvGrpSpPr>
        <p:grpSpPr>
          <a:xfrm>
            <a:off x="2896273" y="1372866"/>
            <a:ext cx="159525" cy="155544"/>
            <a:chOff x="8947150" y="1677988"/>
            <a:chExt cx="212700" cy="207911"/>
          </a:xfrm>
        </p:grpSpPr>
        <p:sp>
          <p:nvSpPr>
            <p:cNvPr id="8464" name="Shape 8464"/>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5" name="Shape 8465"/>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6" name="Shape 8466"/>
          <p:cNvGrpSpPr/>
          <p:nvPr/>
        </p:nvGrpSpPr>
        <p:grpSpPr>
          <a:xfrm>
            <a:off x="2053009" y="1366811"/>
            <a:ext cx="159525" cy="155544"/>
            <a:chOff x="8947150" y="1677988"/>
            <a:chExt cx="212700" cy="207911"/>
          </a:xfrm>
        </p:grpSpPr>
        <p:sp>
          <p:nvSpPr>
            <p:cNvPr id="8467" name="Shape 8467"/>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68" name="Shape 8468"/>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69" name="Shape 8469"/>
          <p:cNvGrpSpPr/>
          <p:nvPr/>
        </p:nvGrpSpPr>
        <p:grpSpPr>
          <a:xfrm>
            <a:off x="6938842" y="1372866"/>
            <a:ext cx="159525" cy="155544"/>
            <a:chOff x="8947150" y="1677988"/>
            <a:chExt cx="212700" cy="207911"/>
          </a:xfrm>
        </p:grpSpPr>
        <p:sp>
          <p:nvSpPr>
            <p:cNvPr id="8470" name="Shape 847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1" name="Shape 847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72" name="Shape 8472"/>
          <p:cNvGrpSpPr/>
          <p:nvPr/>
        </p:nvGrpSpPr>
        <p:grpSpPr>
          <a:xfrm>
            <a:off x="6466303" y="1372866"/>
            <a:ext cx="159525" cy="155544"/>
            <a:chOff x="8947150" y="1677988"/>
            <a:chExt cx="212700" cy="207911"/>
          </a:xfrm>
        </p:grpSpPr>
        <p:sp>
          <p:nvSpPr>
            <p:cNvPr id="8473" name="Shape 847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4" name="Shape 847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475" name="Shape 8475"/>
          <p:cNvSpPr/>
          <p:nvPr/>
        </p:nvSpPr>
        <p:spPr>
          <a:xfrm>
            <a:off x="1811765" y="2410869"/>
            <a:ext cx="6216975" cy="683999"/>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Process APIs: Agility and new value creation</a:t>
            </a:r>
          </a:p>
        </p:txBody>
      </p:sp>
      <p:grpSp>
        <p:nvGrpSpPr>
          <p:cNvPr id="8476" name="Shape 8476"/>
          <p:cNvGrpSpPr/>
          <p:nvPr/>
        </p:nvGrpSpPr>
        <p:grpSpPr>
          <a:xfrm>
            <a:off x="2350781" y="2267957"/>
            <a:ext cx="159525" cy="155544"/>
            <a:chOff x="8947150" y="1677988"/>
            <a:chExt cx="212700" cy="207911"/>
          </a:xfrm>
        </p:grpSpPr>
        <p:sp>
          <p:nvSpPr>
            <p:cNvPr id="8477" name="Shape 8477"/>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78" name="Shape 8478"/>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79" name="Shape 8479"/>
          <p:cNvGrpSpPr/>
          <p:nvPr/>
        </p:nvGrpSpPr>
        <p:grpSpPr>
          <a:xfrm>
            <a:off x="3829331" y="2267957"/>
            <a:ext cx="159525" cy="155544"/>
            <a:chOff x="8947150" y="1677988"/>
            <a:chExt cx="212700" cy="207911"/>
          </a:xfrm>
        </p:grpSpPr>
        <p:sp>
          <p:nvSpPr>
            <p:cNvPr id="8480" name="Shape 848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1" name="Shape 848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82" name="Shape 8482"/>
          <p:cNvGrpSpPr/>
          <p:nvPr/>
        </p:nvGrpSpPr>
        <p:grpSpPr>
          <a:xfrm>
            <a:off x="5289281" y="2267957"/>
            <a:ext cx="159525" cy="155544"/>
            <a:chOff x="8947150" y="1677988"/>
            <a:chExt cx="212700" cy="207911"/>
          </a:xfrm>
        </p:grpSpPr>
        <p:sp>
          <p:nvSpPr>
            <p:cNvPr id="8483" name="Shape 848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4" name="Shape 848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85" name="Shape 8485"/>
          <p:cNvGrpSpPr/>
          <p:nvPr/>
        </p:nvGrpSpPr>
        <p:grpSpPr>
          <a:xfrm>
            <a:off x="6767830" y="2267957"/>
            <a:ext cx="159525" cy="155544"/>
            <a:chOff x="8947150" y="1677988"/>
            <a:chExt cx="212700" cy="207911"/>
          </a:xfrm>
        </p:grpSpPr>
        <p:sp>
          <p:nvSpPr>
            <p:cNvPr id="8486" name="Shape 848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87" name="Shape 848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
        <p:nvSpPr>
          <p:cNvPr id="8488" name="Shape 8488"/>
          <p:cNvSpPr/>
          <p:nvPr/>
        </p:nvSpPr>
        <p:spPr>
          <a:xfrm>
            <a:off x="1811380" y="3297785"/>
            <a:ext cx="6217200" cy="684000"/>
          </a:xfrm>
          <a:prstGeom prst="roundRect">
            <a:avLst>
              <a:gd name="adj" fmla="val 16667"/>
            </a:avLst>
          </a:prstGeom>
          <a:solidFill>
            <a:srgbClr val="333332"/>
          </a:solidFill>
          <a:ln>
            <a:noFill/>
          </a:ln>
        </p:spPr>
        <p:txBody>
          <a:bodyPr lIns="68419" tIns="34200" rIns="68419" bIns="34200" anchor="ctr" anchorCtr="0">
            <a:noAutofit/>
          </a:bodyPr>
          <a:lstStyle/>
          <a:p>
            <a:pPr algn="ctr">
              <a:buSzPct val="25000"/>
            </a:pPr>
            <a:r>
              <a:rPr lang="en-US" sz="1350">
                <a:solidFill>
                  <a:schemeClr val="lt1"/>
                </a:solidFill>
                <a:latin typeface="Ubuntu"/>
                <a:ea typeface="Ubuntu"/>
                <a:cs typeface="Ubuntu"/>
                <a:sym typeface="Ubuntu"/>
              </a:rPr>
              <a:t>System APIs: Decentralized access to core assets</a:t>
            </a:r>
          </a:p>
        </p:txBody>
      </p:sp>
      <p:grpSp>
        <p:nvGrpSpPr>
          <p:cNvPr id="8489" name="Shape 8489"/>
          <p:cNvGrpSpPr/>
          <p:nvPr/>
        </p:nvGrpSpPr>
        <p:grpSpPr>
          <a:xfrm>
            <a:off x="2353295" y="3148590"/>
            <a:ext cx="159525" cy="155544"/>
            <a:chOff x="8947150" y="1677988"/>
            <a:chExt cx="212700" cy="207911"/>
          </a:xfrm>
        </p:grpSpPr>
        <p:sp>
          <p:nvSpPr>
            <p:cNvPr id="8490" name="Shape 8490"/>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1" name="Shape 8491"/>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2" name="Shape 8492"/>
          <p:cNvGrpSpPr/>
          <p:nvPr/>
        </p:nvGrpSpPr>
        <p:grpSpPr>
          <a:xfrm>
            <a:off x="4718974" y="3148590"/>
            <a:ext cx="159525" cy="155544"/>
            <a:chOff x="8947150" y="1677988"/>
            <a:chExt cx="212700" cy="207911"/>
          </a:xfrm>
        </p:grpSpPr>
        <p:sp>
          <p:nvSpPr>
            <p:cNvPr id="8493" name="Shape 8493"/>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4" name="Shape 8494"/>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5" name="Shape 8495"/>
          <p:cNvGrpSpPr/>
          <p:nvPr/>
        </p:nvGrpSpPr>
        <p:grpSpPr>
          <a:xfrm>
            <a:off x="5901812" y="3148590"/>
            <a:ext cx="159525" cy="155544"/>
            <a:chOff x="8947150" y="1677988"/>
            <a:chExt cx="212700" cy="207911"/>
          </a:xfrm>
        </p:grpSpPr>
        <p:sp>
          <p:nvSpPr>
            <p:cNvPr id="8496" name="Shape 8496"/>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497" name="Shape 8497"/>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498" name="Shape 8498"/>
          <p:cNvGrpSpPr/>
          <p:nvPr/>
        </p:nvGrpSpPr>
        <p:grpSpPr>
          <a:xfrm>
            <a:off x="7084652" y="3148590"/>
            <a:ext cx="159525" cy="155544"/>
            <a:chOff x="8947150" y="1677988"/>
            <a:chExt cx="212700" cy="207911"/>
          </a:xfrm>
        </p:grpSpPr>
        <p:sp>
          <p:nvSpPr>
            <p:cNvPr id="8499" name="Shape 8499"/>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500" name="Shape 8500"/>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grpSp>
        <p:nvGrpSpPr>
          <p:cNvPr id="8501" name="Shape 8501"/>
          <p:cNvGrpSpPr/>
          <p:nvPr/>
        </p:nvGrpSpPr>
        <p:grpSpPr>
          <a:xfrm>
            <a:off x="3536135" y="3148590"/>
            <a:ext cx="159525" cy="155544"/>
            <a:chOff x="8947150" y="1677988"/>
            <a:chExt cx="212700" cy="207911"/>
          </a:xfrm>
        </p:grpSpPr>
        <p:sp>
          <p:nvSpPr>
            <p:cNvPr id="8502" name="Shape 8502"/>
            <p:cNvSpPr/>
            <p:nvPr/>
          </p:nvSpPr>
          <p:spPr>
            <a:xfrm>
              <a:off x="8980488" y="1677988"/>
              <a:ext cx="146100" cy="84000"/>
            </a:xfrm>
            <a:custGeom>
              <a:avLst/>
              <a:gdLst/>
              <a:ahLst/>
              <a:cxnLst/>
              <a:rect l="0" t="0" r="0" b="0"/>
              <a:pathLst>
                <a:path w="120000" h="120000" extrusionOk="0">
                  <a:moveTo>
                    <a:pt x="107692" y="0"/>
                  </a:moveTo>
                  <a:cubicBezTo>
                    <a:pt x="113846" y="0"/>
                    <a:pt x="120000" y="10909"/>
                    <a:pt x="120000" y="27272"/>
                  </a:cubicBezTo>
                  <a:cubicBezTo>
                    <a:pt x="120000" y="81818"/>
                    <a:pt x="120000" y="81818"/>
                    <a:pt x="120000" y="81818"/>
                  </a:cubicBezTo>
                  <a:cubicBezTo>
                    <a:pt x="120000" y="92727"/>
                    <a:pt x="116923" y="103636"/>
                    <a:pt x="110769" y="103636"/>
                  </a:cubicBezTo>
                  <a:cubicBezTo>
                    <a:pt x="76923" y="120000"/>
                    <a:pt x="46153" y="120000"/>
                    <a:pt x="12307" y="103636"/>
                  </a:cubicBezTo>
                  <a:cubicBezTo>
                    <a:pt x="6153" y="103636"/>
                    <a:pt x="0" y="92727"/>
                    <a:pt x="0" y="81818"/>
                  </a:cubicBezTo>
                  <a:cubicBezTo>
                    <a:pt x="0" y="27272"/>
                    <a:pt x="0" y="27272"/>
                    <a:pt x="0" y="27272"/>
                  </a:cubicBezTo>
                  <a:cubicBezTo>
                    <a:pt x="0" y="10909"/>
                    <a:pt x="6153" y="0"/>
                    <a:pt x="15384" y="0"/>
                  </a:cubicBezTo>
                  <a:lnTo>
                    <a:pt x="107692" y="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sp>
          <p:nvSpPr>
            <p:cNvPr id="8503" name="Shape 8503"/>
            <p:cNvSpPr/>
            <p:nvPr/>
          </p:nvSpPr>
          <p:spPr>
            <a:xfrm>
              <a:off x="8947150" y="1765300"/>
              <a:ext cx="212700" cy="120600"/>
            </a:xfrm>
            <a:custGeom>
              <a:avLst/>
              <a:gdLst/>
              <a:ahLst/>
              <a:cxnLst/>
              <a:rect l="0" t="0" r="0" b="0"/>
              <a:pathLst>
                <a:path w="120000" h="120000" extrusionOk="0">
                  <a:moveTo>
                    <a:pt x="8421" y="120000"/>
                  </a:moveTo>
                  <a:cubicBezTo>
                    <a:pt x="18947" y="120000"/>
                    <a:pt x="18947" y="120000"/>
                    <a:pt x="18947" y="120000"/>
                  </a:cubicBezTo>
                  <a:cubicBezTo>
                    <a:pt x="10526" y="15000"/>
                    <a:pt x="10526" y="15000"/>
                    <a:pt x="10526" y="15000"/>
                  </a:cubicBezTo>
                  <a:cubicBezTo>
                    <a:pt x="10526" y="15000"/>
                    <a:pt x="10526" y="15000"/>
                    <a:pt x="10526" y="15000"/>
                  </a:cubicBezTo>
                  <a:cubicBezTo>
                    <a:pt x="44210" y="33750"/>
                    <a:pt x="77894" y="33750"/>
                    <a:pt x="109473" y="15000"/>
                  </a:cubicBezTo>
                  <a:cubicBezTo>
                    <a:pt x="109473" y="18750"/>
                    <a:pt x="109473" y="18750"/>
                    <a:pt x="109473" y="18750"/>
                  </a:cubicBezTo>
                  <a:cubicBezTo>
                    <a:pt x="103157" y="120000"/>
                    <a:pt x="103157" y="120000"/>
                    <a:pt x="103157" y="120000"/>
                  </a:cubicBezTo>
                  <a:cubicBezTo>
                    <a:pt x="111578" y="120000"/>
                    <a:pt x="111578" y="120000"/>
                    <a:pt x="111578" y="120000"/>
                  </a:cubicBezTo>
                  <a:cubicBezTo>
                    <a:pt x="119999" y="18750"/>
                    <a:pt x="119999" y="18750"/>
                    <a:pt x="119999" y="18750"/>
                  </a:cubicBezTo>
                  <a:cubicBezTo>
                    <a:pt x="119999" y="15000"/>
                    <a:pt x="119999" y="11250"/>
                    <a:pt x="117894" y="7500"/>
                  </a:cubicBezTo>
                  <a:cubicBezTo>
                    <a:pt x="113684" y="0"/>
                    <a:pt x="109473" y="0"/>
                    <a:pt x="107368" y="0"/>
                  </a:cubicBezTo>
                  <a:cubicBezTo>
                    <a:pt x="75789" y="18750"/>
                    <a:pt x="44210" y="18750"/>
                    <a:pt x="14736" y="0"/>
                  </a:cubicBezTo>
                  <a:cubicBezTo>
                    <a:pt x="10526" y="0"/>
                    <a:pt x="6315" y="0"/>
                    <a:pt x="4210" y="7500"/>
                  </a:cubicBezTo>
                  <a:cubicBezTo>
                    <a:pt x="2105" y="11250"/>
                    <a:pt x="0" y="15000"/>
                    <a:pt x="2105" y="18750"/>
                  </a:cubicBezTo>
                  <a:lnTo>
                    <a:pt x="8421" y="120000"/>
                  </a:lnTo>
                  <a:close/>
                </a:path>
              </a:pathLst>
            </a:custGeom>
            <a:solidFill>
              <a:schemeClr val="dk2"/>
            </a:solidFill>
            <a:ln>
              <a:noFill/>
            </a:ln>
          </p:spPr>
          <p:txBody>
            <a:bodyPr lIns="91200" tIns="45600" rIns="91200" bIns="45600" anchor="t" anchorCtr="0">
              <a:noAutofit/>
            </a:bodyPr>
            <a:lstStyle/>
            <a:p>
              <a:endParaRPr sz="1350">
                <a:solidFill>
                  <a:schemeClr val="dk1"/>
                </a:solidFill>
                <a:latin typeface="Verdana"/>
                <a:ea typeface="Verdana"/>
                <a:cs typeface="Verdana"/>
                <a:sym typeface="Verdana"/>
              </a:endParaRPr>
            </a:p>
          </p:txBody>
        </p:sp>
      </p:grpSp>
    </p:spTree>
    <p:extLst>
      <p:ext uri="{BB962C8B-B14F-4D97-AF65-F5344CB8AC3E}">
        <p14:creationId xmlns:p14="http://schemas.microsoft.com/office/powerpoint/2010/main" val="2987618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15</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solidFill>
                  <a:schemeClr val="bg1"/>
                </a:solidFill>
              </a:rPr>
              <a:t>API Led Full Lifecycle Management</a:t>
            </a:r>
          </a:p>
          <a:p>
            <a:r>
              <a:rPr lang="en-US" dirty="0"/>
              <a:t>ETL with </a:t>
            </a:r>
            <a:r>
              <a:rPr lang="en-US" dirty="0" err="1"/>
              <a:t>Anypoint</a:t>
            </a:r>
            <a:r>
              <a:rPr lang="en-US" dirty="0"/>
              <a:t> Platform</a:t>
            </a:r>
          </a:p>
          <a:p>
            <a:r>
              <a:rPr lang="en-US" dirty="0"/>
              <a:t>Wrap Up and Next Steps</a:t>
            </a:r>
          </a:p>
        </p:txBody>
      </p:sp>
    </p:spTree>
    <p:extLst>
      <p:ext uri="{BB962C8B-B14F-4D97-AF65-F5344CB8AC3E}">
        <p14:creationId xmlns:p14="http://schemas.microsoft.com/office/powerpoint/2010/main" val="390334130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3546471" cy="676776"/>
          </a:xfrm>
        </p:spPr>
        <p:txBody>
          <a:bodyPr/>
          <a:lstStyle/>
          <a:p>
            <a:r>
              <a:rPr lang="en-US" sz="2000" dirty="0">
                <a:solidFill>
                  <a:prstClr val="white"/>
                </a:solidFill>
              </a:rPr>
              <a:t>Full API Lifecycle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16</a:t>
            </a:fld>
            <a:endParaRPr lang="en-US" dirty="0">
              <a:solidFill>
                <a:prstClr val="white">
                  <a:lumMod val="75000"/>
                </a:prstClr>
              </a:solidFill>
            </a:endParaRPr>
          </a:p>
        </p:txBody>
      </p:sp>
      <p:pic>
        <p:nvPicPr>
          <p:cNvPr id="16" name="Shape 1286"/>
          <p:cNvPicPr preferRelativeResize="0"/>
          <p:nvPr/>
        </p:nvPicPr>
        <p:blipFill rotWithShape="1">
          <a:blip r:embed="rId3">
            <a:alphaModFix/>
          </a:blip>
          <a:srcRect l="7152" r="7583"/>
          <a:stretch/>
        </p:blipFill>
        <p:spPr>
          <a:xfrm>
            <a:off x="1691680" y="689363"/>
            <a:ext cx="5788175" cy="4304691"/>
          </a:xfrm>
          <a:prstGeom prst="rect">
            <a:avLst/>
          </a:prstGeom>
          <a:noFill/>
          <a:ln>
            <a:noFill/>
          </a:ln>
        </p:spPr>
      </p:pic>
    </p:spTree>
    <p:extLst>
      <p:ext uri="{BB962C8B-B14F-4D97-AF65-F5344CB8AC3E}">
        <p14:creationId xmlns:p14="http://schemas.microsoft.com/office/powerpoint/2010/main" val="5391969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1" y="6362"/>
            <a:ext cx="9120525" cy="6485707"/>
          </a:xfrm>
          <a:prstGeom prst="rect">
            <a:avLst/>
          </a:prstGeom>
        </p:spPr>
      </p:pic>
      <p:sp>
        <p:nvSpPr>
          <p:cNvPr id="3" name="Slide Number Placeholder 2"/>
          <p:cNvSpPr>
            <a:spLocks noGrp="1"/>
          </p:cNvSpPr>
          <p:nvPr>
            <p:ph type="sldNum" sz="quarter" idx="4294967295"/>
          </p:nvPr>
        </p:nvSpPr>
        <p:spPr>
          <a:xfrm>
            <a:off x="8146878" y="4816492"/>
            <a:ext cx="511177" cy="273167"/>
          </a:xfrm>
          <a:prstGeom prst="rect">
            <a:avLst/>
          </a:prstGeom>
        </p:spPr>
        <p:txBody>
          <a:bodyPr/>
          <a:lstStyle/>
          <a:p>
            <a:fld id="{6EBA610F-6DE2-6644-8764-FCBE8B310C98}" type="slidenum">
              <a:rPr lang="en-US" smtClean="0">
                <a:latin typeface="Verdana" charset="0"/>
                <a:ea typeface="Verdana" charset="0"/>
                <a:cs typeface="Verdana" charset="0"/>
              </a:rPr>
              <a:pPr/>
              <a:t>17</a:t>
            </a:fld>
            <a:endParaRPr lang="en-US" dirty="0">
              <a:latin typeface="Verdana" charset="0"/>
              <a:ea typeface="Verdana" charset="0"/>
              <a:cs typeface="Verdana" charset="0"/>
            </a:endParaRPr>
          </a:p>
        </p:txBody>
      </p:sp>
      <p:sp>
        <p:nvSpPr>
          <p:cNvPr id="4" name="Slide Number Placeholder 2"/>
          <p:cNvSpPr txBox="1">
            <a:spLocks/>
          </p:cNvSpPr>
          <p:nvPr/>
        </p:nvSpPr>
        <p:spPr>
          <a:xfrm>
            <a:off x="8146878" y="4816492"/>
            <a:ext cx="511177" cy="273167"/>
          </a:xfrm>
          <a:prstGeom prst="rect">
            <a:avLst/>
          </a:prstGeom>
        </p:spPr>
        <p:txBody>
          <a:bodyPr vert="horz" wrap="none" lIns="0" tIns="0" rIns="0" bIns="0" rtlCol="0" anchor="ctr"/>
          <a:lstStyle>
            <a:defPPr>
              <a:defRPr lang="en-US"/>
            </a:defPPr>
            <a:lvl1pPr algn="r" defTabSz="608561" rtl="0" fontAlgn="base">
              <a:spcBef>
                <a:spcPct val="0"/>
              </a:spcBef>
              <a:spcAft>
                <a:spcPct val="0"/>
              </a:spcAft>
              <a:defRPr sz="1300" kern="1200">
                <a:solidFill>
                  <a:schemeClr val="bg1">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60856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121712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82568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2434241" algn="l" defTabSz="608561"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3042802" algn="l" defTabSz="608561" rtl="0" eaLnBrk="1" latinLnBrk="0" hangingPunct="1">
              <a:defRPr kern="1200">
                <a:solidFill>
                  <a:schemeClr val="tx1"/>
                </a:solidFill>
                <a:latin typeface="Arial" charset="0"/>
                <a:ea typeface="ＭＳ Ｐゴシック" charset="0"/>
                <a:cs typeface="ＭＳ Ｐゴシック" charset="0"/>
              </a:defRPr>
            </a:lvl6pPr>
            <a:lvl7pPr marL="3651362" algn="l" defTabSz="608561" rtl="0" eaLnBrk="1" latinLnBrk="0" hangingPunct="1">
              <a:defRPr kern="1200">
                <a:solidFill>
                  <a:schemeClr val="tx1"/>
                </a:solidFill>
                <a:latin typeface="Arial" charset="0"/>
                <a:ea typeface="ＭＳ Ｐゴシック" charset="0"/>
                <a:cs typeface="ＭＳ Ｐゴシック" charset="0"/>
              </a:defRPr>
            </a:lvl7pPr>
            <a:lvl8pPr marL="4259922" algn="l" defTabSz="608561" rtl="0" eaLnBrk="1" latinLnBrk="0" hangingPunct="1">
              <a:defRPr kern="1200">
                <a:solidFill>
                  <a:schemeClr val="tx1"/>
                </a:solidFill>
                <a:latin typeface="Arial" charset="0"/>
                <a:ea typeface="ＭＳ Ｐゴシック" charset="0"/>
                <a:cs typeface="ＭＳ Ｐゴシック" charset="0"/>
              </a:defRPr>
            </a:lvl8pPr>
            <a:lvl9pPr marL="4868483" algn="l" defTabSz="608561" rtl="0" eaLnBrk="1" latinLnBrk="0" hangingPunct="1">
              <a:defRPr kern="1200">
                <a:solidFill>
                  <a:schemeClr val="tx1"/>
                </a:solidFill>
                <a:latin typeface="Arial" charset="0"/>
                <a:ea typeface="ＭＳ Ｐゴシック" charset="0"/>
                <a:cs typeface="ＭＳ Ｐゴシック" charset="0"/>
              </a:defRPr>
            </a:lvl9pPr>
          </a:lstStyle>
          <a:p>
            <a:fld id="{6EBA610F-6DE2-6644-8764-FCBE8B310C98}" type="slidenum">
              <a:rPr lang="en-US" sz="973">
                <a:latin typeface="Verdana" charset="0"/>
                <a:ea typeface="Verdana" charset="0"/>
                <a:cs typeface="Verdana" charset="0"/>
              </a:rPr>
              <a:pPr/>
              <a:t>17</a:t>
            </a:fld>
            <a:endParaRPr lang="en-US" sz="973" dirty="0">
              <a:latin typeface="Verdana" charset="0"/>
              <a:ea typeface="Verdana" charset="0"/>
              <a:cs typeface="Verdana" charset="0"/>
            </a:endParaRPr>
          </a:p>
        </p:txBody>
      </p:sp>
      <p:sp>
        <p:nvSpPr>
          <p:cNvPr id="2" name="TextBox 1"/>
          <p:cNvSpPr txBox="1"/>
          <p:nvPr/>
        </p:nvSpPr>
        <p:spPr>
          <a:xfrm>
            <a:off x="1602367" y="3579876"/>
            <a:ext cx="1152144" cy="346249"/>
          </a:xfrm>
          <a:prstGeom prst="rect">
            <a:avLst/>
          </a:prstGeom>
          <a:solidFill>
            <a:schemeClr val="bg1"/>
          </a:solidFill>
          <a:ln>
            <a:noFill/>
          </a:ln>
          <a:extLst/>
        </p:spPr>
        <p:txBody>
          <a:bodyPr vert="horz" wrap="square" lIns="0" tIns="0" rIns="0" bIns="0" numCol="1" rtlCol="0" anchor="t" anchorCtr="0" compatLnSpc="1">
            <a:prstTxWarp prst="textNoShape">
              <a:avLst/>
            </a:prstTxWarp>
            <a:spAutoFit/>
          </a:bodyPr>
          <a:lstStyle/>
          <a:p>
            <a:pPr>
              <a:buClr>
                <a:schemeClr val="bg2"/>
              </a:buClr>
            </a:pPr>
            <a:r>
              <a:rPr lang="en-US" sz="750" dirty="0">
                <a:solidFill>
                  <a:schemeClr val="bg1">
                    <a:lumMod val="65000"/>
                  </a:schemeClr>
                </a:solidFill>
                <a:latin typeface="Times" charset="0"/>
                <a:ea typeface="Times" charset="0"/>
                <a:cs typeface="Times" charset="0"/>
              </a:rPr>
              <a:t>Order API to track the status of an order.</a:t>
            </a:r>
          </a:p>
          <a:p>
            <a:pPr>
              <a:buClr>
                <a:schemeClr val="bg2"/>
              </a:buClr>
            </a:pPr>
            <a:endParaRPr lang="en-US" sz="750" dirty="0">
              <a:solidFill>
                <a:schemeClr val="bg1">
                  <a:lumMod val="65000"/>
                </a:schemeClr>
              </a:solidFill>
              <a:latin typeface="Times" charset="0"/>
              <a:ea typeface="Times" charset="0"/>
              <a:cs typeface="Times" charset="0"/>
            </a:endParaRPr>
          </a:p>
        </p:txBody>
      </p:sp>
      <p:sp>
        <p:nvSpPr>
          <p:cNvPr id="6" name="TextBox 5"/>
          <p:cNvSpPr txBox="1"/>
          <p:nvPr/>
        </p:nvSpPr>
        <p:spPr>
          <a:xfrm>
            <a:off x="2006989" y="3043475"/>
            <a:ext cx="788670" cy="253916"/>
          </a:xfrm>
          <a:prstGeom prst="rect">
            <a:avLst/>
          </a:prstGeom>
          <a:solidFill>
            <a:schemeClr val="bg1"/>
          </a:solidFill>
          <a:ln>
            <a:noFill/>
          </a:ln>
          <a:extLst/>
        </p:spPr>
        <p:txBody>
          <a:bodyPr vert="horz" wrap="square" lIns="0" tIns="0" rIns="0" bIns="0" numCol="1" rtlCol="0" anchor="t" anchorCtr="0" compatLnSpc="1">
            <a:prstTxWarp prst="textNoShape">
              <a:avLst/>
            </a:prstTxWarp>
            <a:spAutoFit/>
          </a:bodyPr>
          <a:lstStyle/>
          <a:p>
            <a:pPr>
              <a:buClr>
                <a:schemeClr val="bg2"/>
              </a:buClr>
            </a:pPr>
            <a:r>
              <a:rPr lang="en-US" sz="825" dirty="0">
                <a:solidFill>
                  <a:schemeClr val="bg1">
                    <a:lumMod val="50000"/>
                  </a:schemeClr>
                </a:solidFill>
                <a:latin typeface="Times" charset="0"/>
                <a:ea typeface="Times" charset="0"/>
                <a:cs typeface="Times" charset="0"/>
              </a:rPr>
              <a:t>Order Status</a:t>
            </a:r>
          </a:p>
          <a:p>
            <a:pPr>
              <a:buClr>
                <a:schemeClr val="bg2"/>
              </a:buClr>
            </a:pPr>
            <a:r>
              <a:rPr lang="en-US" sz="825" dirty="0">
                <a:solidFill>
                  <a:schemeClr val="bg1">
                    <a:lumMod val="50000"/>
                  </a:schemeClr>
                </a:solidFill>
                <a:latin typeface="Times" charset="0"/>
                <a:ea typeface="Times" charset="0"/>
                <a:cs typeface="Times" charset="0"/>
              </a:rPr>
              <a:t>API</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53" y="3339533"/>
            <a:ext cx="447294" cy="159748"/>
          </a:xfrm>
          <a:prstGeom prst="rect">
            <a:avLst/>
          </a:prstGeom>
        </p:spPr>
      </p:pic>
    </p:spTree>
    <p:extLst>
      <p:ext uri="{BB962C8B-B14F-4D97-AF65-F5344CB8AC3E}">
        <p14:creationId xmlns:p14="http://schemas.microsoft.com/office/powerpoint/2010/main" val="2441699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2"/>
          </p:nvPr>
        </p:nvSpPr>
        <p:spPr/>
        <p:txBody>
          <a:bodyPr/>
          <a:lstStyle/>
          <a:p>
            <a:endParaRPr lang="en-US" dirty="0"/>
          </a:p>
        </p:txBody>
      </p:sp>
      <p:pic>
        <p:nvPicPr>
          <p:cNvPr id="11" name="Shape 6023"/>
          <p:cNvPicPr preferRelativeResize="0"/>
          <p:nvPr/>
        </p:nvPicPr>
        <p:blipFill>
          <a:blip r:embed="rId3">
            <a:alphaModFix/>
          </a:blip>
          <a:stretch>
            <a:fillRect/>
          </a:stretch>
        </p:blipFill>
        <p:spPr>
          <a:xfrm>
            <a:off x="11311" y="0"/>
            <a:ext cx="9121379" cy="5143500"/>
          </a:xfrm>
          <a:prstGeom prst="rect">
            <a:avLst/>
          </a:prstGeom>
          <a:noFill/>
          <a:ln>
            <a:noFill/>
          </a:ln>
        </p:spPr>
      </p:pic>
      <p:sp>
        <p:nvSpPr>
          <p:cNvPr id="12" name="Shape 6024"/>
          <p:cNvSpPr/>
          <p:nvPr/>
        </p:nvSpPr>
        <p:spPr>
          <a:xfrm>
            <a:off x="1856248" y="617954"/>
            <a:ext cx="1474335" cy="273825"/>
          </a:xfrm>
          <a:prstGeom prst="rect">
            <a:avLst/>
          </a:prstGeom>
          <a:solidFill>
            <a:srgbClr val="FFFFFF"/>
          </a:solidFill>
          <a:ln w="9525" cap="flat" cmpd="sng">
            <a:solidFill>
              <a:srgbClr val="FFFFFF"/>
            </a:solidFill>
            <a:prstDash val="solid"/>
            <a:round/>
            <a:headEnd type="none" w="med" len="med"/>
            <a:tailEnd type="none" w="med" len="med"/>
          </a:ln>
        </p:spPr>
        <p:txBody>
          <a:bodyPr lIns="68569" tIns="68569" rIns="68569" bIns="68569" anchor="ctr" anchorCtr="0">
            <a:noAutofit/>
          </a:bodyPr>
          <a:lstStyle/>
          <a:p>
            <a:r>
              <a:rPr lang="en-US" sz="1350" dirty="0">
                <a:solidFill>
                  <a:srgbClr val="666666"/>
                </a:solidFill>
              </a:rPr>
              <a:t>Order API </a:t>
            </a:r>
          </a:p>
        </p:txBody>
      </p:sp>
    </p:spTree>
    <p:extLst>
      <p:ext uri="{BB962C8B-B14F-4D97-AF65-F5344CB8AC3E}">
        <p14:creationId xmlns:p14="http://schemas.microsoft.com/office/powerpoint/2010/main" val="16165793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19</a:t>
            </a:fld>
            <a:endParaRPr lang="en-US" dirty="0"/>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 y="0"/>
            <a:ext cx="9128237" cy="5143500"/>
          </a:xfrm>
          <a:prstGeom prst="rect">
            <a:avLst/>
          </a:prstGeom>
        </p:spPr>
      </p:pic>
      <p:sp>
        <p:nvSpPr>
          <p:cNvPr id="6" name="Rectangle 5"/>
          <p:cNvSpPr/>
          <p:nvPr/>
        </p:nvSpPr>
        <p:spPr>
          <a:xfrm>
            <a:off x="5101018" y="3651870"/>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761896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6EBA610F-6DE2-6644-8764-FCBE8B310C98}" type="slidenum">
              <a:rPr lang="en-US" smtClean="0"/>
              <a:pPr/>
              <a:t>2</a:t>
            </a:fld>
            <a:endParaRPr lang="en-US" dirty="0"/>
          </a:p>
        </p:txBody>
      </p:sp>
    </p:spTree>
    <p:extLst>
      <p:ext uri="{BB962C8B-B14F-4D97-AF65-F5344CB8AC3E}">
        <p14:creationId xmlns:p14="http://schemas.microsoft.com/office/powerpoint/2010/main" val="2295680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20</a:t>
            </a:fld>
            <a:endParaRPr lang="en-US" dirty="0"/>
          </a:p>
        </p:txBody>
      </p:sp>
      <p:pic>
        <p:nvPicPr>
          <p:cNvPr id="6" name="Picture 5"/>
          <p:cNvPicPr>
            <a:picLocks noChangeAspect="1"/>
          </p:cNvPicPr>
          <p:nvPr/>
        </p:nvPicPr>
        <p:blipFill>
          <a:blip r:embed="rId3"/>
          <a:stretch>
            <a:fillRect/>
          </a:stretch>
        </p:blipFill>
        <p:spPr>
          <a:xfrm>
            <a:off x="0" y="0"/>
            <a:ext cx="9144000" cy="4754325"/>
          </a:xfrm>
          <a:prstGeom prst="rect">
            <a:avLst/>
          </a:prstGeom>
        </p:spPr>
      </p:pic>
      <p:sp>
        <p:nvSpPr>
          <p:cNvPr id="10" name="Rectangle 9"/>
          <p:cNvSpPr/>
          <p:nvPr/>
        </p:nvSpPr>
        <p:spPr>
          <a:xfrm>
            <a:off x="5899795" y="1616075"/>
            <a:ext cx="1416320" cy="471189"/>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More later…</a:t>
            </a:r>
          </a:p>
        </p:txBody>
      </p:sp>
    </p:spTree>
    <p:extLst>
      <p:ext uri="{BB962C8B-B14F-4D97-AF65-F5344CB8AC3E}">
        <p14:creationId xmlns:p14="http://schemas.microsoft.com/office/powerpoint/2010/main" val="65267110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Manager</a:t>
            </a:r>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21</a:t>
            </a:fld>
            <a:endParaRPr lang="en-US" dirty="0"/>
          </a:p>
        </p:txBody>
      </p:sp>
      <p:pic>
        <p:nvPicPr>
          <p:cNvPr id="11" name="Picture 10"/>
          <p:cNvPicPr>
            <a:picLocks noChangeAspect="1"/>
          </p:cNvPicPr>
          <p:nvPr/>
        </p:nvPicPr>
        <p:blipFill>
          <a:blip r:embed="rId3"/>
          <a:stretch>
            <a:fillRect/>
          </a:stretch>
        </p:blipFill>
        <p:spPr>
          <a:xfrm>
            <a:off x="0" y="676777"/>
            <a:ext cx="9144000" cy="4073105"/>
          </a:xfrm>
          <a:prstGeom prst="rect">
            <a:avLst/>
          </a:prstGeom>
        </p:spPr>
      </p:pic>
      <p:sp>
        <p:nvSpPr>
          <p:cNvPr id="10" name="Rectangle 9"/>
          <p:cNvSpPr/>
          <p:nvPr/>
        </p:nvSpPr>
        <p:spPr>
          <a:xfrm>
            <a:off x="107504" y="2427734"/>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6013524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API Portals &amp; Developer Sign Up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22</a:t>
            </a:fld>
            <a:endParaRPr lang="en-US" dirty="0">
              <a:solidFill>
                <a:prstClr val="white">
                  <a:lumMod val="75000"/>
                </a:prstClr>
              </a:solidFill>
            </a:endParaRPr>
          </a:p>
        </p:txBody>
      </p:sp>
      <p:pic>
        <p:nvPicPr>
          <p:cNvPr id="7" name="Picture 6"/>
          <p:cNvPicPr>
            <a:picLocks noChangeAspect="1"/>
          </p:cNvPicPr>
          <p:nvPr/>
        </p:nvPicPr>
        <p:blipFill>
          <a:blip r:embed="rId3"/>
          <a:stretch>
            <a:fillRect/>
          </a:stretch>
        </p:blipFill>
        <p:spPr>
          <a:xfrm>
            <a:off x="0" y="682554"/>
            <a:ext cx="9144000" cy="4092386"/>
          </a:xfrm>
          <a:prstGeom prst="rect">
            <a:avLst/>
          </a:prstGeom>
        </p:spPr>
      </p:pic>
      <p:sp>
        <p:nvSpPr>
          <p:cNvPr id="8" name="Rectangle 7"/>
          <p:cNvSpPr/>
          <p:nvPr/>
        </p:nvSpPr>
        <p:spPr>
          <a:xfrm>
            <a:off x="6185006" y="3495899"/>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25154337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and Run</a:t>
            </a:r>
          </a:p>
        </p:txBody>
      </p:sp>
      <p:grpSp>
        <p:nvGrpSpPr>
          <p:cNvPr id="4" name="Group 3"/>
          <p:cNvGrpSpPr/>
          <p:nvPr/>
        </p:nvGrpSpPr>
        <p:grpSpPr>
          <a:xfrm>
            <a:off x="2896143" y="1230100"/>
            <a:ext cx="3200304" cy="3140844"/>
            <a:chOff x="5446869" y="2672876"/>
            <a:chExt cx="1636938" cy="1636938"/>
          </a:xfrm>
        </p:grpSpPr>
        <p:sp>
          <p:nvSpPr>
            <p:cNvPr id="5" name="Left-Right Arrow 4"/>
            <p:cNvSpPr/>
            <p:nvPr/>
          </p:nvSpPr>
          <p:spPr>
            <a:xfrm>
              <a:off x="5700350" y="2828423"/>
              <a:ext cx="1129977" cy="644236"/>
            </a:xfrm>
            <a:prstGeom prst="lef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0" dirty="0"/>
            </a:p>
          </p:txBody>
        </p:sp>
        <p:sp>
          <p:nvSpPr>
            <p:cNvPr id="6" name="Oval 5"/>
            <p:cNvSpPr/>
            <p:nvPr/>
          </p:nvSpPr>
          <p:spPr>
            <a:xfrm>
              <a:off x="5446869" y="2672876"/>
              <a:ext cx="1636938" cy="1636938"/>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0"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45989" y="2992777"/>
              <a:ext cx="1013995" cy="1013995"/>
            </a:xfrm>
            <a:prstGeom prst="rect">
              <a:avLst/>
            </a:prstGeom>
          </p:spPr>
        </p:pic>
      </p:gr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214" y="1000071"/>
            <a:ext cx="944237" cy="94423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486" y="2019724"/>
            <a:ext cx="1241693" cy="1241693"/>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98" y="3261417"/>
            <a:ext cx="1266481" cy="1266481"/>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0328" y="2800522"/>
            <a:ext cx="2129356" cy="1792387"/>
          </a:xfrm>
          <a:prstGeom prst="rect">
            <a:avLst/>
          </a:prstGeom>
        </p:spPr>
      </p:pic>
      <p:grpSp>
        <p:nvGrpSpPr>
          <p:cNvPr id="16" name="Group 15"/>
          <p:cNvGrpSpPr/>
          <p:nvPr/>
        </p:nvGrpSpPr>
        <p:grpSpPr>
          <a:xfrm>
            <a:off x="6871242" y="998129"/>
            <a:ext cx="1647530" cy="1691549"/>
            <a:chOff x="9256744" y="1330839"/>
            <a:chExt cx="2196707" cy="2255398"/>
          </a:xfrm>
        </p:grpSpPr>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6744" y="1330839"/>
              <a:ext cx="2196707" cy="2255398"/>
            </a:xfrm>
            <a:prstGeom prst="rect">
              <a:avLst/>
            </a:prstGeom>
          </p:spPr>
        </p:pic>
        <p:sp>
          <p:nvSpPr>
            <p:cNvPr id="14" name="Rectangle 13"/>
            <p:cNvSpPr/>
            <p:nvPr/>
          </p:nvSpPr>
          <p:spPr>
            <a:xfrm>
              <a:off x="9342304" y="3150824"/>
              <a:ext cx="2111147" cy="435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dirty="0"/>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61396" y="3036083"/>
              <a:ext cx="787400" cy="406400"/>
            </a:xfrm>
            <a:prstGeom prst="rect">
              <a:avLst/>
            </a:prstGeom>
          </p:spPr>
        </p:pic>
      </p:grp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3830" y="4021205"/>
            <a:ext cx="2536634" cy="1013385"/>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64788" y="975229"/>
            <a:ext cx="867808" cy="867808"/>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74392" y="1081370"/>
            <a:ext cx="781637" cy="781637"/>
          </a:xfrm>
          <a:prstGeom prst="rect">
            <a:avLst/>
          </a:prstGeom>
        </p:spPr>
      </p:pic>
    </p:spTree>
    <p:extLst>
      <p:ext uri="{BB962C8B-B14F-4D97-AF65-F5344CB8AC3E}">
        <p14:creationId xmlns:p14="http://schemas.microsoft.com/office/powerpoint/2010/main" val="4073642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Manager</a:t>
            </a:r>
          </a:p>
        </p:txBody>
      </p:sp>
      <p:pic>
        <p:nvPicPr>
          <p:cNvPr id="8" name="Picture 7"/>
          <p:cNvPicPr>
            <a:picLocks noChangeAspect="1"/>
          </p:cNvPicPr>
          <p:nvPr/>
        </p:nvPicPr>
        <p:blipFill>
          <a:blip r:embed="rId3"/>
          <a:stretch>
            <a:fillRect/>
          </a:stretch>
        </p:blipFill>
        <p:spPr>
          <a:xfrm>
            <a:off x="0" y="676777"/>
            <a:ext cx="9127671" cy="4055213"/>
          </a:xfrm>
          <a:prstGeom prst="rect">
            <a:avLst/>
          </a:prstGeom>
        </p:spPr>
      </p:pic>
      <p:sp>
        <p:nvSpPr>
          <p:cNvPr id="21" name="Rectangle 20"/>
          <p:cNvSpPr/>
          <p:nvPr/>
        </p:nvSpPr>
        <p:spPr>
          <a:xfrm>
            <a:off x="1043608" y="3332049"/>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318595109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Runtime Manager – Manage Application</a:t>
            </a:r>
          </a:p>
        </p:txBody>
      </p:sp>
      <p:pic>
        <p:nvPicPr>
          <p:cNvPr id="3" name="Picture 2"/>
          <p:cNvPicPr>
            <a:picLocks noChangeAspect="1"/>
          </p:cNvPicPr>
          <p:nvPr/>
        </p:nvPicPr>
        <p:blipFill>
          <a:blip r:embed="rId3"/>
          <a:stretch>
            <a:fillRect/>
          </a:stretch>
        </p:blipFill>
        <p:spPr>
          <a:xfrm>
            <a:off x="0" y="676777"/>
            <a:ext cx="9144000" cy="4111667"/>
          </a:xfrm>
          <a:prstGeom prst="rect">
            <a:avLst/>
          </a:prstGeom>
        </p:spPr>
      </p:pic>
      <p:sp>
        <p:nvSpPr>
          <p:cNvPr id="5" name="Rectangle 4"/>
          <p:cNvSpPr/>
          <p:nvPr/>
        </p:nvSpPr>
        <p:spPr>
          <a:xfrm>
            <a:off x="4788024" y="1203598"/>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538668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Manager</a:t>
            </a:r>
          </a:p>
        </p:txBody>
      </p:sp>
      <p:pic>
        <p:nvPicPr>
          <p:cNvPr id="3" name="Picture 2"/>
          <p:cNvPicPr>
            <a:picLocks noChangeAspect="1"/>
          </p:cNvPicPr>
          <p:nvPr/>
        </p:nvPicPr>
        <p:blipFill>
          <a:blip r:embed="rId3"/>
          <a:stretch>
            <a:fillRect/>
          </a:stretch>
        </p:blipFill>
        <p:spPr>
          <a:xfrm>
            <a:off x="0" y="676777"/>
            <a:ext cx="9144000" cy="4111667"/>
          </a:xfrm>
          <a:prstGeom prst="rect">
            <a:avLst/>
          </a:prstGeom>
        </p:spPr>
      </p:pic>
      <p:sp>
        <p:nvSpPr>
          <p:cNvPr id="4" name="Rectangle 3"/>
          <p:cNvSpPr/>
          <p:nvPr/>
        </p:nvSpPr>
        <p:spPr>
          <a:xfrm>
            <a:off x="6444208" y="1059582"/>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show, not tell…</a:t>
            </a:r>
          </a:p>
        </p:txBody>
      </p:sp>
    </p:spTree>
    <p:extLst>
      <p:ext uri="{BB962C8B-B14F-4D97-AF65-F5344CB8AC3E}">
        <p14:creationId xmlns:p14="http://schemas.microsoft.com/office/powerpoint/2010/main" val="6442566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4294967295"/>
          </p:nvPr>
        </p:nvSpPr>
        <p:spPr>
          <a:xfrm>
            <a:off x="8155744" y="4754325"/>
            <a:ext cx="512444" cy="273844"/>
          </a:xfrm>
          <a:prstGeom prst="rect">
            <a:avLst/>
          </a:prstGeom>
        </p:spPr>
        <p:txBody>
          <a:bodyPr/>
          <a:lstStyle/>
          <a:p>
            <a:fld id="{6EBA610F-6DE2-6644-8764-FCBE8B310C98}" type="slidenum">
              <a:rPr lang="en-US" smtClean="0"/>
              <a:pPr/>
              <a:t>27</a:t>
            </a:fld>
            <a:endParaRPr lang="en-US" dirty="0"/>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 y="0"/>
            <a:ext cx="9121379" cy="5143500"/>
          </a:xfrm>
          <a:prstGeom prst="rect">
            <a:avLst/>
          </a:prstGeom>
        </p:spPr>
      </p:pic>
      <p:sp>
        <p:nvSpPr>
          <p:cNvPr id="6" name="TextBox 5"/>
          <p:cNvSpPr txBox="1"/>
          <p:nvPr/>
        </p:nvSpPr>
        <p:spPr>
          <a:xfrm>
            <a:off x="7092280" y="951860"/>
            <a:ext cx="167513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dirty="0">
                <a:latin typeface="+mn-lt"/>
              </a:rPr>
              <a:t>Let’s take a look…</a:t>
            </a:r>
            <a:endParaRPr lang="en-GB" dirty="0">
              <a:latin typeface="+mn-lt"/>
            </a:endParaRPr>
          </a:p>
        </p:txBody>
      </p:sp>
    </p:spTree>
    <p:extLst>
      <p:ext uri="{BB962C8B-B14F-4D97-AF65-F5344CB8AC3E}">
        <p14:creationId xmlns:p14="http://schemas.microsoft.com/office/powerpoint/2010/main" val="6830726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7211129" cy="676776"/>
          </a:xfrm>
        </p:spPr>
        <p:txBody>
          <a:bodyPr/>
          <a:lstStyle/>
          <a:p>
            <a:r>
              <a:rPr lang="en-US" sz="2000" dirty="0">
                <a:solidFill>
                  <a:prstClr val="white"/>
                </a:solidFill>
              </a:rPr>
              <a:t>&lt;&lt;COMPANY&gt;&gt; API Management Story &amp; Requirements &lt;&lt;TAILOR TO COMPANY&gt;&gt;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28</a:t>
            </a:fld>
            <a:endParaRPr lang="en-US" dirty="0">
              <a:solidFill>
                <a:prstClr val="white">
                  <a:lumMod val="75000"/>
                </a:prstClr>
              </a:solidFill>
            </a:endParaRPr>
          </a:p>
        </p:txBody>
      </p:sp>
      <p:sp>
        <p:nvSpPr>
          <p:cNvPr id="4" name="Rectangle 3"/>
          <p:cNvSpPr/>
          <p:nvPr/>
        </p:nvSpPr>
        <p:spPr>
          <a:xfrm>
            <a:off x="323528" y="1749676"/>
            <a:ext cx="8221150" cy="1913344"/>
          </a:xfrm>
          <a:prstGeom prst="rect">
            <a:avLst/>
          </a:prstGeom>
        </p:spPr>
        <p:txBody>
          <a:bodyPr wrap="square">
            <a:spAutoFit/>
          </a:bodyPr>
          <a:lstStyle/>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design </a:t>
            </a:r>
            <a:r>
              <a:rPr lang="en-GB" dirty="0">
                <a:latin typeface="Times New Roman" panose="02020603050405020304" pitchFamily="18" charset="0"/>
                <a:ea typeface="Times New Roman" panose="02020603050405020304" pitchFamily="18" charset="0"/>
                <a:cs typeface="Times New Roman" panose="02020603050405020304" pitchFamily="18" charset="0"/>
              </a:rPr>
              <a:t>–</a:t>
            </a:r>
            <a:r>
              <a:rPr lang="en-GB" dirty="0">
                <a:latin typeface="Calibri" panose="020F0502020204030204" pitchFamily="34" charset="0"/>
                <a:ea typeface="Times New Roman" panose="02020603050405020304" pitchFamily="18" charset="0"/>
                <a:cs typeface="Times New Roman" panose="02020603050405020304" pitchFamily="18" charset="0"/>
              </a:rPr>
              <a:t> design APIs before coding.  Test the API using Mock data before any code is written</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Orchestration </a:t>
            </a:r>
            <a:r>
              <a:rPr lang="en-GB" dirty="0">
                <a:latin typeface="Times New Roman" panose="02020603050405020304" pitchFamily="18" charset="0"/>
                <a:ea typeface="Times New Roman" panose="02020603050405020304" pitchFamily="18" charset="0"/>
                <a:cs typeface="Times New Roman" panose="02020603050405020304" pitchFamily="18" charset="0"/>
              </a:rPr>
              <a:t>–</a:t>
            </a:r>
            <a:r>
              <a:rPr lang="en-GB" dirty="0">
                <a:latin typeface="Calibri" panose="020F0502020204030204" pitchFamily="34" charset="0"/>
                <a:ea typeface="Times New Roman" panose="02020603050405020304" pitchFamily="18" charset="0"/>
                <a:cs typeface="Times New Roman" panose="02020603050405020304" pitchFamily="18" charset="0"/>
              </a:rPr>
              <a:t> How can we combine lower level APIs to produce a new API for discovery and consumption by others?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Security, Audit usage, Logging, Analytics, Policies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API Catalogue, documentation, code samples and developer self service</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Creation of APIs to service Mobile Apps, Internal Business Systems or Integration flows</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Easy provision of a new API from a data store or legacy system</a:t>
            </a:r>
            <a:endParaRPr lang="en-GB" sz="11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Traffic mediation / Protocol transformation to support various systems.</a:t>
            </a: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Rectangle 5"/>
          <p:cNvSpPr/>
          <p:nvPr/>
        </p:nvSpPr>
        <p:spPr>
          <a:xfrm>
            <a:off x="323528" y="787289"/>
            <a:ext cx="8221150" cy="874598"/>
          </a:xfrm>
          <a:prstGeom prst="rect">
            <a:avLst/>
          </a:prstGeom>
        </p:spPr>
        <p:txBody>
          <a:bodyPr wrap="square">
            <a:spAutoFit/>
          </a:bodyPr>
          <a:lstStyle/>
          <a:p>
            <a:pPr>
              <a:lnSpc>
                <a:spcPts val="1400"/>
              </a:lnSpc>
              <a:spcAft>
                <a:spcPts val="500"/>
              </a:spcAft>
              <a:tabLst>
                <a:tab pos="180340" algn="l"/>
                <a:tab pos="228600" algn="l"/>
                <a:tab pos="180340" algn="l"/>
              </a:tabLst>
            </a:pPr>
            <a:r>
              <a:rPr lang="en-GB" dirty="0">
                <a:latin typeface="Calibri" panose="020F0502020204030204" pitchFamily="34" charset="0"/>
                <a:ea typeface="Times New Roman" panose="02020603050405020304" pitchFamily="18" charset="0"/>
                <a:cs typeface="Times New Roman" panose="02020603050405020304" pitchFamily="18" charset="0"/>
              </a:rPr>
              <a:t>“</a:t>
            </a:r>
            <a:r>
              <a:rPr lang="en-GB" i="1" dirty="0">
                <a:latin typeface="Calibri" panose="020F0502020204030204" pitchFamily="34" charset="0"/>
                <a:ea typeface="Times New Roman" panose="02020603050405020304" pitchFamily="18" charset="0"/>
                <a:cs typeface="Times New Roman" panose="02020603050405020304" pitchFamily="18" charset="0"/>
              </a:rPr>
              <a:t>We want to use existing APIs and Web Services to provide speedy solutions to our business.  We also want to enable the easy development and support of new APIs or services to get an effort/value multiplier as these are reused across many business solutions.  </a:t>
            </a:r>
            <a:endParaRPr lang="en-GB" sz="1100" i="1" dirty="0">
              <a:latin typeface="Calibri" panose="020F0502020204030204" pitchFamily="34" charset="0"/>
              <a:ea typeface="Times New Roman" panose="02020603050405020304" pitchFamily="18" charset="0"/>
              <a:cs typeface="Times New Roman" panose="02020603050405020304" pitchFamily="18" charset="0"/>
            </a:endParaRPr>
          </a:p>
          <a:p>
            <a:pPr>
              <a:lnSpc>
                <a:spcPts val="1400"/>
              </a:lnSpc>
              <a:spcAft>
                <a:spcPts val="500"/>
              </a:spcAft>
              <a:tabLst>
                <a:tab pos="180340" algn="l"/>
                <a:tab pos="228600" algn="l"/>
                <a:tab pos="180340" algn="l"/>
              </a:tabLst>
            </a:pPr>
            <a:r>
              <a:rPr lang="en-GB" i="1" dirty="0">
                <a:latin typeface="Calibri" panose="020F0502020204030204" pitchFamily="34" charset="0"/>
                <a:ea typeface="Times New Roman" panose="02020603050405020304" pitchFamily="18" charset="0"/>
                <a:cs typeface="Times New Roman" panose="02020603050405020304" pitchFamily="18" charset="0"/>
              </a:rPr>
              <a:t>Please demonstrate how this part of your platform enables this strategy.”</a:t>
            </a:r>
            <a:endParaRPr lang="en-GB" sz="1100" i="1"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7" name="Rectangle 6"/>
          <p:cNvSpPr/>
          <p:nvPr/>
        </p:nvSpPr>
        <p:spPr>
          <a:xfrm>
            <a:off x="323527" y="3750809"/>
            <a:ext cx="8354837" cy="523220"/>
          </a:xfrm>
          <a:prstGeom prst="rect">
            <a:avLst/>
          </a:prstGeom>
        </p:spPr>
        <p:txBody>
          <a:bodyPr wrap="square">
            <a:spAutoFit/>
          </a:bodyPr>
          <a:lstStyle/>
          <a:p>
            <a:r>
              <a:rPr lang="en-US" dirty="0">
                <a:latin typeface="Calibri" panose="020F0502020204030204" pitchFamily="34" charset="0"/>
              </a:rPr>
              <a:t>Take us through the life cycle of an API as managed in your offering.  Highlight the controls and features available.</a:t>
            </a:r>
          </a:p>
        </p:txBody>
      </p:sp>
      <p:sp>
        <p:nvSpPr>
          <p:cNvPr id="8" name="Rectangle 7"/>
          <p:cNvSpPr/>
          <p:nvPr/>
        </p:nvSpPr>
        <p:spPr>
          <a:xfrm>
            <a:off x="3187423" y="4032966"/>
            <a:ext cx="2493359" cy="903237"/>
          </a:xfrm>
          <a:prstGeom prst="rect">
            <a:avLst/>
          </a:prstGeom>
          <a:solidFill>
            <a:schemeClr val="tx2"/>
          </a:solidFill>
          <a:ln>
            <a:noFill/>
          </a:ln>
          <a:effectLst/>
        </p:spPr>
        <p:style>
          <a:lnRef idx="1">
            <a:schemeClr val="accent2"/>
          </a:lnRef>
          <a:fillRef idx="3">
            <a:schemeClr val="accent2"/>
          </a:fillRef>
          <a:effectRef idx="2">
            <a:schemeClr val="accent2"/>
          </a:effectRef>
          <a:fontRef idx="minor">
            <a:schemeClr val="lt1"/>
          </a:fontRef>
        </p:style>
        <p:txBody>
          <a:bodyPr lIns="121899" tIns="60949" rIns="121899" bIns="60949" rtlCol="0" anchor="ctr"/>
          <a:lstStyle/>
          <a:p>
            <a:pPr algn="ctr"/>
            <a:r>
              <a:rPr lang="en-US" dirty="0"/>
              <a:t>Let’s talk this through…</a:t>
            </a:r>
          </a:p>
        </p:txBody>
      </p:sp>
    </p:spTree>
    <p:extLst>
      <p:ext uri="{BB962C8B-B14F-4D97-AF65-F5344CB8AC3E}">
        <p14:creationId xmlns:p14="http://schemas.microsoft.com/office/powerpoint/2010/main" val="127370106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29</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t>API Led Full Lifecycle Management</a:t>
            </a:r>
          </a:p>
          <a:p>
            <a:r>
              <a:rPr lang="en-US" dirty="0">
                <a:solidFill>
                  <a:schemeClr val="bg1"/>
                </a:solidFill>
              </a:rPr>
              <a:t>ETL with </a:t>
            </a:r>
            <a:r>
              <a:rPr lang="en-US" dirty="0" err="1">
                <a:solidFill>
                  <a:schemeClr val="bg1"/>
                </a:solidFill>
              </a:rPr>
              <a:t>Anypoint</a:t>
            </a:r>
            <a:r>
              <a:rPr lang="en-US" dirty="0">
                <a:solidFill>
                  <a:schemeClr val="bg1"/>
                </a:solidFill>
              </a:rPr>
              <a:t> Platform</a:t>
            </a:r>
          </a:p>
          <a:p>
            <a:r>
              <a:rPr lang="en-US" dirty="0"/>
              <a:t>Wrap Up and Next Steps</a:t>
            </a:r>
          </a:p>
        </p:txBody>
      </p:sp>
    </p:spTree>
    <p:extLst>
      <p:ext uri="{BB962C8B-B14F-4D97-AF65-F5344CB8AC3E}">
        <p14:creationId xmlns:p14="http://schemas.microsoft.com/office/powerpoint/2010/main" val="2390764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3</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solidFill>
                  <a:schemeClr val="bg1"/>
                </a:solidFill>
              </a:rPr>
              <a:t>Changing the Clock Speed of Business</a:t>
            </a:r>
          </a:p>
          <a:p>
            <a:r>
              <a:rPr lang="en-US" dirty="0"/>
              <a:t>API Led Full Lifecycle Management</a:t>
            </a:r>
          </a:p>
          <a:p>
            <a:r>
              <a:rPr lang="en-US" dirty="0"/>
              <a:t>ETL with </a:t>
            </a:r>
            <a:r>
              <a:rPr lang="en-US" dirty="0" err="1"/>
              <a:t>Anypoint</a:t>
            </a:r>
            <a:r>
              <a:rPr lang="en-US" dirty="0"/>
              <a:t> Platform</a:t>
            </a:r>
          </a:p>
          <a:p>
            <a:r>
              <a:rPr lang="en-US" dirty="0"/>
              <a:t>Wrap Up and Next Steps</a:t>
            </a:r>
          </a:p>
        </p:txBody>
      </p:sp>
    </p:spTree>
    <p:extLst>
      <p:ext uri="{BB962C8B-B14F-4D97-AF65-F5344CB8AC3E}">
        <p14:creationId xmlns:p14="http://schemas.microsoft.com/office/powerpoint/2010/main" val="6749595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ETL/Batch Using Mule Flows </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30</a:t>
            </a:fld>
            <a:endParaRPr lang="en-US" dirty="0">
              <a:solidFill>
                <a:prstClr val="white">
                  <a:lumMod val="75000"/>
                </a:prstClr>
              </a:solidFill>
            </a:endParaRPr>
          </a:p>
        </p:txBody>
      </p:sp>
      <p:pic>
        <p:nvPicPr>
          <p:cNvPr id="5" name="Picture 4"/>
          <p:cNvPicPr>
            <a:picLocks noChangeAspect="1"/>
          </p:cNvPicPr>
          <p:nvPr/>
        </p:nvPicPr>
        <p:blipFill>
          <a:blip r:embed="rId3"/>
          <a:stretch>
            <a:fillRect/>
          </a:stretch>
        </p:blipFill>
        <p:spPr>
          <a:xfrm>
            <a:off x="0" y="771550"/>
            <a:ext cx="4283969" cy="1580491"/>
          </a:xfrm>
          <a:prstGeom prst="rect">
            <a:avLst/>
          </a:prstGeom>
        </p:spPr>
      </p:pic>
      <p:pic>
        <p:nvPicPr>
          <p:cNvPr id="7" name="Picture 6"/>
          <p:cNvPicPr>
            <a:picLocks noChangeAspect="1"/>
          </p:cNvPicPr>
          <p:nvPr/>
        </p:nvPicPr>
        <p:blipFill>
          <a:blip r:embed="rId4"/>
          <a:stretch>
            <a:fillRect/>
          </a:stretch>
        </p:blipFill>
        <p:spPr>
          <a:xfrm>
            <a:off x="20177" y="2500472"/>
            <a:ext cx="4263792" cy="2313571"/>
          </a:xfrm>
          <a:prstGeom prst="rect">
            <a:avLst/>
          </a:prstGeom>
        </p:spPr>
      </p:pic>
      <p:sp>
        <p:nvSpPr>
          <p:cNvPr id="9" name="Rectangle 8"/>
          <p:cNvSpPr/>
          <p:nvPr/>
        </p:nvSpPr>
        <p:spPr>
          <a:xfrm>
            <a:off x="4390628" y="771550"/>
            <a:ext cx="4572000" cy="2893100"/>
          </a:xfrm>
          <a:prstGeom prst="rect">
            <a:avLst/>
          </a:prstGeom>
        </p:spPr>
        <p:txBody>
          <a:bodyPr>
            <a:spAutoFit/>
          </a:bodyPr>
          <a:lstStyle/>
          <a:p>
            <a:r>
              <a:rPr lang="en-US" dirty="0">
                <a:solidFill>
                  <a:srgbClr val="3A3B3C"/>
                </a:solidFill>
                <a:latin typeface="Calibri" panose="020F0502020204030204" pitchFamily="34" charset="0"/>
              </a:rPr>
              <a:t>Mule provides capabilities for efficient sequential record processing activities. </a:t>
            </a:r>
          </a:p>
          <a:p>
            <a:endParaRPr lang="en-US" dirty="0">
              <a:solidFill>
                <a:srgbClr val="3A3B3C"/>
              </a:solidFill>
              <a:latin typeface="Calibri" panose="020F0502020204030204" pitchFamily="34" charset="0"/>
            </a:endParaRPr>
          </a:p>
          <a:p>
            <a:r>
              <a:rPr lang="en-US" dirty="0">
                <a:solidFill>
                  <a:srgbClr val="3A3B3C"/>
                </a:solidFill>
                <a:latin typeface="Calibri" panose="020F0502020204030204" pitchFamily="34" charset="0"/>
              </a:rPr>
              <a:t>These include:</a:t>
            </a:r>
          </a:p>
          <a:p>
            <a:pPr marL="285750" indent="-285750">
              <a:buFont typeface="Arial" panose="020B0604020202020204" pitchFamily="34" charset="0"/>
              <a:buChar char="•"/>
            </a:pPr>
            <a:r>
              <a:rPr lang="en-US" b="1" dirty="0">
                <a:solidFill>
                  <a:srgbClr val="3A3B3C"/>
                </a:solidFill>
                <a:latin typeface="Calibri" panose="020F0502020204030204" pitchFamily="34" charset="0"/>
              </a:rPr>
              <a:t>Polling Connectors: </a:t>
            </a:r>
            <a:r>
              <a:rPr lang="en-US" dirty="0">
                <a:solidFill>
                  <a:srgbClr val="3A3B3C"/>
                </a:solidFill>
                <a:latin typeface="Calibri" panose="020F0502020204030204" pitchFamily="34" charset="0"/>
              </a:rPr>
              <a:t>FTP, File, Database poll by default when used as an inbound connector.</a:t>
            </a:r>
            <a:endParaRPr lang="en-US" b="1" dirty="0">
              <a:solidFill>
                <a:srgbClr val="3A3B3C"/>
              </a:solidFill>
              <a:latin typeface="Calibri" panose="020F0502020204030204" pitchFamily="34" charset="0"/>
            </a:endParaRPr>
          </a:p>
          <a:p>
            <a:pPr marL="285750" indent="-285750">
              <a:buFont typeface="Arial" panose="020B0604020202020204" pitchFamily="34" charset="0"/>
              <a:buChar char="•"/>
            </a:pPr>
            <a:r>
              <a:rPr lang="en-US" b="1" dirty="0">
                <a:solidFill>
                  <a:srgbClr val="3A3B3C"/>
                </a:solidFill>
                <a:latin typeface="Calibri" panose="020F0502020204030204" pitchFamily="34" charset="0"/>
              </a:rPr>
              <a:t>Poll Scope: </a:t>
            </a:r>
            <a:r>
              <a:rPr lang="en-US" dirty="0">
                <a:solidFill>
                  <a:srgbClr val="3A3B3C"/>
                </a:solidFill>
                <a:latin typeface="Calibri" panose="020F0502020204030204" pitchFamily="34" charset="0"/>
              </a:rPr>
              <a:t>Wrap a non-polling connector with a fixed frequency or </a:t>
            </a:r>
            <a:r>
              <a:rPr lang="en-US" dirty="0" err="1">
                <a:solidFill>
                  <a:srgbClr val="3A3B3C"/>
                </a:solidFill>
                <a:latin typeface="Calibri" panose="020F0502020204030204" pitchFamily="34" charset="0"/>
              </a:rPr>
              <a:t>cron</a:t>
            </a:r>
            <a:r>
              <a:rPr lang="en-US" dirty="0">
                <a:solidFill>
                  <a:srgbClr val="3A3B3C"/>
                </a:solidFill>
                <a:latin typeface="Calibri" panose="020F0502020204030204" pitchFamily="34" charset="0"/>
              </a:rPr>
              <a:t> scheduler.</a:t>
            </a:r>
          </a:p>
          <a:p>
            <a:pPr marL="285750" indent="-285750">
              <a:buFont typeface="Arial" panose="020B0604020202020204" pitchFamily="34" charset="0"/>
              <a:buChar char="•"/>
            </a:pPr>
            <a:r>
              <a:rPr lang="en-US" b="1" dirty="0">
                <a:solidFill>
                  <a:srgbClr val="3A3B3C"/>
                </a:solidFill>
                <a:latin typeface="Calibri" panose="020F0502020204030204" pitchFamily="34" charset="0"/>
              </a:rPr>
              <a:t>For-Each:</a:t>
            </a:r>
            <a:r>
              <a:rPr lang="en-US" dirty="0">
                <a:solidFill>
                  <a:srgbClr val="3A3B3C"/>
                </a:solidFill>
                <a:latin typeface="Calibri" panose="020F0502020204030204" pitchFamily="34" charset="0"/>
              </a:rPr>
              <a:t> Loop through a collection processing one record at a time, where sequential processing is important.</a:t>
            </a:r>
          </a:p>
          <a:p>
            <a:pPr marL="285750" indent="-285750">
              <a:buFont typeface="Arial" panose="020B0604020202020204" pitchFamily="34" charset="0"/>
              <a:buChar char="•"/>
            </a:pPr>
            <a:r>
              <a:rPr lang="en-US" b="1" dirty="0">
                <a:solidFill>
                  <a:srgbClr val="3A3B3C"/>
                </a:solidFill>
                <a:latin typeface="Calibri" panose="020F0502020204030204" pitchFamily="34" charset="0"/>
              </a:rPr>
              <a:t>Watermarks:</a:t>
            </a:r>
            <a:r>
              <a:rPr lang="en-US" dirty="0">
                <a:solidFill>
                  <a:srgbClr val="3A3B3C"/>
                </a:solidFill>
                <a:latin typeface="Calibri" panose="020F0502020204030204" pitchFamily="34" charset="0"/>
              </a:rPr>
              <a:t> Track updates since last poll using a configurable watermark in a persistent object store.</a:t>
            </a:r>
            <a:endParaRPr lang="en-US" b="1" dirty="0">
              <a:solidFill>
                <a:srgbClr val="3A3B3C"/>
              </a:solidFill>
              <a:latin typeface="Calibri" panose="020F0502020204030204" pitchFamily="34" charset="0"/>
            </a:endParaRPr>
          </a:p>
        </p:txBody>
      </p:sp>
      <p:sp>
        <p:nvSpPr>
          <p:cNvPr id="11" name="Rectangle 10"/>
          <p:cNvSpPr/>
          <p:nvPr/>
        </p:nvSpPr>
        <p:spPr>
          <a:xfrm>
            <a:off x="6084168" y="3897077"/>
            <a:ext cx="2225561" cy="523220"/>
          </a:xfrm>
          <a:prstGeom prst="rect">
            <a:avLst/>
          </a:prstGeom>
        </p:spPr>
        <p:txBody>
          <a:bodyPr wrap="square">
            <a:spAutoFit/>
          </a:bodyPr>
          <a:lstStyle/>
          <a:p>
            <a:r>
              <a:rPr lang="en-US" b="1" dirty="0">
                <a:solidFill>
                  <a:srgbClr val="3A3B3C"/>
                </a:solidFill>
                <a:latin typeface="Calibri" panose="020F0502020204030204" pitchFamily="34" charset="0"/>
              </a:rPr>
              <a:t>Time for a quick demonstration…</a:t>
            </a:r>
          </a:p>
        </p:txBody>
      </p:sp>
      <p:sp>
        <p:nvSpPr>
          <p:cNvPr id="12" name="Freeform 123"/>
          <p:cNvSpPr>
            <a:spLocks noEditPoints="1"/>
          </p:cNvSpPr>
          <p:nvPr/>
        </p:nvSpPr>
        <p:spPr bwMode="auto">
          <a:xfrm>
            <a:off x="5572993" y="3956281"/>
            <a:ext cx="511175" cy="404813"/>
          </a:xfrm>
          <a:custGeom>
            <a:avLst/>
            <a:gdLst>
              <a:gd name="T0" fmla="*/ 88 w 136"/>
              <a:gd name="T1" fmla="*/ 45 h 107"/>
              <a:gd name="T2" fmla="*/ 91 w 136"/>
              <a:gd name="T3" fmla="*/ 24 h 107"/>
              <a:gd name="T4" fmla="*/ 94 w 136"/>
              <a:gd name="T5" fmla="*/ 45 h 107"/>
              <a:gd name="T6" fmla="*/ 100 w 136"/>
              <a:gd name="T7" fmla="*/ 56 h 107"/>
              <a:gd name="T8" fmla="*/ 124 w 136"/>
              <a:gd name="T9" fmla="*/ 78 h 107"/>
              <a:gd name="T10" fmla="*/ 120 w 136"/>
              <a:gd name="T11" fmla="*/ 78 h 107"/>
              <a:gd name="T12" fmla="*/ 91 w 136"/>
              <a:gd name="T13" fmla="*/ 63 h 107"/>
              <a:gd name="T14" fmla="*/ 65 w 136"/>
              <a:gd name="T15" fmla="*/ 12 h 107"/>
              <a:gd name="T16" fmla="*/ 65 w 136"/>
              <a:gd name="T17" fmla="*/ 7 h 107"/>
              <a:gd name="T18" fmla="*/ 65 w 136"/>
              <a:gd name="T19" fmla="*/ 12 h 107"/>
              <a:gd name="T20" fmla="*/ 57 w 136"/>
              <a:gd name="T21" fmla="*/ 18 h 107"/>
              <a:gd name="T22" fmla="*/ 52 w 136"/>
              <a:gd name="T23" fmla="*/ 18 h 107"/>
              <a:gd name="T24" fmla="*/ 59 w 136"/>
              <a:gd name="T25" fmla="*/ 16 h 107"/>
              <a:gd name="T26" fmla="*/ 59 w 136"/>
              <a:gd name="T27" fmla="*/ 11 h 107"/>
              <a:gd name="T28" fmla="*/ 59 w 136"/>
              <a:gd name="T29" fmla="*/ 16 h 107"/>
              <a:gd name="T30" fmla="*/ 73 w 136"/>
              <a:gd name="T31" fmla="*/ 6 h 107"/>
              <a:gd name="T32" fmla="*/ 69 w 136"/>
              <a:gd name="T33" fmla="*/ 6 h 107"/>
              <a:gd name="T34" fmla="*/ 91 w 136"/>
              <a:gd name="T35" fmla="*/ 5 h 107"/>
              <a:gd name="T36" fmla="*/ 91 w 136"/>
              <a:gd name="T37" fmla="*/ 0 h 107"/>
              <a:gd name="T38" fmla="*/ 91 w 136"/>
              <a:gd name="T39" fmla="*/ 5 h 107"/>
              <a:gd name="T40" fmla="*/ 131 w 136"/>
              <a:gd name="T41" fmla="*/ 82 h 107"/>
              <a:gd name="T42" fmla="*/ 42 w 136"/>
              <a:gd name="T43" fmla="*/ 54 h 107"/>
              <a:gd name="T44" fmla="*/ 52 w 136"/>
              <a:gd name="T45" fmla="*/ 20 h 107"/>
              <a:gd name="T46" fmla="*/ 37 w 136"/>
              <a:gd name="T47" fmla="*/ 54 h 107"/>
              <a:gd name="T48" fmla="*/ 135 w 136"/>
              <a:gd name="T49" fmla="*/ 84 h 107"/>
              <a:gd name="T50" fmla="*/ 84 w 136"/>
              <a:gd name="T51" fmla="*/ 5 h 107"/>
              <a:gd name="T52" fmla="*/ 84 w 136"/>
              <a:gd name="T53" fmla="*/ 1 h 107"/>
              <a:gd name="T54" fmla="*/ 84 w 136"/>
              <a:gd name="T55" fmla="*/ 5 h 107"/>
              <a:gd name="T56" fmla="*/ 80 w 136"/>
              <a:gd name="T57" fmla="*/ 4 h 107"/>
              <a:gd name="T58" fmla="*/ 75 w 136"/>
              <a:gd name="T59" fmla="*/ 4 h 107"/>
              <a:gd name="T60" fmla="*/ 21 w 136"/>
              <a:gd name="T61" fmla="*/ 36 h 107"/>
              <a:gd name="T62" fmla="*/ 38 w 136"/>
              <a:gd name="T63" fmla="*/ 30 h 107"/>
              <a:gd name="T64" fmla="*/ 19 w 136"/>
              <a:gd name="T65" fmla="*/ 33 h 107"/>
              <a:gd name="T66" fmla="*/ 21 w 136"/>
              <a:gd name="T67" fmla="*/ 78 h 107"/>
              <a:gd name="T68" fmla="*/ 21 w 136"/>
              <a:gd name="T69" fmla="*/ 84 h 107"/>
              <a:gd name="T70" fmla="*/ 39 w 136"/>
              <a:gd name="T71" fmla="*/ 78 h 107"/>
              <a:gd name="T72" fmla="*/ 35 w 136"/>
              <a:gd name="T73" fmla="*/ 66 h 107"/>
              <a:gd name="T74" fmla="*/ 9 w 136"/>
              <a:gd name="T75" fmla="*/ 69 h 107"/>
              <a:gd name="T76" fmla="*/ 36 w 136"/>
              <a:gd name="T77" fmla="*/ 72 h 107"/>
              <a:gd name="T78" fmla="*/ 33 w 136"/>
              <a:gd name="T79" fmla="*/ 54 h 107"/>
              <a:gd name="T80" fmla="*/ 0 w 136"/>
              <a:gd name="T81" fmla="*/ 57 h 107"/>
              <a:gd name="T82" fmla="*/ 34 w 136"/>
              <a:gd name="T83" fmla="*/ 60 h 107"/>
              <a:gd name="T84" fmla="*/ 12 w 136"/>
              <a:gd name="T85" fmla="*/ 48 h 107"/>
              <a:gd name="T86" fmla="*/ 35 w 136"/>
              <a:gd name="T87" fmla="*/ 42 h 107"/>
              <a:gd name="T88" fmla="*/ 9 w 136"/>
              <a:gd name="T8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7">
                <a:moveTo>
                  <a:pt x="82" y="54"/>
                </a:moveTo>
                <a:cubicBezTo>
                  <a:pt x="82" y="50"/>
                  <a:pt x="84" y="46"/>
                  <a:pt x="88" y="45"/>
                </a:cubicBezTo>
                <a:cubicBezTo>
                  <a:pt x="88" y="27"/>
                  <a:pt x="88" y="27"/>
                  <a:pt x="88" y="27"/>
                </a:cubicBezTo>
                <a:cubicBezTo>
                  <a:pt x="88" y="25"/>
                  <a:pt x="89" y="24"/>
                  <a:pt x="91" y="24"/>
                </a:cubicBezTo>
                <a:cubicBezTo>
                  <a:pt x="93" y="24"/>
                  <a:pt x="94" y="25"/>
                  <a:pt x="94" y="27"/>
                </a:cubicBezTo>
                <a:cubicBezTo>
                  <a:pt x="94" y="45"/>
                  <a:pt x="94" y="45"/>
                  <a:pt x="94" y="45"/>
                </a:cubicBezTo>
                <a:cubicBezTo>
                  <a:pt x="98" y="46"/>
                  <a:pt x="100" y="50"/>
                  <a:pt x="100" y="54"/>
                </a:cubicBezTo>
                <a:cubicBezTo>
                  <a:pt x="100" y="55"/>
                  <a:pt x="100" y="55"/>
                  <a:pt x="100" y="56"/>
                </a:cubicBezTo>
                <a:cubicBezTo>
                  <a:pt x="124" y="73"/>
                  <a:pt x="124" y="73"/>
                  <a:pt x="124" y="73"/>
                </a:cubicBezTo>
                <a:cubicBezTo>
                  <a:pt x="125" y="74"/>
                  <a:pt x="125" y="76"/>
                  <a:pt x="124" y="78"/>
                </a:cubicBezTo>
                <a:cubicBezTo>
                  <a:pt x="124" y="79"/>
                  <a:pt x="123" y="79"/>
                  <a:pt x="122" y="79"/>
                </a:cubicBezTo>
                <a:cubicBezTo>
                  <a:pt x="121" y="79"/>
                  <a:pt x="120" y="79"/>
                  <a:pt x="120" y="78"/>
                </a:cubicBezTo>
                <a:cubicBezTo>
                  <a:pt x="96" y="62"/>
                  <a:pt x="96" y="62"/>
                  <a:pt x="96" y="62"/>
                </a:cubicBezTo>
                <a:cubicBezTo>
                  <a:pt x="95" y="63"/>
                  <a:pt x="93" y="63"/>
                  <a:pt x="91" y="63"/>
                </a:cubicBezTo>
                <a:cubicBezTo>
                  <a:pt x="86" y="63"/>
                  <a:pt x="82" y="59"/>
                  <a:pt x="82" y="54"/>
                </a:cubicBezTo>
                <a:close/>
                <a:moveTo>
                  <a:pt x="65" y="12"/>
                </a:moveTo>
                <a:cubicBezTo>
                  <a:pt x="66" y="12"/>
                  <a:pt x="67" y="11"/>
                  <a:pt x="67" y="10"/>
                </a:cubicBezTo>
                <a:cubicBezTo>
                  <a:pt x="67" y="8"/>
                  <a:pt x="66" y="7"/>
                  <a:pt x="65" y="7"/>
                </a:cubicBezTo>
                <a:cubicBezTo>
                  <a:pt x="63" y="7"/>
                  <a:pt x="62" y="8"/>
                  <a:pt x="62" y="10"/>
                </a:cubicBezTo>
                <a:cubicBezTo>
                  <a:pt x="62" y="11"/>
                  <a:pt x="63" y="12"/>
                  <a:pt x="65" y="12"/>
                </a:cubicBezTo>
                <a:close/>
                <a:moveTo>
                  <a:pt x="54" y="20"/>
                </a:moveTo>
                <a:cubicBezTo>
                  <a:pt x="56" y="20"/>
                  <a:pt x="57" y="19"/>
                  <a:pt x="57" y="18"/>
                </a:cubicBezTo>
                <a:cubicBezTo>
                  <a:pt x="57" y="16"/>
                  <a:pt x="56" y="15"/>
                  <a:pt x="54" y="15"/>
                </a:cubicBezTo>
                <a:cubicBezTo>
                  <a:pt x="53" y="15"/>
                  <a:pt x="52" y="16"/>
                  <a:pt x="52" y="18"/>
                </a:cubicBezTo>
                <a:cubicBezTo>
                  <a:pt x="52" y="19"/>
                  <a:pt x="53" y="20"/>
                  <a:pt x="54" y="20"/>
                </a:cubicBezTo>
                <a:close/>
                <a:moveTo>
                  <a:pt x="59" y="16"/>
                </a:moveTo>
                <a:cubicBezTo>
                  <a:pt x="61" y="16"/>
                  <a:pt x="62" y="15"/>
                  <a:pt x="62" y="13"/>
                </a:cubicBezTo>
                <a:cubicBezTo>
                  <a:pt x="62" y="12"/>
                  <a:pt x="61" y="11"/>
                  <a:pt x="59" y="11"/>
                </a:cubicBezTo>
                <a:cubicBezTo>
                  <a:pt x="58" y="11"/>
                  <a:pt x="57" y="12"/>
                  <a:pt x="57" y="13"/>
                </a:cubicBezTo>
                <a:cubicBezTo>
                  <a:pt x="57" y="15"/>
                  <a:pt x="58" y="16"/>
                  <a:pt x="59" y="16"/>
                </a:cubicBezTo>
                <a:close/>
                <a:moveTo>
                  <a:pt x="71" y="9"/>
                </a:moveTo>
                <a:cubicBezTo>
                  <a:pt x="72" y="9"/>
                  <a:pt x="73" y="8"/>
                  <a:pt x="73" y="6"/>
                </a:cubicBezTo>
                <a:cubicBezTo>
                  <a:pt x="73" y="5"/>
                  <a:pt x="72" y="4"/>
                  <a:pt x="71" y="4"/>
                </a:cubicBezTo>
                <a:cubicBezTo>
                  <a:pt x="70" y="4"/>
                  <a:pt x="69" y="5"/>
                  <a:pt x="69" y="6"/>
                </a:cubicBezTo>
                <a:cubicBezTo>
                  <a:pt x="69" y="8"/>
                  <a:pt x="70" y="9"/>
                  <a:pt x="71" y="9"/>
                </a:cubicBezTo>
                <a:close/>
                <a:moveTo>
                  <a:pt x="91" y="5"/>
                </a:moveTo>
                <a:cubicBezTo>
                  <a:pt x="92" y="5"/>
                  <a:pt x="93" y="4"/>
                  <a:pt x="93" y="2"/>
                </a:cubicBezTo>
                <a:cubicBezTo>
                  <a:pt x="93" y="1"/>
                  <a:pt x="92" y="0"/>
                  <a:pt x="91" y="0"/>
                </a:cubicBezTo>
                <a:cubicBezTo>
                  <a:pt x="90" y="0"/>
                  <a:pt x="89" y="1"/>
                  <a:pt x="89" y="2"/>
                </a:cubicBezTo>
                <a:cubicBezTo>
                  <a:pt x="89" y="4"/>
                  <a:pt x="90" y="5"/>
                  <a:pt x="91" y="5"/>
                </a:cubicBezTo>
                <a:close/>
                <a:moveTo>
                  <a:pt x="134" y="81"/>
                </a:moveTo>
                <a:cubicBezTo>
                  <a:pt x="133" y="81"/>
                  <a:pt x="132" y="81"/>
                  <a:pt x="131" y="82"/>
                </a:cubicBezTo>
                <a:cubicBezTo>
                  <a:pt x="122" y="95"/>
                  <a:pt x="107" y="103"/>
                  <a:pt x="91" y="103"/>
                </a:cubicBezTo>
                <a:cubicBezTo>
                  <a:pt x="64" y="103"/>
                  <a:pt x="42" y="81"/>
                  <a:pt x="42" y="54"/>
                </a:cubicBezTo>
                <a:cubicBezTo>
                  <a:pt x="42" y="43"/>
                  <a:pt x="45" y="32"/>
                  <a:pt x="52" y="24"/>
                </a:cubicBezTo>
                <a:cubicBezTo>
                  <a:pt x="53" y="23"/>
                  <a:pt x="53" y="21"/>
                  <a:pt x="52" y="20"/>
                </a:cubicBezTo>
                <a:cubicBezTo>
                  <a:pt x="51" y="20"/>
                  <a:pt x="49" y="20"/>
                  <a:pt x="49" y="21"/>
                </a:cubicBezTo>
                <a:cubicBezTo>
                  <a:pt x="41" y="30"/>
                  <a:pt x="37" y="42"/>
                  <a:pt x="37" y="54"/>
                </a:cubicBezTo>
                <a:cubicBezTo>
                  <a:pt x="37" y="83"/>
                  <a:pt x="61" y="107"/>
                  <a:pt x="91" y="107"/>
                </a:cubicBezTo>
                <a:cubicBezTo>
                  <a:pt x="108" y="107"/>
                  <a:pt x="125" y="99"/>
                  <a:pt x="135" y="84"/>
                </a:cubicBezTo>
                <a:cubicBezTo>
                  <a:pt x="136" y="83"/>
                  <a:pt x="135" y="82"/>
                  <a:pt x="134" y="81"/>
                </a:cubicBezTo>
                <a:close/>
                <a:moveTo>
                  <a:pt x="84" y="5"/>
                </a:moveTo>
                <a:cubicBezTo>
                  <a:pt x="86" y="5"/>
                  <a:pt x="87" y="4"/>
                  <a:pt x="87" y="3"/>
                </a:cubicBezTo>
                <a:cubicBezTo>
                  <a:pt x="87" y="2"/>
                  <a:pt x="86" y="1"/>
                  <a:pt x="84" y="1"/>
                </a:cubicBezTo>
                <a:cubicBezTo>
                  <a:pt x="83" y="1"/>
                  <a:pt x="82" y="2"/>
                  <a:pt x="82" y="3"/>
                </a:cubicBezTo>
                <a:cubicBezTo>
                  <a:pt x="82" y="4"/>
                  <a:pt x="83" y="5"/>
                  <a:pt x="84" y="5"/>
                </a:cubicBezTo>
                <a:close/>
                <a:moveTo>
                  <a:pt x="77" y="6"/>
                </a:moveTo>
                <a:cubicBezTo>
                  <a:pt x="79" y="6"/>
                  <a:pt x="80" y="5"/>
                  <a:pt x="80" y="4"/>
                </a:cubicBezTo>
                <a:cubicBezTo>
                  <a:pt x="80" y="3"/>
                  <a:pt x="79" y="2"/>
                  <a:pt x="77" y="2"/>
                </a:cubicBezTo>
                <a:cubicBezTo>
                  <a:pt x="76" y="2"/>
                  <a:pt x="75" y="3"/>
                  <a:pt x="75" y="4"/>
                </a:cubicBezTo>
                <a:cubicBezTo>
                  <a:pt x="75" y="5"/>
                  <a:pt x="76" y="6"/>
                  <a:pt x="77" y="6"/>
                </a:cubicBezTo>
                <a:close/>
                <a:moveTo>
                  <a:pt x="21" y="36"/>
                </a:moveTo>
                <a:cubicBezTo>
                  <a:pt x="36" y="36"/>
                  <a:pt x="36" y="36"/>
                  <a:pt x="36" y="36"/>
                </a:cubicBezTo>
                <a:cubicBezTo>
                  <a:pt x="37" y="34"/>
                  <a:pt x="38" y="32"/>
                  <a:pt x="38" y="30"/>
                </a:cubicBezTo>
                <a:cubicBezTo>
                  <a:pt x="21" y="30"/>
                  <a:pt x="21" y="30"/>
                  <a:pt x="21" y="30"/>
                </a:cubicBezTo>
                <a:cubicBezTo>
                  <a:pt x="20" y="30"/>
                  <a:pt x="19" y="31"/>
                  <a:pt x="19" y="33"/>
                </a:cubicBezTo>
                <a:cubicBezTo>
                  <a:pt x="19" y="35"/>
                  <a:pt x="20" y="36"/>
                  <a:pt x="21" y="36"/>
                </a:cubicBezTo>
                <a:close/>
                <a:moveTo>
                  <a:pt x="21" y="78"/>
                </a:moveTo>
                <a:cubicBezTo>
                  <a:pt x="20" y="78"/>
                  <a:pt x="19" y="79"/>
                  <a:pt x="19" y="81"/>
                </a:cubicBezTo>
                <a:cubicBezTo>
                  <a:pt x="19" y="83"/>
                  <a:pt x="20" y="84"/>
                  <a:pt x="21" y="84"/>
                </a:cubicBezTo>
                <a:cubicBezTo>
                  <a:pt x="42" y="84"/>
                  <a:pt x="42" y="84"/>
                  <a:pt x="42" y="84"/>
                </a:cubicBezTo>
                <a:cubicBezTo>
                  <a:pt x="41" y="82"/>
                  <a:pt x="40" y="80"/>
                  <a:pt x="39" y="78"/>
                </a:cubicBezTo>
                <a:lnTo>
                  <a:pt x="21" y="78"/>
                </a:lnTo>
                <a:close/>
                <a:moveTo>
                  <a:pt x="35" y="66"/>
                </a:moveTo>
                <a:cubicBezTo>
                  <a:pt x="12" y="66"/>
                  <a:pt x="12" y="66"/>
                  <a:pt x="12" y="66"/>
                </a:cubicBezTo>
                <a:cubicBezTo>
                  <a:pt x="11" y="66"/>
                  <a:pt x="9" y="67"/>
                  <a:pt x="9" y="69"/>
                </a:cubicBezTo>
                <a:cubicBezTo>
                  <a:pt x="9" y="71"/>
                  <a:pt x="11" y="72"/>
                  <a:pt x="12" y="72"/>
                </a:cubicBezTo>
                <a:cubicBezTo>
                  <a:pt x="36" y="72"/>
                  <a:pt x="36" y="72"/>
                  <a:pt x="36" y="72"/>
                </a:cubicBezTo>
                <a:cubicBezTo>
                  <a:pt x="36" y="70"/>
                  <a:pt x="35" y="68"/>
                  <a:pt x="35" y="66"/>
                </a:cubicBezTo>
                <a:close/>
                <a:moveTo>
                  <a:pt x="33" y="54"/>
                </a:moveTo>
                <a:cubicBezTo>
                  <a:pt x="3" y="54"/>
                  <a:pt x="3" y="54"/>
                  <a:pt x="3" y="54"/>
                </a:cubicBezTo>
                <a:cubicBezTo>
                  <a:pt x="1" y="54"/>
                  <a:pt x="0" y="55"/>
                  <a:pt x="0" y="57"/>
                </a:cubicBezTo>
                <a:cubicBezTo>
                  <a:pt x="0" y="59"/>
                  <a:pt x="1" y="60"/>
                  <a:pt x="3" y="60"/>
                </a:cubicBezTo>
                <a:cubicBezTo>
                  <a:pt x="34" y="60"/>
                  <a:pt x="34" y="60"/>
                  <a:pt x="34" y="60"/>
                </a:cubicBezTo>
                <a:cubicBezTo>
                  <a:pt x="34" y="58"/>
                  <a:pt x="33" y="56"/>
                  <a:pt x="33" y="54"/>
                </a:cubicBezTo>
                <a:close/>
                <a:moveTo>
                  <a:pt x="12" y="48"/>
                </a:moveTo>
                <a:cubicBezTo>
                  <a:pt x="34" y="48"/>
                  <a:pt x="34" y="48"/>
                  <a:pt x="34" y="48"/>
                </a:cubicBezTo>
                <a:cubicBezTo>
                  <a:pt x="34" y="46"/>
                  <a:pt x="34" y="44"/>
                  <a:pt x="35" y="42"/>
                </a:cubicBezTo>
                <a:cubicBezTo>
                  <a:pt x="12" y="42"/>
                  <a:pt x="12" y="42"/>
                  <a:pt x="12" y="42"/>
                </a:cubicBezTo>
                <a:cubicBezTo>
                  <a:pt x="11" y="42"/>
                  <a:pt x="9" y="43"/>
                  <a:pt x="9" y="45"/>
                </a:cubicBezTo>
                <a:cubicBezTo>
                  <a:pt x="9" y="47"/>
                  <a:pt x="11" y="48"/>
                  <a:pt x="12" y="4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306483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ETL/Batch using Mule Batch Processor</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31</a:t>
            </a:fld>
            <a:endParaRPr lang="en-US" dirty="0">
              <a:solidFill>
                <a:prstClr val="white">
                  <a:lumMod val="75000"/>
                </a:prstClr>
              </a:solidFill>
            </a:endParaRPr>
          </a:p>
        </p:txBody>
      </p:sp>
      <p:sp>
        <p:nvSpPr>
          <p:cNvPr id="6" name="Rectangle 5"/>
          <p:cNvSpPr/>
          <p:nvPr/>
        </p:nvSpPr>
        <p:spPr>
          <a:xfrm>
            <a:off x="131520" y="2643382"/>
            <a:ext cx="8688952" cy="2031325"/>
          </a:xfrm>
          <a:prstGeom prst="rect">
            <a:avLst/>
          </a:prstGeom>
        </p:spPr>
        <p:txBody>
          <a:bodyPr wrap="square">
            <a:spAutoFit/>
          </a:bodyPr>
          <a:lstStyle/>
          <a:p>
            <a:r>
              <a:rPr lang="en-US" dirty="0">
                <a:solidFill>
                  <a:srgbClr val="3A3B3C"/>
                </a:solidFill>
                <a:latin typeface="Calibri" panose="020F0502020204030204" pitchFamily="34" charset="0"/>
              </a:rPr>
              <a:t>Mule possesses the ability to process messages in batches. </a:t>
            </a:r>
          </a:p>
          <a:p>
            <a:endParaRPr lang="en-US" dirty="0">
              <a:solidFill>
                <a:srgbClr val="3A3B3C"/>
              </a:solidFill>
              <a:latin typeface="Calibri" panose="020F0502020204030204" pitchFamily="34" charset="0"/>
            </a:endParaRPr>
          </a:p>
          <a:p>
            <a:r>
              <a:rPr lang="en-US" dirty="0">
                <a:solidFill>
                  <a:srgbClr val="3A3B3C"/>
                </a:solidFill>
                <a:latin typeface="Calibri" panose="020F0502020204030204" pitchFamily="34" charset="0"/>
              </a:rPr>
              <a:t>Batch processing is particularly useful when working with the following scenarios:</a:t>
            </a:r>
          </a:p>
          <a:p>
            <a:pPr marL="285750" indent="-285750">
              <a:buFont typeface="Arial" panose="020B0604020202020204" pitchFamily="34" charset="0"/>
              <a:buChar char="•"/>
            </a:pPr>
            <a:r>
              <a:rPr lang="en-US" dirty="0">
                <a:solidFill>
                  <a:srgbClr val="3A3B3C"/>
                </a:solidFill>
                <a:latin typeface="Calibri" panose="020F0502020204030204" pitchFamily="34" charset="0"/>
              </a:rPr>
              <a:t>Integrating data sets, small or large, streaming or not, to </a:t>
            </a:r>
            <a:r>
              <a:rPr lang="en-US" b="1" dirty="0">
                <a:solidFill>
                  <a:srgbClr val="3A3B3C"/>
                </a:solidFill>
                <a:latin typeface="Calibri" panose="020F0502020204030204" pitchFamily="34" charset="0"/>
              </a:rPr>
              <a:t>parallel process records</a:t>
            </a:r>
            <a:r>
              <a:rPr lang="en-US" dirty="0">
                <a:solidFill>
                  <a:srgbClr val="3A3B3C"/>
                </a:solidFill>
                <a:latin typeface="Calibri" panose="020F0502020204030204" pitchFamily="34" charset="0"/>
              </a:rPr>
              <a:t>. </a:t>
            </a:r>
          </a:p>
          <a:p>
            <a:pPr marL="285750" indent="-285750">
              <a:buFont typeface="Arial" panose="020B0604020202020204" pitchFamily="34" charset="0"/>
              <a:buChar char="•"/>
            </a:pPr>
            <a:r>
              <a:rPr lang="en-US" dirty="0">
                <a:solidFill>
                  <a:srgbClr val="3A3B3C"/>
                </a:solidFill>
                <a:latin typeface="Calibri" panose="020F0502020204030204" pitchFamily="34" charset="0"/>
              </a:rPr>
              <a:t>Synchronizing data sets between business applications, such as syncing contacts between </a:t>
            </a:r>
            <a:r>
              <a:rPr lang="en-US" dirty="0" err="1">
                <a:solidFill>
                  <a:srgbClr val="3A3B3C"/>
                </a:solidFill>
                <a:latin typeface="Calibri" panose="020F0502020204030204" pitchFamily="34" charset="0"/>
              </a:rPr>
              <a:t>Netsuite</a:t>
            </a:r>
            <a:r>
              <a:rPr lang="en-US" dirty="0">
                <a:solidFill>
                  <a:srgbClr val="3A3B3C"/>
                </a:solidFill>
                <a:latin typeface="Calibri" panose="020F0502020204030204" pitchFamily="34" charset="0"/>
              </a:rPr>
              <a:t> and Salesforce, </a:t>
            </a:r>
            <a:r>
              <a:rPr lang="en-US" b="1" dirty="0">
                <a:solidFill>
                  <a:srgbClr val="3A3B3C"/>
                </a:solidFill>
                <a:latin typeface="Calibri" panose="020F0502020204030204" pitchFamily="34" charset="0"/>
              </a:rPr>
              <a:t>effecting "near real-time“ data integration</a:t>
            </a:r>
            <a:r>
              <a:rPr lang="en-US" dirty="0">
                <a:solidFill>
                  <a:srgbClr val="3A3B3C"/>
                </a:solidFill>
                <a:latin typeface="Calibri" panose="020F0502020204030204" pitchFamily="34" charset="0"/>
              </a:rPr>
              <a:t>. </a:t>
            </a:r>
          </a:p>
          <a:p>
            <a:pPr marL="285750" indent="-285750">
              <a:buFont typeface="Arial" panose="020B0604020202020204" pitchFamily="34" charset="0"/>
              <a:buChar char="•"/>
            </a:pPr>
            <a:r>
              <a:rPr lang="en-US" dirty="0">
                <a:solidFill>
                  <a:srgbClr val="3A3B3C"/>
                </a:solidFill>
                <a:latin typeface="Calibri" panose="020F0502020204030204" pitchFamily="34" charset="0"/>
              </a:rPr>
              <a:t>Extracting, transforming and loading (</a:t>
            </a:r>
            <a:r>
              <a:rPr lang="en-US" b="1" dirty="0">
                <a:solidFill>
                  <a:srgbClr val="3A3B3C"/>
                </a:solidFill>
                <a:latin typeface="Calibri" panose="020F0502020204030204" pitchFamily="34" charset="0"/>
              </a:rPr>
              <a:t>ETL</a:t>
            </a:r>
            <a:r>
              <a:rPr lang="en-US" dirty="0">
                <a:solidFill>
                  <a:srgbClr val="3A3B3C"/>
                </a:solidFill>
                <a:latin typeface="Calibri" panose="020F0502020204030204" pitchFamily="34" charset="0"/>
              </a:rPr>
              <a:t>) information into a target system, such as uploading data from a flat file (CSV) to Hadoop. </a:t>
            </a:r>
          </a:p>
          <a:p>
            <a:pPr marL="285750" indent="-285750">
              <a:buFont typeface="Arial" panose="020B0604020202020204" pitchFamily="34" charset="0"/>
              <a:buChar char="•"/>
            </a:pPr>
            <a:r>
              <a:rPr lang="en-US" b="1" dirty="0">
                <a:solidFill>
                  <a:srgbClr val="3A3B3C"/>
                </a:solidFill>
                <a:latin typeface="Calibri" panose="020F0502020204030204" pitchFamily="34" charset="0"/>
              </a:rPr>
              <a:t>Handling large quantities </a:t>
            </a:r>
            <a:r>
              <a:rPr lang="en-US" dirty="0">
                <a:solidFill>
                  <a:srgbClr val="3A3B3C"/>
                </a:solidFill>
                <a:latin typeface="Calibri" panose="020F0502020204030204" pitchFamily="34" charset="0"/>
              </a:rPr>
              <a:t>of incoming data from an API into a legacy system.</a:t>
            </a:r>
          </a:p>
        </p:txBody>
      </p:sp>
      <p:sp>
        <p:nvSpPr>
          <p:cNvPr id="7" name="Rectangle 6"/>
          <p:cNvSpPr/>
          <p:nvPr/>
        </p:nvSpPr>
        <p:spPr>
          <a:xfrm>
            <a:off x="7164289" y="2793927"/>
            <a:ext cx="1872208" cy="523220"/>
          </a:xfrm>
          <a:prstGeom prst="rect">
            <a:avLst/>
          </a:prstGeom>
        </p:spPr>
        <p:txBody>
          <a:bodyPr wrap="square">
            <a:spAutoFit/>
          </a:bodyPr>
          <a:lstStyle/>
          <a:p>
            <a:r>
              <a:rPr lang="en-US" b="1" dirty="0">
                <a:solidFill>
                  <a:srgbClr val="3A3B3C"/>
                </a:solidFill>
                <a:latin typeface="Calibri" panose="020F0502020204030204" pitchFamily="34" charset="0"/>
              </a:rPr>
              <a:t>Time for a quick demonstration…</a:t>
            </a:r>
          </a:p>
        </p:txBody>
      </p:sp>
      <p:sp>
        <p:nvSpPr>
          <p:cNvPr id="8" name="Freeform 123"/>
          <p:cNvSpPr>
            <a:spLocks noEditPoints="1"/>
          </p:cNvSpPr>
          <p:nvPr/>
        </p:nvSpPr>
        <p:spPr bwMode="auto">
          <a:xfrm>
            <a:off x="6653113" y="2853131"/>
            <a:ext cx="511175" cy="404813"/>
          </a:xfrm>
          <a:custGeom>
            <a:avLst/>
            <a:gdLst>
              <a:gd name="T0" fmla="*/ 88 w 136"/>
              <a:gd name="T1" fmla="*/ 45 h 107"/>
              <a:gd name="T2" fmla="*/ 91 w 136"/>
              <a:gd name="T3" fmla="*/ 24 h 107"/>
              <a:gd name="T4" fmla="*/ 94 w 136"/>
              <a:gd name="T5" fmla="*/ 45 h 107"/>
              <a:gd name="T6" fmla="*/ 100 w 136"/>
              <a:gd name="T7" fmla="*/ 56 h 107"/>
              <a:gd name="T8" fmla="*/ 124 w 136"/>
              <a:gd name="T9" fmla="*/ 78 h 107"/>
              <a:gd name="T10" fmla="*/ 120 w 136"/>
              <a:gd name="T11" fmla="*/ 78 h 107"/>
              <a:gd name="T12" fmla="*/ 91 w 136"/>
              <a:gd name="T13" fmla="*/ 63 h 107"/>
              <a:gd name="T14" fmla="*/ 65 w 136"/>
              <a:gd name="T15" fmla="*/ 12 h 107"/>
              <a:gd name="T16" fmla="*/ 65 w 136"/>
              <a:gd name="T17" fmla="*/ 7 h 107"/>
              <a:gd name="T18" fmla="*/ 65 w 136"/>
              <a:gd name="T19" fmla="*/ 12 h 107"/>
              <a:gd name="T20" fmla="*/ 57 w 136"/>
              <a:gd name="T21" fmla="*/ 18 h 107"/>
              <a:gd name="T22" fmla="*/ 52 w 136"/>
              <a:gd name="T23" fmla="*/ 18 h 107"/>
              <a:gd name="T24" fmla="*/ 59 w 136"/>
              <a:gd name="T25" fmla="*/ 16 h 107"/>
              <a:gd name="T26" fmla="*/ 59 w 136"/>
              <a:gd name="T27" fmla="*/ 11 h 107"/>
              <a:gd name="T28" fmla="*/ 59 w 136"/>
              <a:gd name="T29" fmla="*/ 16 h 107"/>
              <a:gd name="T30" fmla="*/ 73 w 136"/>
              <a:gd name="T31" fmla="*/ 6 h 107"/>
              <a:gd name="T32" fmla="*/ 69 w 136"/>
              <a:gd name="T33" fmla="*/ 6 h 107"/>
              <a:gd name="T34" fmla="*/ 91 w 136"/>
              <a:gd name="T35" fmla="*/ 5 h 107"/>
              <a:gd name="T36" fmla="*/ 91 w 136"/>
              <a:gd name="T37" fmla="*/ 0 h 107"/>
              <a:gd name="T38" fmla="*/ 91 w 136"/>
              <a:gd name="T39" fmla="*/ 5 h 107"/>
              <a:gd name="T40" fmla="*/ 131 w 136"/>
              <a:gd name="T41" fmla="*/ 82 h 107"/>
              <a:gd name="T42" fmla="*/ 42 w 136"/>
              <a:gd name="T43" fmla="*/ 54 h 107"/>
              <a:gd name="T44" fmla="*/ 52 w 136"/>
              <a:gd name="T45" fmla="*/ 20 h 107"/>
              <a:gd name="T46" fmla="*/ 37 w 136"/>
              <a:gd name="T47" fmla="*/ 54 h 107"/>
              <a:gd name="T48" fmla="*/ 135 w 136"/>
              <a:gd name="T49" fmla="*/ 84 h 107"/>
              <a:gd name="T50" fmla="*/ 84 w 136"/>
              <a:gd name="T51" fmla="*/ 5 h 107"/>
              <a:gd name="T52" fmla="*/ 84 w 136"/>
              <a:gd name="T53" fmla="*/ 1 h 107"/>
              <a:gd name="T54" fmla="*/ 84 w 136"/>
              <a:gd name="T55" fmla="*/ 5 h 107"/>
              <a:gd name="T56" fmla="*/ 80 w 136"/>
              <a:gd name="T57" fmla="*/ 4 h 107"/>
              <a:gd name="T58" fmla="*/ 75 w 136"/>
              <a:gd name="T59" fmla="*/ 4 h 107"/>
              <a:gd name="T60" fmla="*/ 21 w 136"/>
              <a:gd name="T61" fmla="*/ 36 h 107"/>
              <a:gd name="T62" fmla="*/ 38 w 136"/>
              <a:gd name="T63" fmla="*/ 30 h 107"/>
              <a:gd name="T64" fmla="*/ 19 w 136"/>
              <a:gd name="T65" fmla="*/ 33 h 107"/>
              <a:gd name="T66" fmla="*/ 21 w 136"/>
              <a:gd name="T67" fmla="*/ 78 h 107"/>
              <a:gd name="T68" fmla="*/ 21 w 136"/>
              <a:gd name="T69" fmla="*/ 84 h 107"/>
              <a:gd name="T70" fmla="*/ 39 w 136"/>
              <a:gd name="T71" fmla="*/ 78 h 107"/>
              <a:gd name="T72" fmla="*/ 35 w 136"/>
              <a:gd name="T73" fmla="*/ 66 h 107"/>
              <a:gd name="T74" fmla="*/ 9 w 136"/>
              <a:gd name="T75" fmla="*/ 69 h 107"/>
              <a:gd name="T76" fmla="*/ 36 w 136"/>
              <a:gd name="T77" fmla="*/ 72 h 107"/>
              <a:gd name="T78" fmla="*/ 33 w 136"/>
              <a:gd name="T79" fmla="*/ 54 h 107"/>
              <a:gd name="T80" fmla="*/ 0 w 136"/>
              <a:gd name="T81" fmla="*/ 57 h 107"/>
              <a:gd name="T82" fmla="*/ 34 w 136"/>
              <a:gd name="T83" fmla="*/ 60 h 107"/>
              <a:gd name="T84" fmla="*/ 12 w 136"/>
              <a:gd name="T85" fmla="*/ 48 h 107"/>
              <a:gd name="T86" fmla="*/ 35 w 136"/>
              <a:gd name="T87" fmla="*/ 42 h 107"/>
              <a:gd name="T88" fmla="*/ 9 w 136"/>
              <a:gd name="T89" fmla="*/ 4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6" h="107">
                <a:moveTo>
                  <a:pt x="82" y="54"/>
                </a:moveTo>
                <a:cubicBezTo>
                  <a:pt x="82" y="50"/>
                  <a:pt x="84" y="46"/>
                  <a:pt x="88" y="45"/>
                </a:cubicBezTo>
                <a:cubicBezTo>
                  <a:pt x="88" y="27"/>
                  <a:pt x="88" y="27"/>
                  <a:pt x="88" y="27"/>
                </a:cubicBezTo>
                <a:cubicBezTo>
                  <a:pt x="88" y="25"/>
                  <a:pt x="89" y="24"/>
                  <a:pt x="91" y="24"/>
                </a:cubicBezTo>
                <a:cubicBezTo>
                  <a:pt x="93" y="24"/>
                  <a:pt x="94" y="25"/>
                  <a:pt x="94" y="27"/>
                </a:cubicBezTo>
                <a:cubicBezTo>
                  <a:pt x="94" y="45"/>
                  <a:pt x="94" y="45"/>
                  <a:pt x="94" y="45"/>
                </a:cubicBezTo>
                <a:cubicBezTo>
                  <a:pt x="98" y="46"/>
                  <a:pt x="100" y="50"/>
                  <a:pt x="100" y="54"/>
                </a:cubicBezTo>
                <a:cubicBezTo>
                  <a:pt x="100" y="55"/>
                  <a:pt x="100" y="55"/>
                  <a:pt x="100" y="56"/>
                </a:cubicBezTo>
                <a:cubicBezTo>
                  <a:pt x="124" y="73"/>
                  <a:pt x="124" y="73"/>
                  <a:pt x="124" y="73"/>
                </a:cubicBezTo>
                <a:cubicBezTo>
                  <a:pt x="125" y="74"/>
                  <a:pt x="125" y="76"/>
                  <a:pt x="124" y="78"/>
                </a:cubicBezTo>
                <a:cubicBezTo>
                  <a:pt x="124" y="79"/>
                  <a:pt x="123" y="79"/>
                  <a:pt x="122" y="79"/>
                </a:cubicBezTo>
                <a:cubicBezTo>
                  <a:pt x="121" y="79"/>
                  <a:pt x="120" y="79"/>
                  <a:pt x="120" y="78"/>
                </a:cubicBezTo>
                <a:cubicBezTo>
                  <a:pt x="96" y="62"/>
                  <a:pt x="96" y="62"/>
                  <a:pt x="96" y="62"/>
                </a:cubicBezTo>
                <a:cubicBezTo>
                  <a:pt x="95" y="63"/>
                  <a:pt x="93" y="63"/>
                  <a:pt x="91" y="63"/>
                </a:cubicBezTo>
                <a:cubicBezTo>
                  <a:pt x="86" y="63"/>
                  <a:pt x="82" y="59"/>
                  <a:pt x="82" y="54"/>
                </a:cubicBezTo>
                <a:close/>
                <a:moveTo>
                  <a:pt x="65" y="12"/>
                </a:moveTo>
                <a:cubicBezTo>
                  <a:pt x="66" y="12"/>
                  <a:pt x="67" y="11"/>
                  <a:pt x="67" y="10"/>
                </a:cubicBezTo>
                <a:cubicBezTo>
                  <a:pt x="67" y="8"/>
                  <a:pt x="66" y="7"/>
                  <a:pt x="65" y="7"/>
                </a:cubicBezTo>
                <a:cubicBezTo>
                  <a:pt x="63" y="7"/>
                  <a:pt x="62" y="8"/>
                  <a:pt x="62" y="10"/>
                </a:cubicBezTo>
                <a:cubicBezTo>
                  <a:pt x="62" y="11"/>
                  <a:pt x="63" y="12"/>
                  <a:pt x="65" y="12"/>
                </a:cubicBezTo>
                <a:close/>
                <a:moveTo>
                  <a:pt x="54" y="20"/>
                </a:moveTo>
                <a:cubicBezTo>
                  <a:pt x="56" y="20"/>
                  <a:pt x="57" y="19"/>
                  <a:pt x="57" y="18"/>
                </a:cubicBezTo>
                <a:cubicBezTo>
                  <a:pt x="57" y="16"/>
                  <a:pt x="56" y="15"/>
                  <a:pt x="54" y="15"/>
                </a:cubicBezTo>
                <a:cubicBezTo>
                  <a:pt x="53" y="15"/>
                  <a:pt x="52" y="16"/>
                  <a:pt x="52" y="18"/>
                </a:cubicBezTo>
                <a:cubicBezTo>
                  <a:pt x="52" y="19"/>
                  <a:pt x="53" y="20"/>
                  <a:pt x="54" y="20"/>
                </a:cubicBezTo>
                <a:close/>
                <a:moveTo>
                  <a:pt x="59" y="16"/>
                </a:moveTo>
                <a:cubicBezTo>
                  <a:pt x="61" y="16"/>
                  <a:pt x="62" y="15"/>
                  <a:pt x="62" y="13"/>
                </a:cubicBezTo>
                <a:cubicBezTo>
                  <a:pt x="62" y="12"/>
                  <a:pt x="61" y="11"/>
                  <a:pt x="59" y="11"/>
                </a:cubicBezTo>
                <a:cubicBezTo>
                  <a:pt x="58" y="11"/>
                  <a:pt x="57" y="12"/>
                  <a:pt x="57" y="13"/>
                </a:cubicBezTo>
                <a:cubicBezTo>
                  <a:pt x="57" y="15"/>
                  <a:pt x="58" y="16"/>
                  <a:pt x="59" y="16"/>
                </a:cubicBezTo>
                <a:close/>
                <a:moveTo>
                  <a:pt x="71" y="9"/>
                </a:moveTo>
                <a:cubicBezTo>
                  <a:pt x="72" y="9"/>
                  <a:pt x="73" y="8"/>
                  <a:pt x="73" y="6"/>
                </a:cubicBezTo>
                <a:cubicBezTo>
                  <a:pt x="73" y="5"/>
                  <a:pt x="72" y="4"/>
                  <a:pt x="71" y="4"/>
                </a:cubicBezTo>
                <a:cubicBezTo>
                  <a:pt x="70" y="4"/>
                  <a:pt x="69" y="5"/>
                  <a:pt x="69" y="6"/>
                </a:cubicBezTo>
                <a:cubicBezTo>
                  <a:pt x="69" y="8"/>
                  <a:pt x="70" y="9"/>
                  <a:pt x="71" y="9"/>
                </a:cubicBezTo>
                <a:close/>
                <a:moveTo>
                  <a:pt x="91" y="5"/>
                </a:moveTo>
                <a:cubicBezTo>
                  <a:pt x="92" y="5"/>
                  <a:pt x="93" y="4"/>
                  <a:pt x="93" y="2"/>
                </a:cubicBezTo>
                <a:cubicBezTo>
                  <a:pt x="93" y="1"/>
                  <a:pt x="92" y="0"/>
                  <a:pt x="91" y="0"/>
                </a:cubicBezTo>
                <a:cubicBezTo>
                  <a:pt x="90" y="0"/>
                  <a:pt x="89" y="1"/>
                  <a:pt x="89" y="2"/>
                </a:cubicBezTo>
                <a:cubicBezTo>
                  <a:pt x="89" y="4"/>
                  <a:pt x="90" y="5"/>
                  <a:pt x="91" y="5"/>
                </a:cubicBezTo>
                <a:close/>
                <a:moveTo>
                  <a:pt x="134" y="81"/>
                </a:moveTo>
                <a:cubicBezTo>
                  <a:pt x="133" y="81"/>
                  <a:pt x="132" y="81"/>
                  <a:pt x="131" y="82"/>
                </a:cubicBezTo>
                <a:cubicBezTo>
                  <a:pt x="122" y="95"/>
                  <a:pt x="107" y="103"/>
                  <a:pt x="91" y="103"/>
                </a:cubicBezTo>
                <a:cubicBezTo>
                  <a:pt x="64" y="103"/>
                  <a:pt x="42" y="81"/>
                  <a:pt x="42" y="54"/>
                </a:cubicBezTo>
                <a:cubicBezTo>
                  <a:pt x="42" y="43"/>
                  <a:pt x="45" y="32"/>
                  <a:pt x="52" y="24"/>
                </a:cubicBezTo>
                <a:cubicBezTo>
                  <a:pt x="53" y="23"/>
                  <a:pt x="53" y="21"/>
                  <a:pt x="52" y="20"/>
                </a:cubicBezTo>
                <a:cubicBezTo>
                  <a:pt x="51" y="20"/>
                  <a:pt x="49" y="20"/>
                  <a:pt x="49" y="21"/>
                </a:cubicBezTo>
                <a:cubicBezTo>
                  <a:pt x="41" y="30"/>
                  <a:pt x="37" y="42"/>
                  <a:pt x="37" y="54"/>
                </a:cubicBezTo>
                <a:cubicBezTo>
                  <a:pt x="37" y="83"/>
                  <a:pt x="61" y="107"/>
                  <a:pt x="91" y="107"/>
                </a:cubicBezTo>
                <a:cubicBezTo>
                  <a:pt x="108" y="107"/>
                  <a:pt x="125" y="99"/>
                  <a:pt x="135" y="84"/>
                </a:cubicBezTo>
                <a:cubicBezTo>
                  <a:pt x="136" y="83"/>
                  <a:pt x="135" y="82"/>
                  <a:pt x="134" y="81"/>
                </a:cubicBezTo>
                <a:close/>
                <a:moveTo>
                  <a:pt x="84" y="5"/>
                </a:moveTo>
                <a:cubicBezTo>
                  <a:pt x="86" y="5"/>
                  <a:pt x="87" y="4"/>
                  <a:pt x="87" y="3"/>
                </a:cubicBezTo>
                <a:cubicBezTo>
                  <a:pt x="87" y="2"/>
                  <a:pt x="86" y="1"/>
                  <a:pt x="84" y="1"/>
                </a:cubicBezTo>
                <a:cubicBezTo>
                  <a:pt x="83" y="1"/>
                  <a:pt x="82" y="2"/>
                  <a:pt x="82" y="3"/>
                </a:cubicBezTo>
                <a:cubicBezTo>
                  <a:pt x="82" y="4"/>
                  <a:pt x="83" y="5"/>
                  <a:pt x="84" y="5"/>
                </a:cubicBezTo>
                <a:close/>
                <a:moveTo>
                  <a:pt x="77" y="6"/>
                </a:moveTo>
                <a:cubicBezTo>
                  <a:pt x="79" y="6"/>
                  <a:pt x="80" y="5"/>
                  <a:pt x="80" y="4"/>
                </a:cubicBezTo>
                <a:cubicBezTo>
                  <a:pt x="80" y="3"/>
                  <a:pt x="79" y="2"/>
                  <a:pt x="77" y="2"/>
                </a:cubicBezTo>
                <a:cubicBezTo>
                  <a:pt x="76" y="2"/>
                  <a:pt x="75" y="3"/>
                  <a:pt x="75" y="4"/>
                </a:cubicBezTo>
                <a:cubicBezTo>
                  <a:pt x="75" y="5"/>
                  <a:pt x="76" y="6"/>
                  <a:pt x="77" y="6"/>
                </a:cubicBezTo>
                <a:close/>
                <a:moveTo>
                  <a:pt x="21" y="36"/>
                </a:moveTo>
                <a:cubicBezTo>
                  <a:pt x="36" y="36"/>
                  <a:pt x="36" y="36"/>
                  <a:pt x="36" y="36"/>
                </a:cubicBezTo>
                <a:cubicBezTo>
                  <a:pt x="37" y="34"/>
                  <a:pt x="38" y="32"/>
                  <a:pt x="38" y="30"/>
                </a:cubicBezTo>
                <a:cubicBezTo>
                  <a:pt x="21" y="30"/>
                  <a:pt x="21" y="30"/>
                  <a:pt x="21" y="30"/>
                </a:cubicBezTo>
                <a:cubicBezTo>
                  <a:pt x="20" y="30"/>
                  <a:pt x="19" y="31"/>
                  <a:pt x="19" y="33"/>
                </a:cubicBezTo>
                <a:cubicBezTo>
                  <a:pt x="19" y="35"/>
                  <a:pt x="20" y="36"/>
                  <a:pt x="21" y="36"/>
                </a:cubicBezTo>
                <a:close/>
                <a:moveTo>
                  <a:pt x="21" y="78"/>
                </a:moveTo>
                <a:cubicBezTo>
                  <a:pt x="20" y="78"/>
                  <a:pt x="19" y="79"/>
                  <a:pt x="19" y="81"/>
                </a:cubicBezTo>
                <a:cubicBezTo>
                  <a:pt x="19" y="83"/>
                  <a:pt x="20" y="84"/>
                  <a:pt x="21" y="84"/>
                </a:cubicBezTo>
                <a:cubicBezTo>
                  <a:pt x="42" y="84"/>
                  <a:pt x="42" y="84"/>
                  <a:pt x="42" y="84"/>
                </a:cubicBezTo>
                <a:cubicBezTo>
                  <a:pt x="41" y="82"/>
                  <a:pt x="40" y="80"/>
                  <a:pt x="39" y="78"/>
                </a:cubicBezTo>
                <a:lnTo>
                  <a:pt x="21" y="78"/>
                </a:lnTo>
                <a:close/>
                <a:moveTo>
                  <a:pt x="35" y="66"/>
                </a:moveTo>
                <a:cubicBezTo>
                  <a:pt x="12" y="66"/>
                  <a:pt x="12" y="66"/>
                  <a:pt x="12" y="66"/>
                </a:cubicBezTo>
                <a:cubicBezTo>
                  <a:pt x="11" y="66"/>
                  <a:pt x="9" y="67"/>
                  <a:pt x="9" y="69"/>
                </a:cubicBezTo>
                <a:cubicBezTo>
                  <a:pt x="9" y="71"/>
                  <a:pt x="11" y="72"/>
                  <a:pt x="12" y="72"/>
                </a:cubicBezTo>
                <a:cubicBezTo>
                  <a:pt x="36" y="72"/>
                  <a:pt x="36" y="72"/>
                  <a:pt x="36" y="72"/>
                </a:cubicBezTo>
                <a:cubicBezTo>
                  <a:pt x="36" y="70"/>
                  <a:pt x="35" y="68"/>
                  <a:pt x="35" y="66"/>
                </a:cubicBezTo>
                <a:close/>
                <a:moveTo>
                  <a:pt x="33" y="54"/>
                </a:moveTo>
                <a:cubicBezTo>
                  <a:pt x="3" y="54"/>
                  <a:pt x="3" y="54"/>
                  <a:pt x="3" y="54"/>
                </a:cubicBezTo>
                <a:cubicBezTo>
                  <a:pt x="1" y="54"/>
                  <a:pt x="0" y="55"/>
                  <a:pt x="0" y="57"/>
                </a:cubicBezTo>
                <a:cubicBezTo>
                  <a:pt x="0" y="59"/>
                  <a:pt x="1" y="60"/>
                  <a:pt x="3" y="60"/>
                </a:cubicBezTo>
                <a:cubicBezTo>
                  <a:pt x="34" y="60"/>
                  <a:pt x="34" y="60"/>
                  <a:pt x="34" y="60"/>
                </a:cubicBezTo>
                <a:cubicBezTo>
                  <a:pt x="34" y="58"/>
                  <a:pt x="33" y="56"/>
                  <a:pt x="33" y="54"/>
                </a:cubicBezTo>
                <a:close/>
                <a:moveTo>
                  <a:pt x="12" y="48"/>
                </a:moveTo>
                <a:cubicBezTo>
                  <a:pt x="34" y="48"/>
                  <a:pt x="34" y="48"/>
                  <a:pt x="34" y="48"/>
                </a:cubicBezTo>
                <a:cubicBezTo>
                  <a:pt x="34" y="46"/>
                  <a:pt x="34" y="44"/>
                  <a:pt x="35" y="42"/>
                </a:cubicBezTo>
                <a:cubicBezTo>
                  <a:pt x="12" y="42"/>
                  <a:pt x="12" y="42"/>
                  <a:pt x="12" y="42"/>
                </a:cubicBezTo>
                <a:cubicBezTo>
                  <a:pt x="11" y="42"/>
                  <a:pt x="9" y="43"/>
                  <a:pt x="9" y="45"/>
                </a:cubicBezTo>
                <a:cubicBezTo>
                  <a:pt x="9" y="47"/>
                  <a:pt x="11" y="48"/>
                  <a:pt x="12" y="48"/>
                </a:cubicBezTo>
                <a:close/>
              </a:path>
            </a:pathLst>
          </a:custGeom>
          <a:solidFill>
            <a:srgbClr val="00A1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3"/>
          <a:stretch>
            <a:fillRect/>
          </a:stretch>
        </p:blipFill>
        <p:spPr>
          <a:xfrm>
            <a:off x="625596" y="683166"/>
            <a:ext cx="8061897" cy="2026329"/>
          </a:xfrm>
          <a:prstGeom prst="rect">
            <a:avLst/>
          </a:prstGeom>
        </p:spPr>
      </p:pic>
    </p:spTree>
    <p:extLst>
      <p:ext uri="{BB962C8B-B14F-4D97-AF65-F5344CB8AC3E}">
        <p14:creationId xmlns:p14="http://schemas.microsoft.com/office/powerpoint/2010/main" val="25198709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7283137" cy="676776"/>
          </a:xfrm>
        </p:spPr>
        <p:txBody>
          <a:bodyPr/>
          <a:lstStyle/>
          <a:p>
            <a:r>
              <a:rPr lang="en-US" sz="2000" dirty="0">
                <a:solidFill>
                  <a:prstClr val="white"/>
                </a:solidFill>
              </a:rPr>
              <a:t>&lt;&lt;COMPANY&gt;&gt; ETL Advanced Data Synch Story &amp; Requirements</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32</a:t>
            </a:fld>
            <a:endParaRPr lang="en-US" dirty="0">
              <a:solidFill>
                <a:prstClr val="white">
                  <a:lumMod val="75000"/>
                </a:prstClr>
              </a:solidFill>
            </a:endParaRPr>
          </a:p>
        </p:txBody>
      </p:sp>
      <p:sp>
        <p:nvSpPr>
          <p:cNvPr id="4" name="Rectangle 3"/>
          <p:cNvSpPr/>
          <p:nvPr/>
        </p:nvSpPr>
        <p:spPr>
          <a:xfrm>
            <a:off x="457215" y="676777"/>
            <a:ext cx="8221150" cy="3067506"/>
          </a:xfrm>
          <a:prstGeom prst="rect">
            <a:avLst/>
          </a:prstGeom>
        </p:spPr>
        <p:txBody>
          <a:bodyPr wrap="square">
            <a:spAutoFit/>
          </a:bodyPr>
          <a:lstStyle/>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An example of significant transformation involving other sources for lookup to produce an output to pass into a SaaS solution like Salesforce. </a:t>
            </a:r>
          </a:p>
          <a:p>
            <a:pPr marL="342900" lvl="0" indent="-342900">
              <a:lnSpc>
                <a:spcPts val="1400"/>
              </a:lnSpc>
              <a:spcAft>
                <a:spcPts val="500"/>
              </a:spcAft>
              <a:buFont typeface="Symbol" panose="05050102010706020507" pitchFamily="18" charset="2"/>
              <a:buChar char=""/>
            </a:pPr>
            <a:r>
              <a:rPr lang="en-US" dirty="0" err="1">
                <a:latin typeface="Calibri" panose="020F0502020204030204" pitchFamily="34" charset="0"/>
                <a:ea typeface="Times New Roman" panose="02020603050405020304" pitchFamily="18" charset="0"/>
                <a:cs typeface="Arial" panose="020B0604020202020204" pitchFamily="34" charset="0"/>
              </a:rPr>
              <a:t>DataWeave</a:t>
            </a:r>
            <a:r>
              <a:rPr lang="en-US" dirty="0">
                <a:latin typeface="Calibri" panose="020F0502020204030204" pitchFamily="34" charset="0"/>
                <a:ea typeface="Times New Roman" panose="02020603050405020304" pitchFamily="18" charset="0"/>
                <a:cs typeface="Arial" panose="020B0604020202020204" pitchFamily="34" charset="0"/>
              </a:rPr>
              <a:t> with </a:t>
            </a:r>
            <a:r>
              <a:rPr lang="en-US" dirty="0" err="1">
                <a:latin typeface="Calibri" panose="020F0502020204030204" pitchFamily="34" charset="0"/>
                <a:ea typeface="Times New Roman" panose="02020603050405020304" pitchFamily="18" charset="0"/>
                <a:cs typeface="Arial" panose="020B0604020202020204" pitchFamily="34" charset="0"/>
              </a:rPr>
              <a:t>DataSense</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How are the data movements secured when being moved via cloud infrastructure?</a:t>
            </a:r>
          </a:p>
          <a:p>
            <a:pPr marL="342900" lvl="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Times New Roman" panose="02020603050405020304" pitchFamily="18" charset="0"/>
              </a:rPr>
              <a:t>TLS/SSL, VPC/VPN, Multiple authentication mechanisms.</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lvl="0">
              <a:lnSpc>
                <a:spcPts val="1400"/>
              </a:lnSpc>
              <a:spcAft>
                <a:spcPts val="500"/>
              </a:spcAft>
            </a:pPr>
            <a:r>
              <a:rPr lang="en-GB" dirty="0">
                <a:latin typeface="Calibri" panose="020F0502020204030204" pitchFamily="34" charset="0"/>
                <a:ea typeface="Times New Roman" panose="02020603050405020304" pitchFamily="18" charset="0"/>
                <a:cs typeface="Arial" panose="020B0604020202020204" pitchFamily="34" charset="0"/>
              </a:rPr>
              <a:t>Brief overview of 3</a:t>
            </a:r>
            <a:r>
              <a:rPr lang="en-GB" baseline="30000" dirty="0">
                <a:latin typeface="Calibri" panose="020F0502020204030204" pitchFamily="34" charset="0"/>
                <a:ea typeface="Times New Roman" panose="02020603050405020304" pitchFamily="18" charset="0"/>
                <a:cs typeface="Arial" panose="020B0604020202020204" pitchFamily="34" charset="0"/>
              </a:rPr>
              <a:t>rd</a:t>
            </a:r>
            <a:r>
              <a:rPr lang="en-GB" dirty="0">
                <a:latin typeface="Calibri" panose="020F0502020204030204" pitchFamily="34" charset="0"/>
                <a:ea typeface="Times New Roman" panose="02020603050405020304" pitchFamily="18" charset="0"/>
                <a:cs typeface="Arial" panose="020B0604020202020204" pitchFamily="34" charset="0"/>
              </a:rPr>
              <a:t> party connectors for &lt;&lt;COMPANY&gt;&gt; systems: </a:t>
            </a: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MySQL (JDBC), SAP HANA (JDBC), Azure Active Directory (LDAP), Microsoft SQL (JDBC), PeopleSoft (Standard Connector), Salesforce (Standard Connector)</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Construction of ETL to transform data?</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are ETL</a:t>
            </a:r>
            <a:r>
              <a:rPr lang="en-GB" dirty="0">
                <a:latin typeface="Times New Roman" panose="02020603050405020304" pitchFamily="18" charset="0"/>
                <a:ea typeface="Times New Roman" panose="02020603050405020304" pitchFamily="18" charset="0"/>
                <a:cs typeface="Arial" panose="020B0604020202020204" pitchFamily="34" charset="0"/>
              </a:rPr>
              <a:t>’</a:t>
            </a:r>
            <a:r>
              <a:rPr lang="en-GB" dirty="0">
                <a:latin typeface="Calibri" panose="020F0502020204030204" pitchFamily="34" charset="0"/>
                <a:ea typeface="Times New Roman" panose="02020603050405020304" pitchFamily="18" charset="0"/>
                <a:cs typeface="Arial" panose="020B0604020202020204" pitchFamily="34" charset="0"/>
              </a:rPr>
              <a:t>s versioned and source control?</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are ETL jobs developed, managed and deployed between environments?</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How is real-time synch of data supported?</a:t>
            </a:r>
            <a:endParaRPr lang="en-GB"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ts val="1400"/>
              </a:lnSpc>
              <a:spcAft>
                <a:spcPts val="500"/>
              </a:spcAft>
              <a:buFont typeface="Symbol" panose="05050102010706020507" pitchFamily="18" charset="2"/>
              <a:buChar char=""/>
            </a:pPr>
            <a:r>
              <a:rPr lang="en-GB" dirty="0">
                <a:latin typeface="Calibri" panose="020F0502020204030204" pitchFamily="34" charset="0"/>
                <a:ea typeface="Arial" panose="020B0604020202020204" pitchFamily="34" charset="0"/>
                <a:cs typeface="Arial" panose="020B0604020202020204" pitchFamily="34" charset="0"/>
              </a:rPr>
              <a:t>How are dependent ETL jobs orchestrated?</a:t>
            </a: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Rectangle 4"/>
          <p:cNvSpPr/>
          <p:nvPr/>
        </p:nvSpPr>
        <p:spPr>
          <a:xfrm>
            <a:off x="457215" y="3989416"/>
            <a:ext cx="8087463" cy="655949"/>
          </a:xfrm>
          <a:prstGeom prst="rect">
            <a:avLst/>
          </a:prstGeom>
        </p:spPr>
        <p:txBody>
          <a:bodyPr wrap="square">
            <a:spAutoFit/>
          </a:bodyPr>
          <a:lstStyle/>
          <a:p>
            <a:pPr>
              <a:lnSpc>
                <a:spcPct val="107000"/>
              </a:lnSpc>
              <a:spcAft>
                <a:spcPts val="800"/>
              </a:spcAft>
            </a:pPr>
            <a:r>
              <a:rPr lang="en-GB" b="1" dirty="0">
                <a:latin typeface="Calibri" panose="020F0502020204030204" pitchFamily="34" charset="0"/>
                <a:ea typeface="Arial" panose="020B0604020202020204" pitchFamily="34" charset="0"/>
                <a:cs typeface="Arial" panose="020B0604020202020204" pitchFamily="34" charset="0"/>
              </a:rPr>
              <a:t>Whiteboard:</a:t>
            </a:r>
          </a:p>
          <a:p>
            <a:pPr>
              <a:lnSpc>
                <a:spcPct val="107000"/>
              </a:lnSpc>
              <a:spcAft>
                <a:spcPts val="800"/>
              </a:spcAft>
            </a:pPr>
            <a:r>
              <a:rPr lang="en-GB" dirty="0">
                <a:latin typeface="Calibri" panose="020F0502020204030204" pitchFamily="34" charset="0"/>
                <a:ea typeface="Arial" panose="020B0604020202020204" pitchFamily="34" charset="0"/>
                <a:cs typeface="Arial" panose="020B0604020202020204" pitchFamily="34" charset="0"/>
              </a:rPr>
              <a:t>How might one architect a refresh of the "employee" records in &lt;</a:t>
            </a:r>
            <a:r>
              <a:rPr lang="en-GB" dirty="0" err="1">
                <a:latin typeface="Calibri" panose="020F0502020204030204" pitchFamily="34" charset="0"/>
                <a:ea typeface="Arial" panose="020B0604020202020204" pitchFamily="34" charset="0"/>
                <a:cs typeface="Arial" panose="020B0604020202020204" pitchFamily="34" charset="0"/>
              </a:rPr>
              <a:t>LegacyDB</a:t>
            </a:r>
            <a:r>
              <a:rPr lang="en-GB" dirty="0">
                <a:latin typeface="Calibri" panose="020F0502020204030204" pitchFamily="34" charset="0"/>
                <a:ea typeface="Arial" panose="020B0604020202020204" pitchFamily="34" charset="0"/>
                <a:cs typeface="Arial" panose="020B0604020202020204" pitchFamily="34" charset="0"/>
              </a:rPr>
              <a:t>&gt;&gt; from&lt;&lt;Salesforce&gt;&gt;…?</a:t>
            </a: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499890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Slide Number Placeholder 2"/>
          <p:cNvSpPr>
            <a:spLocks noGrp="1"/>
          </p:cNvSpPr>
          <p:nvPr>
            <p:ph type="sldNum" sz="quarter" idx="11"/>
          </p:nvPr>
        </p:nvSpPr>
        <p:spPr/>
        <p:txBody>
          <a:bodyPr/>
          <a:lstStyle/>
          <a:p>
            <a:fld id="{6EBA610F-6DE2-6644-8764-FCBE8B310C98}" type="slidenum">
              <a:rPr lang="en-US" smtClean="0"/>
              <a:pPr/>
              <a:t>33</a:t>
            </a:fld>
            <a:endParaRPr lang="en-US" dirty="0"/>
          </a:p>
        </p:txBody>
      </p:sp>
      <p:sp>
        <p:nvSpPr>
          <p:cNvPr id="7" name="Text Placeholder 6"/>
          <p:cNvSpPr>
            <a:spLocks noGrp="1"/>
          </p:cNvSpPr>
          <p:nvPr>
            <p:ph type="body" sz="quarter" idx="12"/>
          </p:nvPr>
        </p:nvSpPr>
        <p:spPr>
          <a:xfrm>
            <a:off x="457339" y="771550"/>
            <a:ext cx="8221026" cy="3767138"/>
          </a:xfrm>
        </p:spPr>
        <p:txBody>
          <a:bodyPr/>
          <a:lstStyle/>
          <a:p>
            <a:r>
              <a:rPr lang="en-US" dirty="0"/>
              <a:t>Changing the Clock Speed of Business</a:t>
            </a:r>
          </a:p>
          <a:p>
            <a:r>
              <a:rPr lang="en-US" dirty="0"/>
              <a:t>API Led Full Lifecycle Management</a:t>
            </a:r>
          </a:p>
          <a:p>
            <a:r>
              <a:rPr lang="en-US" dirty="0"/>
              <a:t>ETL with </a:t>
            </a:r>
            <a:r>
              <a:rPr lang="en-US" dirty="0" err="1"/>
              <a:t>Anypoint</a:t>
            </a:r>
            <a:r>
              <a:rPr lang="en-US" dirty="0"/>
              <a:t> Platform</a:t>
            </a:r>
          </a:p>
          <a:p>
            <a:r>
              <a:rPr lang="en-US" dirty="0">
                <a:solidFill>
                  <a:schemeClr val="bg1"/>
                </a:solidFill>
              </a:rPr>
              <a:t>Wrap Up and Next Steps</a:t>
            </a:r>
          </a:p>
        </p:txBody>
      </p:sp>
    </p:spTree>
    <p:extLst>
      <p:ext uri="{BB962C8B-B14F-4D97-AF65-F5344CB8AC3E}">
        <p14:creationId xmlns:p14="http://schemas.microsoft.com/office/powerpoint/2010/main" val="28274196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Wrap Up &amp; Next Steps</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34</a:t>
            </a:fld>
            <a:endParaRPr lang="en-US" dirty="0">
              <a:solidFill>
                <a:prstClr val="white">
                  <a:lumMod val="75000"/>
                </a:prstClr>
              </a:solidFill>
            </a:endParaRPr>
          </a:p>
        </p:txBody>
      </p:sp>
      <p:sp>
        <p:nvSpPr>
          <p:cNvPr id="4" name="Rectangle 3"/>
          <p:cNvSpPr/>
          <p:nvPr/>
        </p:nvSpPr>
        <p:spPr>
          <a:xfrm>
            <a:off x="457215" y="843558"/>
            <a:ext cx="8221150" cy="1630575"/>
          </a:xfrm>
          <a:prstGeom prst="rect">
            <a:avLst/>
          </a:prstGeom>
        </p:spPr>
        <p:txBody>
          <a:bodyPr wrap="square">
            <a:spAutoFit/>
          </a:bodyPr>
          <a:lstStyle/>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Introduction to Business Stakeholders to discuss candidate on-boarding project.</a:t>
            </a:r>
          </a:p>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Further conversations with &lt;&lt;COMPANY&gt;&gt; IT up to CIO.</a:t>
            </a:r>
          </a:p>
          <a:p>
            <a:pPr marL="342900" indent="-342900">
              <a:lnSpc>
                <a:spcPts val="1400"/>
              </a:lnSpc>
              <a:spcAft>
                <a:spcPts val="500"/>
              </a:spcAft>
              <a:buFont typeface="Symbol" panose="05050102010706020507" pitchFamily="18" charset="2"/>
              <a:buChar char=""/>
            </a:pPr>
            <a:r>
              <a:rPr lang="en-US" dirty="0">
                <a:latin typeface="Calibri" panose="020F0502020204030204" pitchFamily="34" charset="0"/>
                <a:ea typeface="Times New Roman" panose="02020603050405020304" pitchFamily="18" charset="0"/>
                <a:cs typeface="Arial" panose="020B0604020202020204" pitchFamily="34" charset="0"/>
              </a:rPr>
              <a:t>Scoping, Deployment and ROI validation.</a:t>
            </a:r>
            <a:endParaRPr lang="en-GB" dirty="0">
              <a:latin typeface="Calibri" panose="020F0502020204030204" pitchFamily="34" charset="0"/>
              <a:ea typeface="Times New Roman" panose="02020603050405020304" pitchFamily="18" charset="0"/>
              <a:cs typeface="Arial" panose="020B0604020202020204" pitchFamily="34" charset="0"/>
            </a:endParaRPr>
          </a:p>
          <a:p>
            <a:pPr marL="342900" indent="-342900">
              <a:lnSpc>
                <a:spcPts val="1400"/>
              </a:lnSpc>
              <a:spcAft>
                <a:spcPts val="500"/>
              </a:spcAft>
              <a:buFont typeface="Symbol" panose="05050102010706020507" pitchFamily="18" charset="2"/>
              <a:buChar char=""/>
            </a:pPr>
            <a:r>
              <a:rPr lang="en-GB" dirty="0">
                <a:latin typeface="Calibri" panose="020F0502020204030204" pitchFamily="34" charset="0"/>
                <a:ea typeface="Times New Roman" panose="02020603050405020304" pitchFamily="18" charset="0"/>
                <a:cs typeface="Arial" panose="020B0604020202020204" pitchFamily="34" charset="0"/>
              </a:rPr>
              <a:t>&lt;&lt;OTHER&gt;&gt;</a:t>
            </a:r>
          </a:p>
          <a:p>
            <a:pPr marL="342900" lvl="0" indent="-342900">
              <a:lnSpc>
                <a:spcPct val="107000"/>
              </a:lnSpc>
              <a:spcAft>
                <a:spcPts val="800"/>
              </a:spcAft>
              <a:buFont typeface="Symbol" panose="05050102010706020507" pitchFamily="18" charset="2"/>
              <a:buChar char=""/>
            </a:pPr>
            <a:endParaRPr lang="en-GB" dirty="0">
              <a:latin typeface="Calibri" panose="020F0502020204030204" pitchFamily="34" charset="0"/>
              <a:ea typeface="Times New Roman" panose="02020603050405020304" pitchFamily="18"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pPr>
            <a:endParaRPr lang="en-GB"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50827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Further Reading &lt;&lt;TAILOR&gt;&gt;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35</a:t>
            </a:fld>
            <a:endParaRPr lang="en-US" dirty="0">
              <a:solidFill>
                <a:prstClr val="white">
                  <a:lumMod val="75000"/>
                </a:prstClr>
              </a:solidFill>
            </a:endParaRPr>
          </a:p>
        </p:txBody>
      </p:sp>
      <p:sp>
        <p:nvSpPr>
          <p:cNvPr id="4" name="Rectangle 3"/>
          <p:cNvSpPr/>
          <p:nvPr/>
        </p:nvSpPr>
        <p:spPr>
          <a:xfrm>
            <a:off x="457215" y="771550"/>
            <a:ext cx="8221150" cy="523220"/>
          </a:xfrm>
          <a:prstGeom prst="rect">
            <a:avLst/>
          </a:prstGeom>
        </p:spPr>
        <p:txBody>
          <a:bodyPr wrap="square">
            <a:spAutoFit/>
          </a:bodyPr>
          <a:lstStyle/>
          <a:p>
            <a:r>
              <a:rPr lang="en-GB" dirty="0"/>
              <a:t>Data Validation:</a:t>
            </a:r>
          </a:p>
          <a:p>
            <a:r>
              <a:rPr lang="en-GB" dirty="0"/>
              <a:t>https://blogs.mulesoft.com/dev/tech-ramblings/introducing-the-validations-module/</a:t>
            </a:r>
          </a:p>
        </p:txBody>
      </p:sp>
      <p:sp>
        <p:nvSpPr>
          <p:cNvPr id="5" name="Rectangle 4"/>
          <p:cNvSpPr/>
          <p:nvPr/>
        </p:nvSpPr>
        <p:spPr>
          <a:xfrm>
            <a:off x="457051" y="1389543"/>
            <a:ext cx="8221313" cy="523220"/>
          </a:xfrm>
          <a:prstGeom prst="rect">
            <a:avLst/>
          </a:prstGeom>
        </p:spPr>
        <p:txBody>
          <a:bodyPr wrap="square">
            <a:spAutoFit/>
          </a:bodyPr>
          <a:lstStyle/>
          <a:p>
            <a:r>
              <a:rPr lang="en-GB" dirty="0"/>
              <a:t>Data Integrity in Batch Processing:</a:t>
            </a:r>
          </a:p>
          <a:p>
            <a:r>
              <a:rPr lang="en-GB" dirty="0"/>
              <a:t>https://blogs.mulesoft.com/dev/howto/howto-data-integrity-checks-in-batch-processing/</a:t>
            </a:r>
          </a:p>
        </p:txBody>
      </p:sp>
      <p:sp>
        <p:nvSpPr>
          <p:cNvPr id="6" name="Rectangle 5"/>
          <p:cNvSpPr/>
          <p:nvPr/>
        </p:nvSpPr>
        <p:spPr>
          <a:xfrm>
            <a:off x="457214" y="2007536"/>
            <a:ext cx="8221149" cy="523220"/>
          </a:xfrm>
          <a:prstGeom prst="rect">
            <a:avLst/>
          </a:prstGeom>
        </p:spPr>
        <p:txBody>
          <a:bodyPr wrap="square">
            <a:spAutoFit/>
          </a:bodyPr>
          <a:lstStyle/>
          <a:p>
            <a:r>
              <a:rPr lang="en-GB" dirty="0"/>
              <a:t>ETL How-to:</a:t>
            </a:r>
          </a:p>
          <a:p>
            <a:r>
              <a:rPr lang="en-GB" dirty="0"/>
              <a:t>https://blogs.mulesoft.com/dev/howto/howto-extract-transform-load-etlchange-data-capture/</a:t>
            </a:r>
          </a:p>
        </p:txBody>
      </p:sp>
      <p:sp>
        <p:nvSpPr>
          <p:cNvPr id="7" name="Rectangle 6"/>
          <p:cNvSpPr/>
          <p:nvPr/>
        </p:nvSpPr>
        <p:spPr>
          <a:xfrm>
            <a:off x="457213" y="2629791"/>
            <a:ext cx="8221151" cy="523220"/>
          </a:xfrm>
          <a:prstGeom prst="rect">
            <a:avLst/>
          </a:prstGeom>
        </p:spPr>
        <p:txBody>
          <a:bodyPr wrap="square">
            <a:spAutoFit/>
          </a:bodyPr>
          <a:lstStyle/>
          <a:p>
            <a:r>
              <a:rPr lang="en-GB" dirty="0"/>
              <a:t>PeopleSoft Connector:</a:t>
            </a:r>
          </a:p>
          <a:p>
            <a:r>
              <a:rPr lang="en-GB" dirty="0"/>
              <a:t>https://docs.mulesoft.com/mule-user-guide/v/3.8/peoplesoft-connector</a:t>
            </a:r>
          </a:p>
        </p:txBody>
      </p:sp>
      <p:sp>
        <p:nvSpPr>
          <p:cNvPr id="8" name="Rectangle 7"/>
          <p:cNvSpPr/>
          <p:nvPr/>
        </p:nvSpPr>
        <p:spPr>
          <a:xfrm>
            <a:off x="457217" y="3247784"/>
            <a:ext cx="8221148" cy="523220"/>
          </a:xfrm>
          <a:prstGeom prst="rect">
            <a:avLst/>
          </a:prstGeom>
        </p:spPr>
        <p:txBody>
          <a:bodyPr wrap="square">
            <a:spAutoFit/>
          </a:bodyPr>
          <a:lstStyle/>
          <a:p>
            <a:r>
              <a:rPr lang="en-GB" dirty="0"/>
              <a:t>Batch Processing</a:t>
            </a:r>
          </a:p>
          <a:p>
            <a:r>
              <a:rPr lang="en-GB" dirty="0"/>
              <a:t>https://docs.mulesoft.com/mule-user-guide/v/3.8/batch-processing</a:t>
            </a:r>
          </a:p>
        </p:txBody>
      </p:sp>
      <p:sp>
        <p:nvSpPr>
          <p:cNvPr id="9" name="Rectangle 8"/>
          <p:cNvSpPr/>
          <p:nvPr/>
        </p:nvSpPr>
        <p:spPr>
          <a:xfrm>
            <a:off x="440465" y="3865777"/>
            <a:ext cx="8221148" cy="523220"/>
          </a:xfrm>
          <a:prstGeom prst="rect">
            <a:avLst/>
          </a:prstGeom>
        </p:spPr>
        <p:txBody>
          <a:bodyPr wrap="square">
            <a:spAutoFit/>
          </a:bodyPr>
          <a:lstStyle/>
          <a:p>
            <a:r>
              <a:rPr lang="en-GB" dirty="0"/>
              <a:t>Connecting to SAP HANA using JDBC</a:t>
            </a:r>
          </a:p>
          <a:p>
            <a:r>
              <a:rPr lang="en-GB" dirty="0"/>
              <a:t>https://www.sap.com/developer/how-tos/2016/08/hxe-connect-hxe-using-jdbc.html</a:t>
            </a:r>
          </a:p>
        </p:txBody>
      </p:sp>
    </p:spTree>
    <p:extLst>
      <p:ext uri="{BB962C8B-B14F-4D97-AF65-F5344CB8AC3E}">
        <p14:creationId xmlns:p14="http://schemas.microsoft.com/office/powerpoint/2010/main" val="11530107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15" y="1"/>
            <a:ext cx="5338921" cy="676776"/>
          </a:xfrm>
        </p:spPr>
        <p:txBody>
          <a:bodyPr/>
          <a:lstStyle/>
          <a:p>
            <a:r>
              <a:rPr lang="en-US" sz="2000" dirty="0">
                <a:solidFill>
                  <a:prstClr val="white"/>
                </a:solidFill>
              </a:rPr>
              <a:t>Further Reading &lt;&lt;TAILOR&gt;&gt;</a:t>
            </a:r>
            <a:endParaRPr lang="en-US" dirty="0"/>
          </a:p>
        </p:txBody>
      </p:sp>
      <p:sp>
        <p:nvSpPr>
          <p:cNvPr id="3" name="Slide Number Placeholder 2"/>
          <p:cNvSpPr>
            <a:spLocks noGrp="1"/>
          </p:cNvSpPr>
          <p:nvPr>
            <p:ph type="sldNum" sz="quarter" idx="11"/>
          </p:nvPr>
        </p:nvSpPr>
        <p:spPr>
          <a:xfrm>
            <a:off x="8164650" y="4652724"/>
            <a:ext cx="513715" cy="273844"/>
          </a:xfrm>
        </p:spPr>
        <p:txBody>
          <a:bodyPr/>
          <a:lstStyle/>
          <a:p>
            <a:fld id="{6EBA610F-6DE2-6644-8764-FCBE8B310C98}" type="slidenum">
              <a:rPr lang="en-US" smtClean="0">
                <a:solidFill>
                  <a:prstClr val="white">
                    <a:lumMod val="75000"/>
                  </a:prstClr>
                </a:solidFill>
              </a:rPr>
              <a:pPr/>
              <a:t>36</a:t>
            </a:fld>
            <a:endParaRPr lang="en-US" dirty="0">
              <a:solidFill>
                <a:prstClr val="white">
                  <a:lumMod val="75000"/>
                </a:prstClr>
              </a:solidFill>
            </a:endParaRPr>
          </a:p>
        </p:txBody>
      </p:sp>
      <p:sp>
        <p:nvSpPr>
          <p:cNvPr id="10" name="Rectangle 9"/>
          <p:cNvSpPr/>
          <p:nvPr/>
        </p:nvSpPr>
        <p:spPr>
          <a:xfrm>
            <a:off x="457215" y="3187515"/>
            <a:ext cx="8221150" cy="1384995"/>
          </a:xfrm>
          <a:prstGeom prst="rect">
            <a:avLst/>
          </a:prstGeom>
        </p:spPr>
        <p:txBody>
          <a:bodyPr wrap="square">
            <a:spAutoFit/>
          </a:bodyPr>
          <a:lstStyle/>
          <a:p>
            <a:r>
              <a:rPr lang="en-GB" dirty="0"/>
              <a:t>Signup for a free trial account…</a:t>
            </a:r>
          </a:p>
          <a:p>
            <a:r>
              <a:rPr lang="en-GB" dirty="0"/>
              <a:t>https://anypoint.mulesoft.com/accounts/</a:t>
            </a:r>
          </a:p>
          <a:p>
            <a:r>
              <a:rPr lang="en-GB" dirty="0"/>
              <a:t>…learn the platform, and join the conversation:</a:t>
            </a:r>
          </a:p>
          <a:p>
            <a:r>
              <a:rPr lang="en-GB" dirty="0"/>
              <a:t>https://training.mulesoft.com/</a:t>
            </a:r>
          </a:p>
          <a:p>
            <a:r>
              <a:rPr lang="en-GB" dirty="0"/>
              <a:t>https://mulesoft.influitive.com/users/sign_in</a:t>
            </a:r>
          </a:p>
          <a:p>
            <a:r>
              <a:rPr lang="en-GB" dirty="0"/>
              <a:t>https://forums.mulesoft.com/index.html</a:t>
            </a:r>
          </a:p>
        </p:txBody>
      </p:sp>
      <p:sp>
        <p:nvSpPr>
          <p:cNvPr id="12" name="Rectangle 11"/>
          <p:cNvSpPr/>
          <p:nvPr/>
        </p:nvSpPr>
        <p:spPr>
          <a:xfrm>
            <a:off x="457215" y="1389543"/>
            <a:ext cx="8221150" cy="523220"/>
          </a:xfrm>
          <a:prstGeom prst="rect">
            <a:avLst/>
          </a:prstGeom>
        </p:spPr>
        <p:txBody>
          <a:bodyPr wrap="square">
            <a:spAutoFit/>
          </a:bodyPr>
          <a:lstStyle/>
          <a:p>
            <a:r>
              <a:rPr lang="en-GB" dirty="0"/>
              <a:t>LDAP Connector:</a:t>
            </a:r>
          </a:p>
          <a:p>
            <a:r>
              <a:rPr lang="en-GB" dirty="0"/>
              <a:t>https://docs.mulesoft.com/mule-user-guide/v/3.8/ldap-connector</a:t>
            </a:r>
          </a:p>
        </p:txBody>
      </p:sp>
      <p:sp>
        <p:nvSpPr>
          <p:cNvPr id="13" name="Rectangle 12"/>
          <p:cNvSpPr/>
          <p:nvPr/>
        </p:nvSpPr>
        <p:spPr>
          <a:xfrm>
            <a:off x="457215" y="1990565"/>
            <a:ext cx="8221150" cy="523220"/>
          </a:xfrm>
          <a:prstGeom prst="rect">
            <a:avLst/>
          </a:prstGeom>
        </p:spPr>
        <p:txBody>
          <a:bodyPr wrap="square">
            <a:spAutoFit/>
          </a:bodyPr>
          <a:lstStyle/>
          <a:p>
            <a:r>
              <a:rPr lang="en-GB" dirty="0"/>
              <a:t>New release:</a:t>
            </a:r>
          </a:p>
          <a:p>
            <a:r>
              <a:rPr lang="en-GB" dirty="0"/>
              <a:t>https://www.mulesoft.com/press-center/anypoint-crowd-release-api-design-center</a:t>
            </a:r>
          </a:p>
        </p:txBody>
      </p:sp>
      <p:sp>
        <p:nvSpPr>
          <p:cNvPr id="9" name="Rectangle 8"/>
          <p:cNvSpPr/>
          <p:nvPr/>
        </p:nvSpPr>
        <p:spPr>
          <a:xfrm>
            <a:off x="457215" y="2589040"/>
            <a:ext cx="8221150" cy="523220"/>
          </a:xfrm>
          <a:prstGeom prst="rect">
            <a:avLst/>
          </a:prstGeom>
        </p:spPr>
        <p:txBody>
          <a:bodyPr wrap="square">
            <a:spAutoFit/>
          </a:bodyPr>
          <a:lstStyle/>
          <a:p>
            <a:r>
              <a:rPr lang="en-GB" dirty="0"/>
              <a:t>Salesforce Connector:</a:t>
            </a:r>
          </a:p>
          <a:p>
            <a:r>
              <a:rPr lang="en-GB" dirty="0"/>
              <a:t>https://docs.mulesoft.com/mule-user-guide/v/3.8/salesforce-connector</a:t>
            </a:r>
            <a:endParaRPr lang="en-GB" dirty="0"/>
          </a:p>
        </p:txBody>
      </p:sp>
      <p:sp>
        <p:nvSpPr>
          <p:cNvPr id="14" name="Rectangle 13"/>
          <p:cNvSpPr/>
          <p:nvPr/>
        </p:nvSpPr>
        <p:spPr>
          <a:xfrm>
            <a:off x="457215" y="788521"/>
            <a:ext cx="8221150" cy="523220"/>
          </a:xfrm>
          <a:prstGeom prst="rect">
            <a:avLst/>
          </a:prstGeom>
        </p:spPr>
        <p:txBody>
          <a:bodyPr wrap="square">
            <a:spAutoFit/>
          </a:bodyPr>
          <a:lstStyle/>
          <a:p>
            <a:r>
              <a:rPr lang="en-GB" dirty="0"/>
              <a:t>Database Connector:</a:t>
            </a:r>
          </a:p>
          <a:p>
            <a:r>
              <a:rPr lang="en-GB" dirty="0"/>
              <a:t>https://docs.mulesoft.com/mule-user-guide/v/3.8/database-connector</a:t>
            </a:r>
            <a:endParaRPr lang="en-GB" dirty="0"/>
          </a:p>
        </p:txBody>
      </p:sp>
    </p:spTree>
    <p:extLst>
      <p:ext uri="{BB962C8B-B14F-4D97-AF65-F5344CB8AC3E}">
        <p14:creationId xmlns:p14="http://schemas.microsoft.com/office/powerpoint/2010/main" val="5434916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733" y="72223"/>
            <a:ext cx="7380688" cy="552349"/>
          </a:xfrm>
        </p:spPr>
        <p:txBody>
          <a:bodyPr>
            <a:noAutofit/>
          </a:bodyPr>
          <a:lstStyle/>
          <a:p>
            <a:r>
              <a:rPr lang="en-US" sz="2000" dirty="0">
                <a:latin typeface="Verdana" charset="0"/>
                <a:ea typeface="Verdana" charset="0"/>
                <a:cs typeface="Verdana" charset="0"/>
              </a:rPr>
              <a:t>Digital pressures create a widening IT delivery gap</a:t>
            </a:r>
          </a:p>
        </p:txBody>
      </p:sp>
      <p:cxnSp>
        <p:nvCxnSpPr>
          <p:cNvPr id="6" name="Straight Arrow Connector 5"/>
          <p:cNvCxnSpPr/>
          <p:nvPr/>
        </p:nvCxnSpPr>
        <p:spPr>
          <a:xfrm>
            <a:off x="1300235" y="13875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300249" y="4248844"/>
            <a:ext cx="5782417" cy="0"/>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574280" y="2725822"/>
            <a:ext cx="1184369" cy="184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11038" y="3632157"/>
            <a:ext cx="5771613" cy="601"/>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144837" y="4129488"/>
            <a:ext cx="37670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343035" y="3546951"/>
            <a:ext cx="14427" cy="789287"/>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118852" y="4324110"/>
            <a:ext cx="467723"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4614593" y="3676581"/>
            <a:ext cx="1512978"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IT delivery capacity</a:t>
            </a:r>
          </a:p>
        </p:txBody>
      </p:sp>
      <p:grpSp>
        <p:nvGrpSpPr>
          <p:cNvPr id="9" name="Group 8"/>
          <p:cNvGrpSpPr/>
          <p:nvPr/>
        </p:nvGrpSpPr>
        <p:grpSpPr>
          <a:xfrm>
            <a:off x="1300235" y="753968"/>
            <a:ext cx="5782431" cy="2888821"/>
            <a:chOff x="1300235" y="753968"/>
            <a:chExt cx="5782431" cy="2888821"/>
          </a:xfrm>
        </p:grpSpPr>
        <p:grpSp>
          <p:nvGrpSpPr>
            <p:cNvPr id="3" name="Group 2"/>
            <p:cNvGrpSpPr/>
            <p:nvPr/>
          </p:nvGrpSpPr>
          <p:grpSpPr>
            <a:xfrm>
              <a:off x="1300235" y="2715769"/>
              <a:ext cx="5782430" cy="927020"/>
              <a:chOff x="1300230" y="2830730"/>
              <a:chExt cx="5434388" cy="812051"/>
            </a:xfrm>
          </p:grpSpPr>
          <p:cxnSp>
            <p:nvCxnSpPr>
              <p:cNvPr id="19" name="Straight Arrow Connector 18"/>
              <p:cNvCxnSpPr/>
              <p:nvPr/>
            </p:nvCxnSpPr>
            <p:spPr>
              <a:xfrm flipV="1">
                <a:off x="1300230" y="2830730"/>
                <a:ext cx="5434388" cy="812051"/>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21110938">
                <a:off x="4661852" y="3109146"/>
                <a:ext cx="1151710" cy="161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Cloud and SaaS</a:t>
                </a:r>
              </a:p>
            </p:txBody>
          </p:sp>
        </p:grpSp>
        <p:grpSp>
          <p:nvGrpSpPr>
            <p:cNvPr id="5" name="Group 4"/>
            <p:cNvGrpSpPr/>
            <p:nvPr/>
          </p:nvGrpSpPr>
          <p:grpSpPr>
            <a:xfrm>
              <a:off x="2870617" y="1405391"/>
              <a:ext cx="4212044" cy="1886439"/>
              <a:chOff x="2870616" y="1637171"/>
              <a:chExt cx="3738620" cy="1656394"/>
            </a:xfrm>
          </p:grpSpPr>
          <p:sp>
            <p:nvSpPr>
              <p:cNvPr id="29" name="TextBox 28"/>
              <p:cNvSpPr txBox="1"/>
              <p:nvPr/>
            </p:nvSpPr>
            <p:spPr>
              <a:xfrm rot="20217614">
                <a:off x="4896959" y="2355192"/>
                <a:ext cx="439454" cy="162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Mobile</a:t>
                </a:r>
              </a:p>
            </p:txBody>
          </p:sp>
          <p:cxnSp>
            <p:nvCxnSpPr>
              <p:cNvPr id="21" name="Straight Arrow Connector 20"/>
              <p:cNvCxnSpPr/>
              <p:nvPr/>
            </p:nvCxnSpPr>
            <p:spPr>
              <a:xfrm flipV="1">
                <a:off x="2870616" y="1637171"/>
                <a:ext cx="3738620" cy="1656394"/>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2091135" y="2067694"/>
              <a:ext cx="4991531" cy="1451252"/>
              <a:chOff x="2091130" y="2230927"/>
              <a:chExt cx="4643489" cy="1288016"/>
            </a:xfrm>
          </p:grpSpPr>
          <p:cxnSp>
            <p:nvCxnSpPr>
              <p:cNvPr id="23" name="Straight Arrow Connector 22"/>
              <p:cNvCxnSpPr/>
              <p:nvPr/>
            </p:nvCxnSpPr>
            <p:spPr>
              <a:xfrm flipV="1">
                <a:off x="2091130" y="2230927"/>
                <a:ext cx="4643489" cy="1288016"/>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20669224">
                <a:off x="4751722" y="2673294"/>
                <a:ext cx="1015093" cy="1638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Big Data</a:t>
                </a:r>
              </a:p>
            </p:txBody>
          </p:sp>
        </p:grpSp>
        <p:grpSp>
          <p:nvGrpSpPr>
            <p:cNvPr id="8" name="Group 7"/>
            <p:cNvGrpSpPr/>
            <p:nvPr/>
          </p:nvGrpSpPr>
          <p:grpSpPr>
            <a:xfrm>
              <a:off x="3267857" y="753968"/>
              <a:ext cx="3814794" cy="2353923"/>
              <a:chOff x="3267857" y="1140600"/>
              <a:chExt cx="3169914" cy="1984867"/>
            </a:xfrm>
          </p:grpSpPr>
          <p:sp>
            <p:nvSpPr>
              <p:cNvPr id="54" name="TextBox 53"/>
              <p:cNvSpPr txBox="1"/>
              <p:nvPr/>
            </p:nvSpPr>
            <p:spPr>
              <a:xfrm rot="19737327">
                <a:off x="5011572" y="2015779"/>
                <a:ext cx="210230" cy="155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IoT</a:t>
                </a:r>
              </a:p>
            </p:txBody>
          </p:sp>
          <p:cxnSp>
            <p:nvCxnSpPr>
              <p:cNvPr id="55" name="Straight Arrow Connector 54"/>
              <p:cNvCxnSpPr/>
              <p:nvPr/>
            </p:nvCxnSpPr>
            <p:spPr>
              <a:xfrm flipV="1">
                <a:off x="3267857" y="1140600"/>
                <a:ext cx="3169914" cy="1984867"/>
              </a:xfrm>
              <a:prstGeom prst="straightConnector1">
                <a:avLst/>
              </a:prstGeom>
              <a:ln w="25400">
                <a:solidFill>
                  <a:schemeClr val="tx2"/>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grpSp>
        <p:sp>
          <p:nvSpPr>
            <p:cNvPr id="28" name="Up-Down Arrow 27"/>
            <p:cNvSpPr/>
            <p:nvPr/>
          </p:nvSpPr>
          <p:spPr>
            <a:xfrm>
              <a:off x="3211908" y="3090866"/>
              <a:ext cx="291111" cy="53507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sp>
          <p:nvSpPr>
            <p:cNvPr id="30" name="Up-Down Arrow 29"/>
            <p:cNvSpPr/>
            <p:nvPr/>
          </p:nvSpPr>
          <p:spPr>
            <a:xfrm>
              <a:off x="6585150" y="987580"/>
              <a:ext cx="291111" cy="2649727"/>
            </a:xfrm>
            <a:prstGeom prst="up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55" tIns="45628" rIns="91255" bIns="45628" rtlCol="0" anchor="ctr"/>
            <a:lstStyle/>
            <a:p>
              <a:pPr algn="ctr"/>
              <a:endParaRPr lang="en-US" sz="1000" dirty="0">
                <a:latin typeface="Verdana" charset="0"/>
                <a:ea typeface="Verdana" charset="0"/>
                <a:cs typeface="Verdana" charset="0"/>
              </a:endParaRPr>
            </a:p>
          </p:txBody>
        </p:sp>
      </p:grpSp>
      <p:sp>
        <p:nvSpPr>
          <p:cNvPr id="31"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4</a:t>
            </a:fld>
            <a:endParaRPr lang="en-US" dirty="0">
              <a:solidFill>
                <a:prstClr val="white">
                  <a:lumMod val="75000"/>
                </a:prstClr>
              </a:solidFill>
            </a:endParaRPr>
          </a:p>
        </p:txBody>
      </p:sp>
    </p:spTree>
    <p:extLst>
      <p:ext uri="{BB962C8B-B14F-4D97-AF65-F5344CB8AC3E}">
        <p14:creationId xmlns:p14="http://schemas.microsoft.com/office/powerpoint/2010/main" val="3841806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76734" y="1275608"/>
            <a:ext cx="2392793" cy="2372223"/>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9862" y="2016368"/>
            <a:ext cx="2411760" cy="1296795"/>
          </a:xfrm>
          <a:prstGeom prst="rect">
            <a:avLst/>
          </a:prstGeom>
        </p:spPr>
      </p:pic>
      <p:sp>
        <p:nvSpPr>
          <p:cNvPr id="3" name="Title 2"/>
          <p:cNvSpPr>
            <a:spLocks noGrp="1"/>
          </p:cNvSpPr>
          <p:nvPr>
            <p:ph type="title"/>
          </p:nvPr>
        </p:nvSpPr>
        <p:spPr/>
        <p:txBody>
          <a:bodyPr/>
          <a:lstStyle/>
          <a:p>
            <a:r>
              <a:rPr lang="en-US" sz="2000" dirty="0">
                <a:latin typeface="Verdana" charset="0"/>
                <a:ea typeface="Verdana" charset="0"/>
                <a:cs typeface="Verdana" charset="0"/>
              </a:rPr>
              <a:t>Current responses are insufficient</a:t>
            </a:r>
          </a:p>
        </p:txBody>
      </p:sp>
      <p:sp>
        <p:nvSpPr>
          <p:cNvPr id="128" name="Freeform 360"/>
          <p:cNvSpPr>
            <a:spLocks noEditPoints="1"/>
          </p:cNvSpPr>
          <p:nvPr/>
        </p:nvSpPr>
        <p:spPr bwMode="auto">
          <a:xfrm>
            <a:off x="4943101" y="226251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134" name="Rectangle 133"/>
          <p:cNvSpPr/>
          <p:nvPr/>
        </p:nvSpPr>
        <p:spPr>
          <a:xfrm>
            <a:off x="6412747" y="1277421"/>
            <a:ext cx="2392793" cy="2370408"/>
          </a:xfrm>
          <a:prstGeom prst="rect">
            <a:avLst/>
          </a:prstGeom>
          <a:solidFill>
            <a:schemeClr val="bg1">
              <a:lumMod val="95000"/>
            </a:schemeClr>
          </a:solidFill>
          <a:ln w="12700" cmpd="sng">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1" name="TextBox 10"/>
          <p:cNvSpPr txBox="1"/>
          <p:nvPr/>
        </p:nvSpPr>
        <p:spPr>
          <a:xfrm>
            <a:off x="726794" y="3780130"/>
            <a:ext cx="1581727"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800" dirty="0">
                <a:solidFill>
                  <a:schemeClr val="tx1"/>
                </a:solidFill>
                <a:latin typeface="+mn-lt"/>
              </a:rPr>
              <a:t>Not sustainable</a:t>
            </a:r>
          </a:p>
        </p:txBody>
      </p:sp>
      <p:sp>
        <p:nvSpPr>
          <p:cNvPr id="135" name="TextBox 134"/>
          <p:cNvSpPr txBox="1"/>
          <p:nvPr/>
        </p:nvSpPr>
        <p:spPr>
          <a:xfrm>
            <a:off x="3780459" y="3744735"/>
            <a:ext cx="1455439"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r>
              <a:rPr lang="en-US" sz="1800" dirty="0">
                <a:solidFill>
                  <a:schemeClr val="tx1"/>
                </a:solidFill>
                <a:latin typeface="+mn-lt"/>
              </a:rPr>
              <a:t>Exacerbates</a:t>
            </a:r>
          </a:p>
          <a:p>
            <a:pPr algn="ctr">
              <a:buClr>
                <a:schemeClr val="bg2"/>
              </a:buClr>
            </a:pPr>
            <a:r>
              <a:rPr lang="en-US" sz="1800" dirty="0">
                <a:solidFill>
                  <a:schemeClr val="tx1"/>
                </a:solidFill>
                <a:latin typeface="+mn-lt"/>
              </a:rPr>
              <a:t>the situation</a:t>
            </a:r>
          </a:p>
        </p:txBody>
      </p:sp>
      <p:sp>
        <p:nvSpPr>
          <p:cNvPr id="136" name="TextBox 135"/>
          <p:cNvSpPr txBox="1"/>
          <p:nvPr/>
        </p:nvSpPr>
        <p:spPr>
          <a:xfrm>
            <a:off x="7194381" y="3564689"/>
            <a:ext cx="1051570"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lgn="ctr">
              <a:buClr>
                <a:schemeClr val="bg2"/>
              </a:buClr>
            </a:pPr>
            <a:endParaRPr lang="en-US" sz="1200" dirty="0">
              <a:solidFill>
                <a:schemeClr val="tx1"/>
              </a:solidFill>
              <a:latin typeface="+mn-lt"/>
            </a:endParaRPr>
          </a:p>
          <a:p>
            <a:pPr algn="ctr">
              <a:buClr>
                <a:schemeClr val="bg2"/>
              </a:buClr>
            </a:pPr>
            <a:r>
              <a:rPr lang="en-US" sz="1800" dirty="0">
                <a:solidFill>
                  <a:schemeClr val="tx1"/>
                </a:solidFill>
                <a:latin typeface="+mn-lt"/>
              </a:rPr>
              <a:t>Not</a:t>
            </a:r>
          </a:p>
          <a:p>
            <a:pPr algn="ctr">
              <a:buClr>
                <a:schemeClr val="bg2"/>
              </a:buClr>
            </a:pPr>
            <a:r>
              <a:rPr lang="en-US" sz="1800" dirty="0">
                <a:solidFill>
                  <a:schemeClr val="tx1"/>
                </a:solidFill>
                <a:latin typeface="+mn-lt"/>
              </a:rPr>
              <a:t>sufficient</a:t>
            </a:r>
          </a:p>
        </p:txBody>
      </p:sp>
      <p:pic>
        <p:nvPicPr>
          <p:cNvPr id="5" name="Picture 4"/>
          <p:cNvPicPr>
            <a:picLocks noChangeAspect="1"/>
          </p:cNvPicPr>
          <p:nvPr/>
        </p:nvPicPr>
        <p:blipFill rotWithShape="1">
          <a:blip r:embed="rId4"/>
          <a:srcRect t="-16275" b="16273"/>
          <a:stretch/>
        </p:blipFill>
        <p:spPr>
          <a:xfrm>
            <a:off x="6491105" y="1747869"/>
            <a:ext cx="2290502" cy="1320593"/>
          </a:xfrm>
          <a:prstGeom prst="rect">
            <a:avLst/>
          </a:prstGeom>
        </p:spPr>
      </p:pic>
      <p:sp>
        <p:nvSpPr>
          <p:cNvPr id="22" name="Freeform 360"/>
          <p:cNvSpPr>
            <a:spLocks noEditPoints="1"/>
          </p:cNvSpPr>
          <p:nvPr/>
        </p:nvSpPr>
        <p:spPr bwMode="auto">
          <a:xfrm>
            <a:off x="3436681" y="213355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3" name="Freeform 360"/>
          <p:cNvSpPr>
            <a:spLocks noEditPoints="1"/>
          </p:cNvSpPr>
          <p:nvPr/>
        </p:nvSpPr>
        <p:spPr bwMode="auto">
          <a:xfrm>
            <a:off x="3829404" y="288383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4" name="Freeform 360"/>
          <p:cNvSpPr>
            <a:spLocks noEditPoints="1"/>
          </p:cNvSpPr>
          <p:nvPr/>
        </p:nvSpPr>
        <p:spPr bwMode="auto">
          <a:xfrm>
            <a:off x="4503483" y="2039774"/>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5" name="Freeform 360"/>
          <p:cNvSpPr>
            <a:spLocks noEditPoints="1"/>
          </p:cNvSpPr>
          <p:nvPr/>
        </p:nvSpPr>
        <p:spPr bwMode="auto">
          <a:xfrm>
            <a:off x="4233851" y="2168729"/>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6" name="Freeform 360"/>
          <p:cNvSpPr>
            <a:spLocks noEditPoints="1"/>
          </p:cNvSpPr>
          <p:nvPr/>
        </p:nvSpPr>
        <p:spPr bwMode="auto">
          <a:xfrm>
            <a:off x="5218594" y="2473532"/>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7" name="Freeform 360"/>
          <p:cNvSpPr>
            <a:spLocks noEditPoints="1"/>
          </p:cNvSpPr>
          <p:nvPr/>
        </p:nvSpPr>
        <p:spPr bwMode="auto">
          <a:xfrm>
            <a:off x="5189284" y="2104258"/>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28" name="Freeform 360"/>
          <p:cNvSpPr>
            <a:spLocks noEditPoints="1"/>
          </p:cNvSpPr>
          <p:nvPr/>
        </p:nvSpPr>
        <p:spPr bwMode="auto">
          <a:xfrm>
            <a:off x="5412028" y="2965896"/>
            <a:ext cx="274320" cy="27460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chemeClr val="tx1"/>
          </a:solidFill>
          <a:ln w="3175" cmpd="sng">
            <a:noFill/>
          </a:ln>
          <a:extLst/>
        </p:spPr>
        <p:style>
          <a:lnRef idx="2">
            <a:schemeClr val="dk1"/>
          </a:lnRef>
          <a:fillRef idx="1">
            <a:schemeClr val="lt1"/>
          </a:fillRef>
          <a:effectRef idx="0">
            <a:schemeClr val="dk1"/>
          </a:effectRef>
          <a:fontRef idx="minor">
            <a:schemeClr val="dk1"/>
          </a:fontRef>
        </p:style>
        <p:txBody>
          <a:bodyPr vert="horz" wrap="square" lIns="68556" tIns="34282" rIns="68556" bIns="34282" numCol="1" anchor="t" anchorCtr="0" compatLnSpc="1">
            <a:prstTxWarp prst="textNoShape">
              <a:avLst/>
            </a:prstTxWarp>
          </a:bodyPr>
          <a:lstStyle/>
          <a:p>
            <a:endParaRPr lang="en-US" dirty="0">
              <a:latin typeface="Verdana" panose="020B0604030504040204" pitchFamily="34" charset="0"/>
            </a:endParaRPr>
          </a:p>
        </p:txBody>
      </p:sp>
      <p:sp>
        <p:nvSpPr>
          <p:cNvPr id="7" name="Rectangle 6"/>
          <p:cNvSpPr/>
          <p:nvPr/>
        </p:nvSpPr>
        <p:spPr>
          <a:xfrm>
            <a:off x="6404841" y="1336284"/>
            <a:ext cx="2400694" cy="312436"/>
          </a:xfrm>
          <a:prstGeom prst="rect">
            <a:avLst/>
          </a:prstGeom>
        </p:spPr>
        <p:txBody>
          <a:bodyPr wrap="square" lIns="91408" tIns="45704" rIns="91408" bIns="45704">
            <a:spAutoFit/>
          </a:bodyPr>
          <a:lstStyle/>
          <a:p>
            <a:pPr algn="ctr">
              <a:buClr>
                <a:schemeClr val="bg2"/>
              </a:buClr>
            </a:pPr>
            <a:r>
              <a:rPr lang="en-US" dirty="0">
                <a:solidFill>
                  <a:schemeClr val="tx1"/>
                </a:solidFill>
              </a:rPr>
              <a:t>Agile / DevOps</a:t>
            </a:r>
          </a:p>
        </p:txBody>
      </p:sp>
      <p:sp>
        <p:nvSpPr>
          <p:cNvPr id="30" name="Rectangle 29"/>
          <p:cNvSpPr/>
          <p:nvPr/>
        </p:nvSpPr>
        <p:spPr>
          <a:xfrm>
            <a:off x="3376730" y="1323851"/>
            <a:ext cx="2384892" cy="311607"/>
          </a:xfrm>
          <a:prstGeom prst="rect">
            <a:avLst/>
          </a:prstGeom>
        </p:spPr>
        <p:txBody>
          <a:bodyPr wrap="square" lIns="91408" tIns="45704" rIns="91408" bIns="45704">
            <a:spAutoFit/>
          </a:bodyPr>
          <a:lstStyle/>
          <a:p>
            <a:pPr algn="ctr">
              <a:buClr>
                <a:schemeClr val="bg2"/>
              </a:buClr>
            </a:pPr>
            <a:r>
              <a:rPr lang="en-US" dirty="0">
                <a:solidFill>
                  <a:schemeClr val="tx1"/>
                </a:solidFill>
              </a:rPr>
              <a:t>Over outsourcing</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289" y="1275608"/>
            <a:ext cx="2372223" cy="2372223"/>
          </a:xfrm>
          <a:prstGeom prst="rect">
            <a:avLst/>
          </a:prstGeom>
        </p:spPr>
      </p:pic>
      <p:sp>
        <p:nvSpPr>
          <p:cNvPr id="32" name="Rectangle 31"/>
          <p:cNvSpPr/>
          <p:nvPr/>
        </p:nvSpPr>
        <p:spPr>
          <a:xfrm>
            <a:off x="361289" y="1340957"/>
            <a:ext cx="2372223" cy="311607"/>
          </a:xfrm>
          <a:prstGeom prst="rect">
            <a:avLst/>
          </a:prstGeom>
        </p:spPr>
        <p:txBody>
          <a:bodyPr wrap="square" lIns="91408" tIns="45704" rIns="91408" bIns="45704">
            <a:spAutoFit/>
          </a:bodyPr>
          <a:lstStyle/>
          <a:p>
            <a:pPr algn="ctr">
              <a:buClr>
                <a:schemeClr val="bg2"/>
              </a:buClr>
            </a:pPr>
            <a:r>
              <a:rPr lang="en-US" dirty="0">
                <a:solidFill>
                  <a:schemeClr val="tx1"/>
                </a:solidFill>
              </a:rPr>
              <a:t>Working harder</a:t>
            </a:r>
          </a:p>
        </p:txBody>
      </p:sp>
      <p:sp>
        <p:nvSpPr>
          <p:cNvPr id="29"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5</a:t>
            </a:fld>
            <a:endParaRPr lang="en-US" dirty="0">
              <a:solidFill>
                <a:prstClr val="white">
                  <a:lumMod val="75000"/>
                </a:prstClr>
              </a:solidFill>
            </a:endParaRPr>
          </a:p>
        </p:txBody>
      </p:sp>
    </p:spTree>
    <p:extLst>
      <p:ext uri="{BB962C8B-B14F-4D97-AF65-F5344CB8AC3E}">
        <p14:creationId xmlns:p14="http://schemas.microsoft.com/office/powerpoint/2010/main" val="3170857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3451863" y="1277620"/>
            <a:ext cx="2992120" cy="2448560"/>
          </a:xfrm>
          <a:custGeom>
            <a:avLst/>
            <a:gdLst>
              <a:gd name="connsiteX0" fmla="*/ 0 w 2992120"/>
              <a:gd name="connsiteY0" fmla="*/ 1925320 h 2448560"/>
              <a:gd name="connsiteX1" fmla="*/ 5080 w 2992120"/>
              <a:gd name="connsiteY1" fmla="*/ 2448560 h 2448560"/>
              <a:gd name="connsiteX2" fmla="*/ 2992120 w 2992120"/>
              <a:gd name="connsiteY2" fmla="*/ 2443480 h 2448560"/>
              <a:gd name="connsiteX3" fmla="*/ 2992120 w 2992120"/>
              <a:gd name="connsiteY3" fmla="*/ 0 h 2448560"/>
              <a:gd name="connsiteX4" fmla="*/ 0 w 2992120"/>
              <a:gd name="connsiteY4" fmla="*/ 1925320 h 244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92120" h="2448560">
                <a:moveTo>
                  <a:pt x="0" y="1925320"/>
                </a:moveTo>
                <a:cubicBezTo>
                  <a:pt x="1693" y="2099733"/>
                  <a:pt x="3387" y="2274147"/>
                  <a:pt x="5080" y="2448560"/>
                </a:cubicBezTo>
                <a:lnTo>
                  <a:pt x="2992120" y="2443480"/>
                </a:lnTo>
                <a:lnTo>
                  <a:pt x="2992120" y="0"/>
                </a:lnTo>
                <a:lnTo>
                  <a:pt x="0" y="1925320"/>
                </a:lnTo>
                <a:close/>
              </a:path>
            </a:pathLst>
          </a:cu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457042" tIns="1371122" rIns="457042" bIns="45704" rtlCol="0" anchor="ctr"/>
          <a:lstStyle/>
          <a:p>
            <a:pPr algn="ctr"/>
            <a:r>
              <a:rPr lang="en-US" dirty="0"/>
              <a:t>Consumption and innovation</a:t>
            </a:r>
          </a:p>
        </p:txBody>
      </p:sp>
      <p:sp>
        <p:nvSpPr>
          <p:cNvPr id="2" name="Title 1"/>
          <p:cNvSpPr>
            <a:spLocks noGrp="1"/>
          </p:cNvSpPr>
          <p:nvPr>
            <p:ph type="title"/>
          </p:nvPr>
        </p:nvSpPr>
        <p:spPr>
          <a:xfrm>
            <a:off x="374127" y="80408"/>
            <a:ext cx="7566106" cy="552349"/>
          </a:xfrm>
        </p:spPr>
        <p:txBody>
          <a:bodyPr>
            <a:noAutofit/>
          </a:bodyPr>
          <a:lstStyle/>
          <a:p>
            <a:r>
              <a:rPr lang="en-US" sz="2000" dirty="0">
                <a:latin typeface="Verdana" charset="0"/>
                <a:ea typeface="Verdana" charset="0"/>
                <a:cs typeface="Verdana" charset="0"/>
              </a:rPr>
              <a:t>A new way of working to close the delivery gap</a:t>
            </a:r>
          </a:p>
        </p:txBody>
      </p:sp>
      <p:cxnSp>
        <p:nvCxnSpPr>
          <p:cNvPr id="7" name="Straight Arrow Connector 6"/>
          <p:cNvCxnSpPr/>
          <p:nvPr/>
        </p:nvCxnSpPr>
        <p:spPr>
          <a:xfrm flipV="1">
            <a:off x="1389130" y="4336123"/>
            <a:ext cx="5138670" cy="27024"/>
          </a:xfrm>
          <a:prstGeom prst="straightConnector1">
            <a:avLst/>
          </a:prstGeom>
          <a:ln w="25400">
            <a:solidFill>
              <a:schemeClr val="tx1"/>
            </a:solidFill>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16200000">
            <a:off x="663180" y="2840124"/>
            <a:ext cx="1184369" cy="1847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Demands on IT </a:t>
            </a:r>
          </a:p>
        </p:txBody>
      </p:sp>
      <p:cxnSp>
        <p:nvCxnSpPr>
          <p:cNvPr id="15" name="Straight Arrow Connector 14"/>
          <p:cNvCxnSpPr/>
          <p:nvPr/>
        </p:nvCxnSpPr>
        <p:spPr>
          <a:xfrm flipV="1">
            <a:off x="1389382" y="3746511"/>
            <a:ext cx="5138420" cy="32833"/>
          </a:xfrm>
          <a:prstGeom prst="straightConnector1">
            <a:avLst/>
          </a:prstGeom>
          <a:ln w="25400">
            <a:solidFill>
              <a:srgbClr val="FFC000"/>
            </a:solidFill>
            <a:prstDash val="solid"/>
            <a:miter lim="800000"/>
            <a:headEnd type="none" w="med" len="med"/>
            <a:tailEnd type="triangle"/>
          </a:ln>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576583" y="4243791"/>
            <a:ext cx="376706"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Time</a:t>
            </a:r>
          </a:p>
        </p:txBody>
      </p:sp>
      <p:cxnSp>
        <p:nvCxnSpPr>
          <p:cNvPr id="25" name="Straight Connector 24"/>
          <p:cNvCxnSpPr/>
          <p:nvPr/>
        </p:nvCxnSpPr>
        <p:spPr>
          <a:xfrm flipV="1">
            <a:off x="3441605" y="3548866"/>
            <a:ext cx="0" cy="913745"/>
          </a:xfrm>
          <a:prstGeom prst="line">
            <a:avLst/>
          </a:prstGeom>
          <a:ln w="25400">
            <a:solidFill>
              <a:schemeClr val="tx1"/>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207751" y="4438413"/>
            <a:ext cx="467723" cy="1846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rtlCol="0" anchor="t" anchorCtr="0" compatLnSpc="1">
            <a:prstTxWarp prst="textNoShape">
              <a:avLst/>
            </a:prstTxWarp>
            <a:spAutoFit/>
          </a:bodyPr>
          <a:lstStyle/>
          <a:p>
            <a:pPr>
              <a:buClr>
                <a:schemeClr val="bg2"/>
              </a:buClr>
            </a:pPr>
            <a:r>
              <a:rPr lang="en-US" sz="1200" dirty="0">
                <a:latin typeface="Verdana" charset="0"/>
                <a:ea typeface="Verdana" charset="0"/>
                <a:cs typeface="Verdana" charset="0"/>
              </a:rPr>
              <a:t>Today</a:t>
            </a:r>
          </a:p>
        </p:txBody>
      </p:sp>
      <p:sp>
        <p:nvSpPr>
          <p:cNvPr id="20" name="TextBox 19"/>
          <p:cNvSpPr txBox="1"/>
          <p:nvPr/>
        </p:nvSpPr>
        <p:spPr>
          <a:xfrm>
            <a:off x="6527800" y="3561838"/>
            <a:ext cx="84927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200" dirty="0">
                <a:latin typeface="Verdana" charset="0"/>
                <a:ea typeface="Verdana" charset="0"/>
                <a:cs typeface="Verdana" charset="0"/>
              </a:rPr>
              <a:t>IT delivery capacity</a:t>
            </a:r>
          </a:p>
        </p:txBody>
      </p:sp>
      <p:sp>
        <p:nvSpPr>
          <p:cNvPr id="29" name="Freeform 28"/>
          <p:cNvSpPr/>
          <p:nvPr/>
        </p:nvSpPr>
        <p:spPr>
          <a:xfrm>
            <a:off x="1389380" y="1242060"/>
            <a:ext cx="5080000" cy="2489200"/>
          </a:xfrm>
          <a:custGeom>
            <a:avLst/>
            <a:gdLst>
              <a:gd name="connsiteX0" fmla="*/ 0 w 5080000"/>
              <a:gd name="connsiteY0" fmla="*/ 2489200 h 2489200"/>
              <a:gd name="connsiteX1" fmla="*/ 518160 w 5080000"/>
              <a:gd name="connsiteY1" fmla="*/ 2387600 h 2489200"/>
              <a:gd name="connsiteX2" fmla="*/ 1452880 w 5080000"/>
              <a:gd name="connsiteY2" fmla="*/ 2153920 h 2489200"/>
              <a:gd name="connsiteX3" fmla="*/ 2082800 w 5080000"/>
              <a:gd name="connsiteY3" fmla="*/ 1920240 h 2489200"/>
              <a:gd name="connsiteX4" fmla="*/ 3017520 w 5080000"/>
              <a:gd name="connsiteY4" fmla="*/ 1351280 h 2489200"/>
              <a:gd name="connsiteX5" fmla="*/ 4074160 w 5080000"/>
              <a:gd name="connsiteY5" fmla="*/ 660400 h 2489200"/>
              <a:gd name="connsiteX6" fmla="*/ 5080000 w 5080000"/>
              <a:gd name="connsiteY6" fmla="*/ 0 h 248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0000" h="2489200">
                <a:moveTo>
                  <a:pt x="0" y="2489200"/>
                </a:moveTo>
                <a:cubicBezTo>
                  <a:pt x="138006" y="2466340"/>
                  <a:pt x="276013" y="2443480"/>
                  <a:pt x="518160" y="2387600"/>
                </a:cubicBezTo>
                <a:cubicBezTo>
                  <a:pt x="760307" y="2331720"/>
                  <a:pt x="1192107" y="2231813"/>
                  <a:pt x="1452880" y="2153920"/>
                </a:cubicBezTo>
                <a:cubicBezTo>
                  <a:pt x="1713653" y="2076027"/>
                  <a:pt x="1822027" y="2054013"/>
                  <a:pt x="2082800" y="1920240"/>
                </a:cubicBezTo>
                <a:cubicBezTo>
                  <a:pt x="2343573" y="1786467"/>
                  <a:pt x="2685627" y="1561253"/>
                  <a:pt x="3017520" y="1351280"/>
                </a:cubicBezTo>
                <a:cubicBezTo>
                  <a:pt x="3349413" y="1141307"/>
                  <a:pt x="4074160" y="660400"/>
                  <a:pt x="4074160" y="660400"/>
                </a:cubicBezTo>
                <a:lnTo>
                  <a:pt x="5080000" y="0"/>
                </a:lnTo>
              </a:path>
            </a:pathLst>
          </a:custGeom>
          <a:ln w="38100" cmpd="sng"/>
        </p:spPr>
        <p:style>
          <a:lnRef idx="1">
            <a:schemeClr val="accent1"/>
          </a:lnRef>
          <a:fillRef idx="0">
            <a:schemeClr val="accent1"/>
          </a:fillRef>
          <a:effectRef idx="0">
            <a:schemeClr val="accent1"/>
          </a:effectRef>
          <a:fontRef idx="minor">
            <a:schemeClr val="tx1"/>
          </a:fontRef>
        </p:style>
        <p:txBody>
          <a:bodyPr lIns="91404" tIns="45702" rIns="91404" bIns="45702" rtlCol="0" anchor="ctr"/>
          <a:lstStyle/>
          <a:p>
            <a:pPr algn="ctr"/>
            <a:endParaRPr lang="en-US" dirty="0"/>
          </a:p>
        </p:txBody>
      </p:sp>
      <p:sp>
        <p:nvSpPr>
          <p:cNvPr id="3" name="Rectangle 2"/>
          <p:cNvSpPr/>
          <p:nvPr/>
        </p:nvSpPr>
        <p:spPr>
          <a:xfrm>
            <a:off x="3458451" y="3746502"/>
            <a:ext cx="2985532" cy="600856"/>
          </a:xfrm>
          <a:prstGeom prst="rect">
            <a:avLst/>
          </a:prstGeom>
          <a:solidFill>
            <a:srgbClr val="00A1DF">
              <a:alpha val="25098"/>
            </a:srgbClr>
          </a:solidFill>
          <a:ln>
            <a:noFill/>
          </a:ln>
          <a:effectLst/>
        </p:spPr>
        <p:style>
          <a:lnRef idx="1">
            <a:schemeClr val="accent1"/>
          </a:lnRef>
          <a:fillRef idx="3">
            <a:schemeClr val="accent1"/>
          </a:fillRef>
          <a:effectRef idx="2">
            <a:schemeClr val="accent1"/>
          </a:effectRef>
          <a:fontRef idx="minor">
            <a:schemeClr val="lt1"/>
          </a:fontRef>
        </p:style>
        <p:txBody>
          <a:bodyPr lIns="365634" tIns="45704" rIns="365634" bIns="45704" rtlCol="0" anchor="ctr"/>
          <a:lstStyle/>
          <a:p>
            <a:pPr algn="ctr"/>
            <a:r>
              <a:rPr lang="en-US" dirty="0">
                <a:solidFill>
                  <a:schemeClr val="tx2"/>
                </a:solidFill>
              </a:rPr>
              <a:t>Enablement and assets</a:t>
            </a:r>
          </a:p>
        </p:txBody>
      </p:sp>
      <p:sp>
        <p:nvSpPr>
          <p:cNvPr id="5" name="Freeform 4"/>
          <p:cNvSpPr/>
          <p:nvPr/>
        </p:nvSpPr>
        <p:spPr>
          <a:xfrm>
            <a:off x="3501174" y="3638087"/>
            <a:ext cx="2815474" cy="141249"/>
          </a:xfrm>
          <a:custGeom>
            <a:avLst/>
            <a:gdLst>
              <a:gd name="connsiteX0" fmla="*/ 0 w 2815474"/>
              <a:gd name="connsiteY0" fmla="*/ 66908 h 141249"/>
              <a:gd name="connsiteX1" fmla="*/ 0 w 2815474"/>
              <a:gd name="connsiteY1" fmla="*/ 66908 h 141249"/>
              <a:gd name="connsiteX2" fmla="*/ 104078 w 2815474"/>
              <a:gd name="connsiteY2" fmla="*/ 52039 h 141249"/>
              <a:gd name="connsiteX3" fmla="*/ 141249 w 2815474"/>
              <a:gd name="connsiteY3" fmla="*/ 44605 h 141249"/>
              <a:gd name="connsiteX4" fmla="*/ 438615 w 2815474"/>
              <a:gd name="connsiteY4" fmla="*/ 37171 h 141249"/>
              <a:gd name="connsiteX5" fmla="*/ 542693 w 2815474"/>
              <a:gd name="connsiteY5" fmla="*/ 29737 h 141249"/>
              <a:gd name="connsiteX6" fmla="*/ 788020 w 2815474"/>
              <a:gd name="connsiteY6" fmla="*/ 7435 h 141249"/>
              <a:gd name="connsiteX7" fmla="*/ 1308410 w 2815474"/>
              <a:gd name="connsiteY7" fmla="*/ 14869 h 141249"/>
              <a:gd name="connsiteX8" fmla="*/ 2475571 w 2815474"/>
              <a:gd name="connsiteY8" fmla="*/ 59474 h 141249"/>
              <a:gd name="connsiteX9" fmla="*/ 2542478 w 2815474"/>
              <a:gd name="connsiteY9" fmla="*/ 89210 h 141249"/>
              <a:gd name="connsiteX10" fmla="*/ 2631688 w 2815474"/>
              <a:gd name="connsiteY10" fmla="*/ 141249 h 141249"/>
              <a:gd name="connsiteX11" fmla="*/ 2713464 w 2815474"/>
              <a:gd name="connsiteY11" fmla="*/ 133815 h 141249"/>
              <a:gd name="connsiteX12" fmla="*/ 2728332 w 2815474"/>
              <a:gd name="connsiteY12" fmla="*/ 89210 h 141249"/>
              <a:gd name="connsiteX13" fmla="*/ 2743200 w 2815474"/>
              <a:gd name="connsiteY13" fmla="*/ 52039 h 141249"/>
              <a:gd name="connsiteX14" fmla="*/ 2787805 w 2815474"/>
              <a:gd name="connsiteY14" fmla="*/ 0 h 141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15474" h="141249">
                <a:moveTo>
                  <a:pt x="0" y="66908"/>
                </a:moveTo>
                <a:lnTo>
                  <a:pt x="0" y="66908"/>
                </a:lnTo>
                <a:lnTo>
                  <a:pt x="104078" y="52039"/>
                </a:lnTo>
                <a:cubicBezTo>
                  <a:pt x="116559" y="50068"/>
                  <a:pt x="128626" y="45166"/>
                  <a:pt x="141249" y="44605"/>
                </a:cubicBezTo>
                <a:cubicBezTo>
                  <a:pt x="240304" y="40203"/>
                  <a:pt x="339493" y="39649"/>
                  <a:pt x="438615" y="37171"/>
                </a:cubicBezTo>
                <a:lnTo>
                  <a:pt x="542693" y="29737"/>
                </a:lnTo>
                <a:cubicBezTo>
                  <a:pt x="624510" y="22774"/>
                  <a:pt x="705923" y="9029"/>
                  <a:pt x="788020" y="7435"/>
                </a:cubicBezTo>
                <a:lnTo>
                  <a:pt x="1308410" y="14869"/>
                </a:lnTo>
                <a:cubicBezTo>
                  <a:pt x="1697428" y="63495"/>
                  <a:pt x="2066281" y="47696"/>
                  <a:pt x="2475571" y="59474"/>
                </a:cubicBezTo>
                <a:cubicBezTo>
                  <a:pt x="2497873" y="69386"/>
                  <a:pt x="2520649" y="78295"/>
                  <a:pt x="2542478" y="89210"/>
                </a:cubicBezTo>
                <a:cubicBezTo>
                  <a:pt x="2592290" y="114116"/>
                  <a:pt x="2596880" y="118043"/>
                  <a:pt x="2631688" y="141249"/>
                </a:cubicBezTo>
                <a:lnTo>
                  <a:pt x="2713464" y="133815"/>
                </a:lnTo>
                <a:cubicBezTo>
                  <a:pt x="2727263" y="126385"/>
                  <a:pt x="2722976" y="103939"/>
                  <a:pt x="2728332" y="89210"/>
                </a:cubicBezTo>
                <a:cubicBezTo>
                  <a:pt x="2732892" y="76669"/>
                  <a:pt x="2737232" y="63975"/>
                  <a:pt x="2743200" y="52039"/>
                </a:cubicBezTo>
                <a:cubicBezTo>
                  <a:pt x="2751607" y="35224"/>
                  <a:pt x="2867102" y="96644"/>
                  <a:pt x="2787805" y="0"/>
                </a:cubicBezTo>
              </a:path>
            </a:pathLst>
          </a:custGeom>
          <a:no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sp>
        <p:nvSpPr>
          <p:cNvPr id="14" name="Rectangle 13"/>
          <p:cNvSpPr/>
          <p:nvPr/>
        </p:nvSpPr>
        <p:spPr>
          <a:xfrm>
            <a:off x="6450337" y="1187451"/>
            <a:ext cx="126250" cy="1117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08" tIns="45704" rIns="91408" bIns="45704" rtlCol="0" anchor="ctr"/>
          <a:lstStyle/>
          <a:p>
            <a:pPr algn="ctr"/>
            <a:endParaRPr lang="en-US" dirty="0"/>
          </a:p>
        </p:txBody>
      </p:sp>
      <p:cxnSp>
        <p:nvCxnSpPr>
          <p:cNvPr id="6" name="Straight Arrow Connector 5"/>
          <p:cNvCxnSpPr/>
          <p:nvPr/>
        </p:nvCxnSpPr>
        <p:spPr>
          <a:xfrm>
            <a:off x="1389137" y="1501809"/>
            <a:ext cx="2" cy="2861338"/>
          </a:xfrm>
          <a:prstGeom prst="straightConnector1">
            <a:avLst/>
          </a:prstGeom>
          <a:ln w="25400">
            <a:solidFill>
              <a:schemeClr val="tx1"/>
            </a:solidFill>
            <a:miter lim="800000"/>
            <a:headEnd type="triangle" w="med" len="med"/>
            <a:tailEnd type="none" w="med" len="med"/>
          </a:ln>
          <a:effectLst/>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222137" y="1229140"/>
            <a:ext cx="1744944" cy="3150836"/>
            <a:chOff x="7222137" y="1229140"/>
            <a:chExt cx="1744944" cy="3150836"/>
          </a:xfrm>
        </p:grpSpPr>
        <p:sp>
          <p:nvSpPr>
            <p:cNvPr id="8" name="Right Brace 7"/>
            <p:cNvSpPr/>
            <p:nvPr/>
          </p:nvSpPr>
          <p:spPr>
            <a:xfrm>
              <a:off x="7222137" y="1229140"/>
              <a:ext cx="523484" cy="3150836"/>
            </a:xfrm>
            <a:prstGeom prst="rightBrace">
              <a:avLst/>
            </a:prstGeom>
            <a:noFill/>
            <a:ln w="25400">
              <a:solidFill>
                <a:schemeClr val="accent2"/>
              </a:solidFill>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TextBox 18"/>
            <p:cNvSpPr txBox="1"/>
            <p:nvPr/>
          </p:nvSpPr>
          <p:spPr>
            <a:xfrm>
              <a:off x="7848600" y="2387361"/>
              <a:ext cx="111848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rtlCol="0" anchor="t" anchorCtr="0" compatLnSpc="1">
              <a:prstTxWarp prst="textNoShape">
                <a:avLst/>
              </a:prstTxWarp>
              <a:spAutoFit/>
            </a:bodyPr>
            <a:lstStyle/>
            <a:p>
              <a:pPr algn="ctr">
                <a:buClr>
                  <a:schemeClr val="bg2"/>
                </a:buClr>
              </a:pPr>
              <a:r>
                <a:rPr lang="en-US" sz="1800" dirty="0">
                  <a:latin typeface="Verdana" charset="0"/>
                  <a:ea typeface="Verdana" charset="0"/>
                  <a:cs typeface="Verdana" charset="0"/>
                </a:rPr>
                <a:t>New IT operating model</a:t>
              </a:r>
            </a:p>
          </p:txBody>
        </p:sp>
      </p:grpSp>
      <p:sp>
        <p:nvSpPr>
          <p:cNvPr id="21"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6</a:t>
            </a:fld>
            <a:endParaRPr lang="en-US" dirty="0">
              <a:solidFill>
                <a:prstClr val="white">
                  <a:lumMod val="75000"/>
                </a:prstClr>
              </a:solidFill>
            </a:endParaRPr>
          </a:p>
        </p:txBody>
      </p:sp>
    </p:spTree>
    <p:extLst>
      <p:ext uri="{BB962C8B-B14F-4D97-AF65-F5344CB8AC3E}">
        <p14:creationId xmlns:p14="http://schemas.microsoft.com/office/powerpoint/2010/main" val="203120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0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760"/>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00000" flipH="1">
            <a:off x="2762988" y="2601514"/>
            <a:ext cx="3792220" cy="2481011"/>
          </a:xfrm>
          <a:prstGeom prst="rect">
            <a:avLst/>
          </a:prstGeom>
        </p:spPr>
      </p:pic>
      <p:sp>
        <p:nvSpPr>
          <p:cNvPr id="4761" name="Shape 4761"/>
          <p:cNvSpPr txBox="1">
            <a:spLocks noGrp="1"/>
          </p:cNvSpPr>
          <p:nvPr>
            <p:ph type="title"/>
          </p:nvPr>
        </p:nvSpPr>
        <p:spPr>
          <a:xfrm>
            <a:off x="266709" y="5141"/>
            <a:ext cx="7556499" cy="676800"/>
          </a:xfrm>
          <a:prstGeom prst="rect">
            <a:avLst/>
          </a:prstGeom>
        </p:spPr>
        <p:txBody>
          <a:bodyPr vert="horz" lIns="68541" tIns="68541" rIns="68541" bIns="68541" rtlCol="0" anchor="ctr" anchorCtr="0">
            <a:noAutofit/>
          </a:bodyPr>
          <a:lstStyle/>
          <a:p>
            <a:pPr>
              <a:spcBef>
                <a:spcPts val="0"/>
              </a:spcBef>
            </a:pPr>
            <a:r>
              <a:rPr lang="en-US" sz="2000" dirty="0">
                <a:latin typeface="Verdana" charset="0"/>
                <a:ea typeface="Verdana" charset="0"/>
                <a:cs typeface="Verdana" charset="0"/>
              </a:rPr>
              <a:t>New operating model emphasizes consumption</a:t>
            </a:r>
          </a:p>
        </p:txBody>
      </p:sp>
      <p:sp>
        <p:nvSpPr>
          <p:cNvPr id="4765" name="Shape 4765"/>
          <p:cNvSpPr txBox="1"/>
          <p:nvPr/>
        </p:nvSpPr>
        <p:spPr>
          <a:xfrm>
            <a:off x="3352755" y="4213895"/>
            <a:ext cx="1804050" cy="375075"/>
          </a:xfrm>
          <a:prstGeom prst="rect">
            <a:avLst/>
          </a:prstGeom>
          <a:noFill/>
          <a:ln>
            <a:noFill/>
          </a:ln>
        </p:spPr>
        <p:txBody>
          <a:bodyPr lIns="68541" tIns="68541" rIns="68541" bIns="68541" anchor="t" anchorCtr="0">
            <a:noAutofit/>
          </a:bodyPr>
          <a:lstStyle/>
          <a:p>
            <a:pPr algn="ctr"/>
            <a:r>
              <a:rPr lang="en-US" sz="1800" b="1" dirty="0">
                <a:latin typeface="Verdana" charset="0"/>
                <a:ea typeface="Verdana" charset="0"/>
                <a:cs typeface="Verdana" charset="0"/>
              </a:rPr>
              <a:t>Production</a:t>
            </a:r>
          </a:p>
        </p:txBody>
      </p:sp>
      <p:sp>
        <p:nvSpPr>
          <p:cNvPr id="4769" name="Shape 4769"/>
          <p:cNvSpPr txBox="1"/>
          <p:nvPr/>
        </p:nvSpPr>
        <p:spPr>
          <a:xfrm>
            <a:off x="5749152" y="2419352"/>
            <a:ext cx="1249096" cy="1096261"/>
          </a:xfrm>
          <a:prstGeom prst="rect">
            <a:avLst/>
          </a:prstGeom>
          <a:noFill/>
          <a:ln>
            <a:noFill/>
          </a:ln>
        </p:spPr>
        <p:txBody>
          <a:bodyPr lIns="68541" tIns="68541" rIns="68541" bIns="68541" anchor="t" anchorCtr="0">
            <a:noAutofit/>
          </a:bodyPr>
          <a:lstStyle/>
          <a:p>
            <a:pPr algn="ctr"/>
            <a:r>
              <a:rPr lang="en-US" dirty="0">
                <a:latin typeface="Verdana" charset="0"/>
                <a:ea typeface="Verdana" charset="0"/>
                <a:cs typeface="Verdana" charset="0"/>
              </a:rPr>
              <a:t>Reusable assets</a:t>
            </a:r>
          </a:p>
        </p:txBody>
      </p:sp>
      <p:sp>
        <p:nvSpPr>
          <p:cNvPr id="13" name="Shape 4765"/>
          <p:cNvSpPr txBox="1"/>
          <p:nvPr/>
        </p:nvSpPr>
        <p:spPr>
          <a:xfrm>
            <a:off x="6683259" y="4374374"/>
            <a:ext cx="2182961" cy="375075"/>
          </a:xfrm>
          <a:prstGeom prst="rect">
            <a:avLst/>
          </a:prstGeom>
          <a:noFill/>
          <a:ln>
            <a:noFill/>
          </a:ln>
        </p:spPr>
        <p:txBody>
          <a:bodyPr lIns="68541" tIns="68541" rIns="68541" bIns="68541" anchor="t" anchorCtr="0">
            <a:noAutofit/>
          </a:bodyPr>
          <a:lstStyle/>
          <a:p>
            <a:r>
              <a:rPr lang="en-US" sz="1500" dirty="0">
                <a:latin typeface="Verdana" charset="0"/>
                <a:ea typeface="Verdana" charset="0"/>
                <a:cs typeface="Verdana" charset="0"/>
              </a:rPr>
              <a:t>Central IT / LoB IT</a:t>
            </a:r>
          </a:p>
        </p:txBody>
      </p:sp>
      <p:sp>
        <p:nvSpPr>
          <p:cNvPr id="15" name="Freeform 360"/>
          <p:cNvSpPr>
            <a:spLocks noEditPoints="1"/>
          </p:cNvSpPr>
          <p:nvPr/>
        </p:nvSpPr>
        <p:spPr bwMode="auto">
          <a:xfrm>
            <a:off x="6089690" y="4286261"/>
            <a:ext cx="535688" cy="52687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A1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62" tIns="34285" rIns="68562" bIns="34285" numCol="1" anchor="t" anchorCtr="0" compatLnSpc="1">
            <a:prstTxWarp prst="textNoShape">
              <a:avLst/>
            </a:prstTxWarp>
          </a:bodyPr>
          <a:lstStyle/>
          <a:p>
            <a:endParaRPr lang="en-US" dirty="0">
              <a:latin typeface="Verdana" charset="0"/>
              <a:ea typeface="Verdana" charset="0"/>
              <a:cs typeface="Verdana" charset="0"/>
            </a:endParaRPr>
          </a:p>
        </p:txBody>
      </p:sp>
      <p:grpSp>
        <p:nvGrpSpPr>
          <p:cNvPr id="2" name="Group 1"/>
          <p:cNvGrpSpPr/>
          <p:nvPr/>
        </p:nvGrpSpPr>
        <p:grpSpPr>
          <a:xfrm>
            <a:off x="12198" y="929264"/>
            <a:ext cx="6275595" cy="2679815"/>
            <a:chOff x="12193" y="929258"/>
            <a:chExt cx="6275595" cy="2679815"/>
          </a:xfrm>
        </p:grpSpPr>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78642" flipH="1">
              <a:off x="2495568" y="929258"/>
              <a:ext cx="3792220" cy="2481011"/>
            </a:xfrm>
            <a:prstGeom prst="rect">
              <a:avLst/>
            </a:prstGeom>
          </p:spPr>
        </p:pic>
        <p:sp>
          <p:nvSpPr>
            <p:cNvPr id="4766" name="Shape 4766"/>
            <p:cNvSpPr txBox="1"/>
            <p:nvPr/>
          </p:nvSpPr>
          <p:spPr>
            <a:xfrm>
              <a:off x="3860590" y="1484417"/>
              <a:ext cx="1944283" cy="375075"/>
            </a:xfrm>
            <a:prstGeom prst="rect">
              <a:avLst/>
            </a:prstGeom>
            <a:noFill/>
            <a:ln>
              <a:noFill/>
            </a:ln>
          </p:spPr>
          <p:txBody>
            <a:bodyPr lIns="68555" tIns="68555" rIns="68555" bIns="68555" anchor="t" anchorCtr="0">
              <a:noAutofit/>
            </a:bodyPr>
            <a:lstStyle/>
            <a:p>
              <a:pPr algn="ctr"/>
              <a:r>
                <a:rPr lang="en-US" sz="1800" b="1" dirty="0">
                  <a:latin typeface="Verdana" charset="0"/>
                  <a:ea typeface="Verdana" charset="0"/>
                  <a:cs typeface="Verdana" charset="0"/>
                </a:rPr>
                <a:t>Consumption</a:t>
              </a:r>
            </a:p>
          </p:txBody>
        </p:sp>
        <p:sp>
          <p:nvSpPr>
            <p:cNvPr id="4770" name="Shape 4770"/>
            <p:cNvSpPr txBox="1"/>
            <p:nvPr/>
          </p:nvSpPr>
          <p:spPr>
            <a:xfrm>
              <a:off x="1835696" y="2947951"/>
              <a:ext cx="1512167" cy="661122"/>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Feedback and </a:t>
              </a:r>
            </a:p>
            <a:p>
              <a:pPr algn="ctr"/>
              <a:r>
                <a:rPr lang="en-US" dirty="0">
                  <a:latin typeface="Verdana" charset="0"/>
                  <a:ea typeface="Verdana" charset="0"/>
                  <a:cs typeface="Verdana" charset="0"/>
                </a:rPr>
                <a:t>usage metrics</a:t>
              </a:r>
            </a:p>
          </p:txBody>
        </p:sp>
        <p:sp>
          <p:nvSpPr>
            <p:cNvPr id="14" name="Shape 4765"/>
            <p:cNvSpPr txBox="1"/>
            <p:nvPr/>
          </p:nvSpPr>
          <p:spPr>
            <a:xfrm>
              <a:off x="12193" y="1397759"/>
              <a:ext cx="2209560" cy="375075"/>
            </a:xfrm>
            <a:prstGeom prst="rect">
              <a:avLst/>
            </a:prstGeom>
            <a:noFill/>
            <a:ln>
              <a:noFill/>
            </a:ln>
          </p:spPr>
          <p:txBody>
            <a:bodyPr lIns="68555" tIns="68555" rIns="68555" bIns="68555" anchor="t" anchorCtr="0">
              <a:noAutofit/>
            </a:bodyPr>
            <a:lstStyle/>
            <a:p>
              <a:pPr algn="r"/>
              <a:r>
                <a:rPr lang="en-US" sz="1500" dirty="0">
                  <a:latin typeface="Verdana" charset="0"/>
                  <a:ea typeface="Verdana" charset="0"/>
                  <a:cs typeface="Verdana" charset="0"/>
                </a:rPr>
                <a:t>LoB IT, developers</a:t>
              </a:r>
            </a:p>
          </p:txBody>
        </p:sp>
        <p:sp>
          <p:nvSpPr>
            <p:cNvPr id="17" name="Freeform 360"/>
            <p:cNvSpPr>
              <a:spLocks noEditPoints="1"/>
            </p:cNvSpPr>
            <p:nvPr/>
          </p:nvSpPr>
          <p:spPr bwMode="auto">
            <a:xfrm>
              <a:off x="2206873" y="1350968"/>
              <a:ext cx="535688" cy="522287"/>
            </a:xfrm>
            <a:custGeom>
              <a:avLst/>
              <a:gdLst>
                <a:gd name="T0" fmla="*/ 0 w 118"/>
                <a:gd name="T1" fmla="*/ 59 h 118"/>
                <a:gd name="T2" fmla="*/ 7 w 118"/>
                <a:gd name="T3" fmla="*/ 87 h 118"/>
                <a:gd name="T4" fmla="*/ 59 w 118"/>
                <a:gd name="T5" fmla="*/ 118 h 118"/>
                <a:gd name="T6" fmla="*/ 59 w 118"/>
                <a:gd name="T7" fmla="*/ 0 h 118"/>
                <a:gd name="T8" fmla="*/ 26 w 118"/>
                <a:gd name="T9" fmla="*/ 101 h 118"/>
                <a:gd name="T10" fmla="*/ 47 w 118"/>
                <a:gd name="T11" fmla="*/ 82 h 118"/>
                <a:gd name="T12" fmla="*/ 36 w 118"/>
                <a:gd name="T13" fmla="*/ 64 h 118"/>
                <a:gd name="T14" fmla="*/ 31 w 118"/>
                <a:gd name="T15" fmla="*/ 51 h 118"/>
                <a:gd name="T16" fmla="*/ 35 w 118"/>
                <a:gd name="T17" fmla="*/ 50 h 118"/>
                <a:gd name="T18" fmla="*/ 55 w 118"/>
                <a:gd name="T19" fmla="*/ 23 h 118"/>
                <a:gd name="T20" fmla="*/ 83 w 118"/>
                <a:gd name="T21" fmla="*/ 43 h 118"/>
                <a:gd name="T22" fmla="*/ 85 w 118"/>
                <a:gd name="T23" fmla="*/ 50 h 118"/>
                <a:gd name="T24" fmla="*/ 82 w 118"/>
                <a:gd name="T25" fmla="*/ 64 h 118"/>
                <a:gd name="T26" fmla="*/ 73 w 118"/>
                <a:gd name="T27" fmla="*/ 80 h 118"/>
                <a:gd name="T28" fmla="*/ 74 w 118"/>
                <a:gd name="T29" fmla="*/ 84 h 118"/>
                <a:gd name="T30" fmla="*/ 59 w 118"/>
                <a:gd name="T31" fmla="*/ 113 h 118"/>
                <a:gd name="T32" fmla="*/ 79 w 118"/>
                <a:gd name="T33" fmla="*/ 80 h 118"/>
                <a:gd name="T34" fmla="*/ 85 w 118"/>
                <a:gd name="T35" fmla="*/ 69 h 118"/>
                <a:gd name="T36" fmla="*/ 88 w 118"/>
                <a:gd name="T37" fmla="*/ 46 h 118"/>
                <a:gd name="T38" fmla="*/ 63 w 118"/>
                <a:gd name="T39" fmla="*/ 18 h 118"/>
                <a:gd name="T40" fmla="*/ 30 w 118"/>
                <a:gd name="T41" fmla="*/ 43 h 118"/>
                <a:gd name="T42" fmla="*/ 26 w 118"/>
                <a:gd name="T43" fmla="*/ 49 h 118"/>
                <a:gd name="T44" fmla="*/ 33 w 118"/>
                <a:gd name="T45" fmla="*/ 69 h 118"/>
                <a:gd name="T46" fmla="*/ 21 w 118"/>
                <a:gd name="T47" fmla="*/ 97 h 118"/>
                <a:gd name="T48" fmla="*/ 22 w 118"/>
                <a:gd name="T49" fmla="*/ 76 h 118"/>
                <a:gd name="T50" fmla="*/ 24 w 118"/>
                <a:gd name="T51" fmla="*/ 75 h 118"/>
                <a:gd name="T52" fmla="*/ 18 w 118"/>
                <a:gd name="T53" fmla="*/ 63 h 118"/>
                <a:gd name="T54" fmla="*/ 14 w 118"/>
                <a:gd name="T55" fmla="*/ 55 h 118"/>
                <a:gd name="T56" fmla="*/ 17 w 118"/>
                <a:gd name="T57" fmla="*/ 54 h 118"/>
                <a:gd name="T58" fmla="*/ 27 w 118"/>
                <a:gd name="T59" fmla="*/ 37 h 118"/>
                <a:gd name="T60" fmla="*/ 14 w 118"/>
                <a:gd name="T61" fmla="*/ 49 h 118"/>
                <a:gd name="T62" fmla="*/ 11 w 118"/>
                <a:gd name="T63" fmla="*/ 53 h 118"/>
                <a:gd name="T64" fmla="*/ 15 w 118"/>
                <a:gd name="T65" fmla="*/ 66 h 118"/>
                <a:gd name="T66" fmla="*/ 10 w 118"/>
                <a:gd name="T67" fmla="*/ 82 h 118"/>
                <a:gd name="T68" fmla="*/ 59 w 118"/>
                <a:gd name="T69" fmla="*/ 5 h 118"/>
                <a:gd name="T70" fmla="*/ 108 w 118"/>
                <a:gd name="T71" fmla="*/ 81 h 118"/>
                <a:gd name="T72" fmla="*/ 104 w 118"/>
                <a:gd name="T73" fmla="*/ 66 h 118"/>
                <a:gd name="T74" fmla="*/ 108 w 118"/>
                <a:gd name="T75" fmla="*/ 53 h 118"/>
                <a:gd name="T76" fmla="*/ 105 w 118"/>
                <a:gd name="T77" fmla="*/ 49 h 118"/>
                <a:gd name="T78" fmla="*/ 91 w 118"/>
                <a:gd name="T79" fmla="*/ 37 h 118"/>
                <a:gd name="T80" fmla="*/ 102 w 118"/>
                <a:gd name="T81" fmla="*/ 54 h 118"/>
                <a:gd name="T82" fmla="*/ 105 w 118"/>
                <a:gd name="T83" fmla="*/ 55 h 118"/>
                <a:gd name="T84" fmla="*/ 101 w 118"/>
                <a:gd name="T85" fmla="*/ 63 h 118"/>
                <a:gd name="T86" fmla="*/ 95 w 118"/>
                <a:gd name="T87" fmla="*/ 75 h 118"/>
                <a:gd name="T88" fmla="*/ 97 w 118"/>
                <a:gd name="T89" fmla="*/ 76 h 118"/>
                <a:gd name="T90" fmla="*/ 97 w 118"/>
                <a:gd name="T91" fmla="*/ 76 h 118"/>
                <a:gd name="T92" fmla="*/ 96 w 118"/>
                <a:gd name="T93" fmla="*/ 9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118">
                  <a:moveTo>
                    <a:pt x="59" y="0"/>
                  </a:moveTo>
                  <a:cubicBezTo>
                    <a:pt x="26" y="0"/>
                    <a:pt x="0" y="26"/>
                    <a:pt x="0" y="59"/>
                  </a:cubicBezTo>
                  <a:cubicBezTo>
                    <a:pt x="0" y="69"/>
                    <a:pt x="2" y="79"/>
                    <a:pt x="7" y="87"/>
                  </a:cubicBezTo>
                  <a:cubicBezTo>
                    <a:pt x="7" y="87"/>
                    <a:pt x="7" y="87"/>
                    <a:pt x="7" y="87"/>
                  </a:cubicBezTo>
                  <a:cubicBezTo>
                    <a:pt x="7" y="87"/>
                    <a:pt x="7" y="87"/>
                    <a:pt x="7" y="87"/>
                  </a:cubicBezTo>
                  <a:cubicBezTo>
                    <a:pt x="17" y="106"/>
                    <a:pt x="37" y="118"/>
                    <a:pt x="59" y="118"/>
                  </a:cubicBezTo>
                  <a:cubicBezTo>
                    <a:pt x="92" y="118"/>
                    <a:pt x="118" y="91"/>
                    <a:pt x="118" y="59"/>
                  </a:cubicBezTo>
                  <a:cubicBezTo>
                    <a:pt x="118" y="26"/>
                    <a:pt x="92" y="0"/>
                    <a:pt x="59" y="0"/>
                  </a:cubicBezTo>
                  <a:close/>
                  <a:moveTo>
                    <a:pt x="59" y="113"/>
                  </a:moveTo>
                  <a:cubicBezTo>
                    <a:pt x="46" y="113"/>
                    <a:pt x="35" y="108"/>
                    <a:pt x="26" y="101"/>
                  </a:cubicBezTo>
                  <a:cubicBezTo>
                    <a:pt x="29" y="93"/>
                    <a:pt x="36" y="87"/>
                    <a:pt x="44" y="84"/>
                  </a:cubicBezTo>
                  <a:cubicBezTo>
                    <a:pt x="47" y="82"/>
                    <a:pt x="47" y="82"/>
                    <a:pt x="47" y="82"/>
                  </a:cubicBezTo>
                  <a:cubicBezTo>
                    <a:pt x="45" y="80"/>
                    <a:pt x="45" y="80"/>
                    <a:pt x="45" y="80"/>
                  </a:cubicBezTo>
                  <a:cubicBezTo>
                    <a:pt x="40" y="74"/>
                    <a:pt x="38" y="68"/>
                    <a:pt x="36" y="64"/>
                  </a:cubicBezTo>
                  <a:cubicBezTo>
                    <a:pt x="36" y="64"/>
                    <a:pt x="36" y="64"/>
                    <a:pt x="36" y="64"/>
                  </a:cubicBezTo>
                  <a:cubicBezTo>
                    <a:pt x="30" y="55"/>
                    <a:pt x="31" y="52"/>
                    <a:pt x="31" y="51"/>
                  </a:cubicBezTo>
                  <a:cubicBezTo>
                    <a:pt x="32" y="51"/>
                    <a:pt x="33" y="50"/>
                    <a:pt x="33" y="50"/>
                  </a:cubicBezTo>
                  <a:cubicBezTo>
                    <a:pt x="35" y="50"/>
                    <a:pt x="35" y="50"/>
                    <a:pt x="35" y="50"/>
                  </a:cubicBezTo>
                  <a:cubicBezTo>
                    <a:pt x="35" y="43"/>
                    <a:pt x="35" y="43"/>
                    <a:pt x="35" y="43"/>
                  </a:cubicBezTo>
                  <a:cubicBezTo>
                    <a:pt x="35" y="32"/>
                    <a:pt x="44" y="23"/>
                    <a:pt x="55" y="23"/>
                  </a:cubicBezTo>
                  <a:cubicBezTo>
                    <a:pt x="63" y="23"/>
                    <a:pt x="63" y="23"/>
                    <a:pt x="63" y="23"/>
                  </a:cubicBezTo>
                  <a:cubicBezTo>
                    <a:pt x="74" y="23"/>
                    <a:pt x="83" y="32"/>
                    <a:pt x="83" y="43"/>
                  </a:cubicBezTo>
                  <a:cubicBezTo>
                    <a:pt x="83" y="50"/>
                    <a:pt x="83" y="50"/>
                    <a:pt x="83" y="50"/>
                  </a:cubicBezTo>
                  <a:cubicBezTo>
                    <a:pt x="85" y="50"/>
                    <a:pt x="85" y="50"/>
                    <a:pt x="85" y="50"/>
                  </a:cubicBezTo>
                  <a:cubicBezTo>
                    <a:pt x="85" y="50"/>
                    <a:pt x="86" y="51"/>
                    <a:pt x="87" y="51"/>
                  </a:cubicBezTo>
                  <a:cubicBezTo>
                    <a:pt x="87" y="52"/>
                    <a:pt x="88" y="55"/>
                    <a:pt x="82" y="64"/>
                  </a:cubicBezTo>
                  <a:cubicBezTo>
                    <a:pt x="81" y="64"/>
                    <a:pt x="81" y="64"/>
                    <a:pt x="81" y="64"/>
                  </a:cubicBezTo>
                  <a:cubicBezTo>
                    <a:pt x="80" y="68"/>
                    <a:pt x="78" y="74"/>
                    <a:pt x="73" y="80"/>
                  </a:cubicBezTo>
                  <a:cubicBezTo>
                    <a:pt x="71" y="82"/>
                    <a:pt x="71" y="82"/>
                    <a:pt x="71" y="82"/>
                  </a:cubicBezTo>
                  <a:cubicBezTo>
                    <a:pt x="74" y="84"/>
                    <a:pt x="74" y="84"/>
                    <a:pt x="74" y="84"/>
                  </a:cubicBezTo>
                  <a:cubicBezTo>
                    <a:pt x="82" y="87"/>
                    <a:pt x="89" y="93"/>
                    <a:pt x="92" y="101"/>
                  </a:cubicBezTo>
                  <a:cubicBezTo>
                    <a:pt x="83" y="108"/>
                    <a:pt x="72" y="113"/>
                    <a:pt x="59" y="113"/>
                  </a:cubicBezTo>
                  <a:close/>
                  <a:moveTo>
                    <a:pt x="96" y="98"/>
                  </a:moveTo>
                  <a:cubicBezTo>
                    <a:pt x="93" y="90"/>
                    <a:pt x="87" y="84"/>
                    <a:pt x="79" y="80"/>
                  </a:cubicBezTo>
                  <a:cubicBezTo>
                    <a:pt x="82" y="76"/>
                    <a:pt x="84" y="72"/>
                    <a:pt x="85" y="69"/>
                  </a:cubicBezTo>
                  <a:cubicBezTo>
                    <a:pt x="85" y="69"/>
                    <a:pt x="85" y="69"/>
                    <a:pt x="85" y="69"/>
                  </a:cubicBezTo>
                  <a:cubicBezTo>
                    <a:pt x="92" y="60"/>
                    <a:pt x="94" y="53"/>
                    <a:pt x="92" y="49"/>
                  </a:cubicBezTo>
                  <a:cubicBezTo>
                    <a:pt x="91" y="47"/>
                    <a:pt x="89" y="46"/>
                    <a:pt x="88" y="46"/>
                  </a:cubicBezTo>
                  <a:cubicBezTo>
                    <a:pt x="88" y="43"/>
                    <a:pt x="88" y="43"/>
                    <a:pt x="88" y="43"/>
                  </a:cubicBezTo>
                  <a:cubicBezTo>
                    <a:pt x="88" y="29"/>
                    <a:pt x="77" y="18"/>
                    <a:pt x="63" y="18"/>
                  </a:cubicBezTo>
                  <a:cubicBezTo>
                    <a:pt x="55" y="18"/>
                    <a:pt x="55" y="18"/>
                    <a:pt x="55" y="18"/>
                  </a:cubicBezTo>
                  <a:cubicBezTo>
                    <a:pt x="41" y="18"/>
                    <a:pt x="30" y="29"/>
                    <a:pt x="30" y="43"/>
                  </a:cubicBezTo>
                  <a:cubicBezTo>
                    <a:pt x="30" y="46"/>
                    <a:pt x="30" y="46"/>
                    <a:pt x="30" y="46"/>
                  </a:cubicBezTo>
                  <a:cubicBezTo>
                    <a:pt x="29" y="46"/>
                    <a:pt x="27" y="47"/>
                    <a:pt x="26" y="49"/>
                  </a:cubicBezTo>
                  <a:cubicBezTo>
                    <a:pt x="24" y="53"/>
                    <a:pt x="26" y="60"/>
                    <a:pt x="33" y="69"/>
                  </a:cubicBezTo>
                  <a:cubicBezTo>
                    <a:pt x="33" y="69"/>
                    <a:pt x="33" y="69"/>
                    <a:pt x="33" y="69"/>
                  </a:cubicBezTo>
                  <a:cubicBezTo>
                    <a:pt x="34" y="72"/>
                    <a:pt x="36" y="76"/>
                    <a:pt x="39" y="80"/>
                  </a:cubicBezTo>
                  <a:cubicBezTo>
                    <a:pt x="31" y="84"/>
                    <a:pt x="25" y="90"/>
                    <a:pt x="21" y="97"/>
                  </a:cubicBezTo>
                  <a:cubicBezTo>
                    <a:pt x="18" y="94"/>
                    <a:pt x="15" y="90"/>
                    <a:pt x="12" y="85"/>
                  </a:cubicBezTo>
                  <a:cubicBezTo>
                    <a:pt x="14" y="81"/>
                    <a:pt x="18" y="78"/>
                    <a:pt x="22" y="76"/>
                  </a:cubicBezTo>
                  <a:cubicBezTo>
                    <a:pt x="22" y="76"/>
                    <a:pt x="22" y="76"/>
                    <a:pt x="22" y="76"/>
                  </a:cubicBezTo>
                  <a:cubicBezTo>
                    <a:pt x="24" y="75"/>
                    <a:pt x="24" y="75"/>
                    <a:pt x="24" y="75"/>
                  </a:cubicBezTo>
                  <a:cubicBezTo>
                    <a:pt x="23" y="74"/>
                    <a:pt x="23" y="74"/>
                    <a:pt x="23" y="74"/>
                  </a:cubicBezTo>
                  <a:cubicBezTo>
                    <a:pt x="20" y="70"/>
                    <a:pt x="19" y="66"/>
                    <a:pt x="18" y="63"/>
                  </a:cubicBezTo>
                  <a:cubicBezTo>
                    <a:pt x="17" y="63"/>
                    <a:pt x="17" y="63"/>
                    <a:pt x="17" y="63"/>
                  </a:cubicBezTo>
                  <a:cubicBezTo>
                    <a:pt x="14" y="57"/>
                    <a:pt x="14" y="55"/>
                    <a:pt x="14" y="55"/>
                  </a:cubicBezTo>
                  <a:cubicBezTo>
                    <a:pt x="15" y="54"/>
                    <a:pt x="15" y="54"/>
                    <a:pt x="15" y="54"/>
                  </a:cubicBezTo>
                  <a:cubicBezTo>
                    <a:pt x="17" y="54"/>
                    <a:pt x="17" y="54"/>
                    <a:pt x="17" y="54"/>
                  </a:cubicBezTo>
                  <a:cubicBezTo>
                    <a:pt x="17" y="49"/>
                    <a:pt x="17" y="49"/>
                    <a:pt x="17" y="49"/>
                  </a:cubicBezTo>
                  <a:cubicBezTo>
                    <a:pt x="17" y="43"/>
                    <a:pt x="21" y="38"/>
                    <a:pt x="27" y="37"/>
                  </a:cubicBezTo>
                  <a:cubicBezTo>
                    <a:pt x="27" y="36"/>
                    <a:pt x="27" y="35"/>
                    <a:pt x="28" y="33"/>
                  </a:cubicBezTo>
                  <a:cubicBezTo>
                    <a:pt x="20" y="34"/>
                    <a:pt x="14" y="41"/>
                    <a:pt x="14" y="49"/>
                  </a:cubicBezTo>
                  <a:cubicBezTo>
                    <a:pt x="14" y="51"/>
                    <a:pt x="14" y="51"/>
                    <a:pt x="14" y="51"/>
                  </a:cubicBezTo>
                  <a:cubicBezTo>
                    <a:pt x="13" y="52"/>
                    <a:pt x="12" y="52"/>
                    <a:pt x="11" y="53"/>
                  </a:cubicBezTo>
                  <a:cubicBezTo>
                    <a:pt x="10" y="56"/>
                    <a:pt x="11" y="60"/>
                    <a:pt x="15" y="66"/>
                  </a:cubicBezTo>
                  <a:cubicBezTo>
                    <a:pt x="15" y="66"/>
                    <a:pt x="15" y="66"/>
                    <a:pt x="15" y="66"/>
                  </a:cubicBezTo>
                  <a:cubicBezTo>
                    <a:pt x="16" y="69"/>
                    <a:pt x="17" y="71"/>
                    <a:pt x="19" y="74"/>
                  </a:cubicBezTo>
                  <a:cubicBezTo>
                    <a:pt x="16" y="76"/>
                    <a:pt x="13" y="79"/>
                    <a:pt x="10" y="82"/>
                  </a:cubicBezTo>
                  <a:cubicBezTo>
                    <a:pt x="7" y="75"/>
                    <a:pt x="5" y="67"/>
                    <a:pt x="5" y="59"/>
                  </a:cubicBezTo>
                  <a:cubicBezTo>
                    <a:pt x="5" y="29"/>
                    <a:pt x="29" y="5"/>
                    <a:pt x="59" y="5"/>
                  </a:cubicBezTo>
                  <a:cubicBezTo>
                    <a:pt x="89" y="5"/>
                    <a:pt x="113" y="29"/>
                    <a:pt x="113" y="59"/>
                  </a:cubicBezTo>
                  <a:cubicBezTo>
                    <a:pt x="113" y="67"/>
                    <a:pt x="111" y="74"/>
                    <a:pt x="108" y="81"/>
                  </a:cubicBezTo>
                  <a:cubicBezTo>
                    <a:pt x="106" y="78"/>
                    <a:pt x="103" y="76"/>
                    <a:pt x="100" y="74"/>
                  </a:cubicBezTo>
                  <a:cubicBezTo>
                    <a:pt x="102" y="71"/>
                    <a:pt x="103" y="69"/>
                    <a:pt x="104" y="66"/>
                  </a:cubicBezTo>
                  <a:cubicBezTo>
                    <a:pt x="104" y="66"/>
                    <a:pt x="104" y="66"/>
                    <a:pt x="104" y="66"/>
                  </a:cubicBezTo>
                  <a:cubicBezTo>
                    <a:pt x="108" y="60"/>
                    <a:pt x="109" y="56"/>
                    <a:pt x="108" y="53"/>
                  </a:cubicBezTo>
                  <a:cubicBezTo>
                    <a:pt x="107" y="52"/>
                    <a:pt x="106" y="52"/>
                    <a:pt x="105" y="51"/>
                  </a:cubicBezTo>
                  <a:cubicBezTo>
                    <a:pt x="105" y="49"/>
                    <a:pt x="105" y="49"/>
                    <a:pt x="105" y="49"/>
                  </a:cubicBezTo>
                  <a:cubicBezTo>
                    <a:pt x="105" y="41"/>
                    <a:pt x="99" y="34"/>
                    <a:pt x="90" y="33"/>
                  </a:cubicBezTo>
                  <a:cubicBezTo>
                    <a:pt x="91" y="34"/>
                    <a:pt x="91" y="36"/>
                    <a:pt x="91" y="37"/>
                  </a:cubicBezTo>
                  <a:cubicBezTo>
                    <a:pt x="97" y="38"/>
                    <a:pt x="102" y="43"/>
                    <a:pt x="102" y="49"/>
                  </a:cubicBezTo>
                  <a:cubicBezTo>
                    <a:pt x="102" y="54"/>
                    <a:pt x="102" y="54"/>
                    <a:pt x="102" y="54"/>
                  </a:cubicBezTo>
                  <a:cubicBezTo>
                    <a:pt x="104" y="54"/>
                    <a:pt x="104" y="54"/>
                    <a:pt x="104" y="54"/>
                  </a:cubicBezTo>
                  <a:cubicBezTo>
                    <a:pt x="104" y="54"/>
                    <a:pt x="105" y="54"/>
                    <a:pt x="105" y="55"/>
                  </a:cubicBezTo>
                  <a:cubicBezTo>
                    <a:pt x="105" y="55"/>
                    <a:pt x="106" y="57"/>
                    <a:pt x="102" y="63"/>
                  </a:cubicBezTo>
                  <a:cubicBezTo>
                    <a:pt x="101" y="63"/>
                    <a:pt x="101" y="63"/>
                    <a:pt x="101" y="63"/>
                  </a:cubicBezTo>
                  <a:cubicBezTo>
                    <a:pt x="101" y="66"/>
                    <a:pt x="99" y="70"/>
                    <a:pt x="96" y="74"/>
                  </a:cubicBezTo>
                  <a:cubicBezTo>
                    <a:pt x="95" y="75"/>
                    <a:pt x="95" y="75"/>
                    <a:pt x="95" y="75"/>
                  </a:cubicBezTo>
                  <a:cubicBezTo>
                    <a:pt x="97" y="76"/>
                    <a:pt x="97" y="76"/>
                    <a:pt x="97" y="76"/>
                  </a:cubicBezTo>
                  <a:cubicBezTo>
                    <a:pt x="97" y="76"/>
                    <a:pt x="97" y="76"/>
                    <a:pt x="97" y="76"/>
                  </a:cubicBezTo>
                  <a:cubicBezTo>
                    <a:pt x="97" y="76"/>
                    <a:pt x="97" y="76"/>
                    <a:pt x="97" y="76"/>
                  </a:cubicBezTo>
                  <a:cubicBezTo>
                    <a:pt x="97" y="76"/>
                    <a:pt x="97" y="76"/>
                    <a:pt x="97" y="76"/>
                  </a:cubicBezTo>
                  <a:cubicBezTo>
                    <a:pt x="101" y="78"/>
                    <a:pt x="104" y="81"/>
                    <a:pt x="107" y="84"/>
                  </a:cubicBezTo>
                  <a:cubicBezTo>
                    <a:pt x="104" y="89"/>
                    <a:pt x="100" y="94"/>
                    <a:pt x="96" y="98"/>
                  </a:cubicBezTo>
                  <a:close/>
                </a:path>
              </a:pathLst>
            </a:custGeom>
            <a:solidFill>
              <a:srgbClr val="00B050"/>
            </a:solidFill>
            <a:ln w="3175">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8576" tIns="34289" rIns="68576" bIns="34289" numCol="1" anchor="t" anchorCtr="0" compatLnSpc="1">
              <a:prstTxWarp prst="textNoShape">
                <a:avLst/>
              </a:prstTxWarp>
            </a:bodyPr>
            <a:lstStyle/>
            <a:p>
              <a:endParaRPr lang="en-US" dirty="0">
                <a:latin typeface="Verdana" charset="0"/>
                <a:ea typeface="Verdana" charset="0"/>
                <a:cs typeface="Verdana" charset="0"/>
              </a:endParaRPr>
            </a:p>
          </p:txBody>
        </p:sp>
      </p:grpSp>
      <p:grpSp>
        <p:nvGrpSpPr>
          <p:cNvPr id="8" name="Group 7"/>
          <p:cNvGrpSpPr/>
          <p:nvPr/>
        </p:nvGrpSpPr>
        <p:grpSpPr>
          <a:xfrm>
            <a:off x="3639955" y="2203328"/>
            <a:ext cx="1724133" cy="1880590"/>
            <a:chOff x="3609867" y="2419352"/>
            <a:chExt cx="1724133" cy="1880590"/>
          </a:xfrm>
        </p:grpSpPr>
        <p:sp>
          <p:nvSpPr>
            <p:cNvPr id="24" name="Shape 4769"/>
            <p:cNvSpPr txBox="1"/>
            <p:nvPr/>
          </p:nvSpPr>
          <p:spPr>
            <a:xfrm>
              <a:off x="3609867" y="2419352"/>
              <a:ext cx="1537649" cy="485904"/>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Discoverable</a:t>
              </a:r>
            </a:p>
          </p:txBody>
        </p:sp>
        <p:grpSp>
          <p:nvGrpSpPr>
            <p:cNvPr id="19" name="Group 18"/>
            <p:cNvGrpSpPr/>
            <p:nvPr/>
          </p:nvGrpSpPr>
          <p:grpSpPr>
            <a:xfrm>
              <a:off x="3754431" y="2691639"/>
              <a:ext cx="1579569" cy="1386266"/>
              <a:chOff x="835025" y="3797300"/>
              <a:chExt cx="454025" cy="398463"/>
            </a:xfrm>
            <a:solidFill>
              <a:schemeClr val="accent1"/>
            </a:solidFill>
          </p:grpSpPr>
          <p:sp>
            <p:nvSpPr>
              <p:cNvPr id="20" name="Rectangle 276"/>
              <p:cNvSpPr>
                <a:spLocks noChangeArrowheads="1"/>
              </p:cNvSpPr>
              <p:nvPr/>
            </p:nvSpPr>
            <p:spPr bwMode="auto">
              <a:xfrm>
                <a:off x="944563" y="4029075"/>
                <a:ext cx="146050" cy="190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277"/>
              <p:cNvSpPr>
                <a:spLocks noChangeArrowheads="1"/>
              </p:cNvSpPr>
              <p:nvPr/>
            </p:nvSpPr>
            <p:spPr bwMode="auto">
              <a:xfrm>
                <a:off x="922338" y="3962400"/>
                <a:ext cx="206375" cy="190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278"/>
              <p:cNvSpPr>
                <a:spLocks noChangeArrowheads="1"/>
              </p:cNvSpPr>
              <p:nvPr/>
            </p:nvSpPr>
            <p:spPr bwMode="auto">
              <a:xfrm>
                <a:off x="955675" y="3894138"/>
                <a:ext cx="66675" cy="1905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79"/>
              <p:cNvSpPr>
                <a:spLocks noEditPoints="1"/>
              </p:cNvSpPr>
              <p:nvPr/>
            </p:nvSpPr>
            <p:spPr bwMode="auto">
              <a:xfrm>
                <a:off x="835025" y="3797300"/>
                <a:ext cx="454025" cy="398463"/>
              </a:xfrm>
              <a:custGeom>
                <a:avLst/>
                <a:gdLst>
                  <a:gd name="T0" fmla="*/ 99 w 121"/>
                  <a:gd name="T1" fmla="*/ 73 h 106"/>
                  <a:gd name="T2" fmla="*/ 96 w 121"/>
                  <a:gd name="T3" fmla="*/ 76 h 106"/>
                  <a:gd name="T4" fmla="*/ 88 w 121"/>
                  <a:gd name="T5" fmla="*/ 70 h 106"/>
                  <a:gd name="T6" fmla="*/ 76 w 121"/>
                  <a:gd name="T7" fmla="*/ 10 h 106"/>
                  <a:gd name="T8" fmla="*/ 48 w 121"/>
                  <a:gd name="T9" fmla="*/ 0 h 106"/>
                  <a:gd name="T10" fmla="*/ 11 w 121"/>
                  <a:gd name="T11" fmla="*/ 19 h 106"/>
                  <a:gd name="T12" fmla="*/ 2 w 121"/>
                  <a:gd name="T13" fmla="*/ 53 h 106"/>
                  <a:gd name="T14" fmla="*/ 20 w 121"/>
                  <a:gd name="T15" fmla="*/ 84 h 106"/>
                  <a:gd name="T16" fmla="*/ 48 w 121"/>
                  <a:gd name="T17" fmla="*/ 94 h 106"/>
                  <a:gd name="T18" fmla="*/ 81 w 121"/>
                  <a:gd name="T19" fmla="*/ 80 h 106"/>
                  <a:gd name="T20" fmla="*/ 89 w 121"/>
                  <a:gd name="T21" fmla="*/ 86 h 106"/>
                  <a:gd name="T22" fmla="*/ 86 w 121"/>
                  <a:gd name="T23" fmla="*/ 89 h 106"/>
                  <a:gd name="T24" fmla="*/ 108 w 121"/>
                  <a:gd name="T25" fmla="*/ 106 h 106"/>
                  <a:gd name="T26" fmla="*/ 121 w 121"/>
                  <a:gd name="T27" fmla="*/ 89 h 106"/>
                  <a:gd name="T28" fmla="*/ 99 w 121"/>
                  <a:gd name="T29" fmla="*/ 73 h 106"/>
                  <a:gd name="T30" fmla="*/ 48 w 121"/>
                  <a:gd name="T31" fmla="*/ 88 h 106"/>
                  <a:gd name="T32" fmla="*/ 23 w 121"/>
                  <a:gd name="T33" fmla="*/ 80 h 106"/>
                  <a:gd name="T34" fmla="*/ 7 w 121"/>
                  <a:gd name="T35" fmla="*/ 53 h 106"/>
                  <a:gd name="T36" fmla="*/ 15 w 121"/>
                  <a:gd name="T37" fmla="*/ 22 h 106"/>
                  <a:gd name="T38" fmla="*/ 48 w 121"/>
                  <a:gd name="T39" fmla="*/ 6 h 106"/>
                  <a:gd name="T40" fmla="*/ 73 w 121"/>
                  <a:gd name="T41" fmla="*/ 14 h 106"/>
                  <a:gd name="T42" fmla="*/ 81 w 121"/>
                  <a:gd name="T43" fmla="*/ 72 h 106"/>
                  <a:gd name="T44" fmla="*/ 48 w 121"/>
                  <a:gd name="T45" fmla="*/ 8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1" h="106">
                    <a:moveTo>
                      <a:pt x="99" y="73"/>
                    </a:moveTo>
                    <a:cubicBezTo>
                      <a:pt x="96" y="76"/>
                      <a:pt x="96" y="76"/>
                      <a:pt x="96" y="76"/>
                    </a:cubicBezTo>
                    <a:cubicBezTo>
                      <a:pt x="88" y="70"/>
                      <a:pt x="88" y="70"/>
                      <a:pt x="88" y="70"/>
                    </a:cubicBezTo>
                    <a:cubicBezTo>
                      <a:pt x="100" y="50"/>
                      <a:pt x="95" y="24"/>
                      <a:pt x="76" y="10"/>
                    </a:cubicBezTo>
                    <a:cubicBezTo>
                      <a:pt x="68" y="4"/>
                      <a:pt x="58" y="0"/>
                      <a:pt x="48" y="0"/>
                    </a:cubicBezTo>
                    <a:cubicBezTo>
                      <a:pt x="33" y="0"/>
                      <a:pt x="20" y="7"/>
                      <a:pt x="11" y="19"/>
                    </a:cubicBezTo>
                    <a:cubicBezTo>
                      <a:pt x="3" y="29"/>
                      <a:pt x="0" y="41"/>
                      <a:pt x="2" y="53"/>
                    </a:cubicBezTo>
                    <a:cubicBezTo>
                      <a:pt x="3" y="66"/>
                      <a:pt x="10" y="77"/>
                      <a:pt x="20" y="84"/>
                    </a:cubicBezTo>
                    <a:cubicBezTo>
                      <a:pt x="28" y="90"/>
                      <a:pt x="38" y="94"/>
                      <a:pt x="48" y="94"/>
                    </a:cubicBezTo>
                    <a:cubicBezTo>
                      <a:pt x="60" y="94"/>
                      <a:pt x="72" y="89"/>
                      <a:pt x="81" y="80"/>
                    </a:cubicBezTo>
                    <a:cubicBezTo>
                      <a:pt x="89" y="86"/>
                      <a:pt x="89" y="86"/>
                      <a:pt x="89" y="86"/>
                    </a:cubicBezTo>
                    <a:cubicBezTo>
                      <a:pt x="86" y="89"/>
                      <a:pt x="86" y="89"/>
                      <a:pt x="86" y="89"/>
                    </a:cubicBezTo>
                    <a:cubicBezTo>
                      <a:pt x="108" y="106"/>
                      <a:pt x="108" y="106"/>
                      <a:pt x="108" y="106"/>
                    </a:cubicBezTo>
                    <a:cubicBezTo>
                      <a:pt x="121" y="89"/>
                      <a:pt x="121" y="89"/>
                      <a:pt x="121" y="89"/>
                    </a:cubicBezTo>
                    <a:lnTo>
                      <a:pt x="99" y="73"/>
                    </a:lnTo>
                    <a:close/>
                    <a:moveTo>
                      <a:pt x="48" y="88"/>
                    </a:moveTo>
                    <a:cubicBezTo>
                      <a:pt x="39" y="88"/>
                      <a:pt x="30" y="85"/>
                      <a:pt x="23" y="80"/>
                    </a:cubicBezTo>
                    <a:cubicBezTo>
                      <a:pt x="14" y="73"/>
                      <a:pt x="8" y="64"/>
                      <a:pt x="7" y="53"/>
                    </a:cubicBezTo>
                    <a:cubicBezTo>
                      <a:pt x="5" y="42"/>
                      <a:pt x="8" y="31"/>
                      <a:pt x="15" y="22"/>
                    </a:cubicBezTo>
                    <a:cubicBezTo>
                      <a:pt x="23" y="12"/>
                      <a:pt x="35" y="6"/>
                      <a:pt x="48" y="6"/>
                    </a:cubicBezTo>
                    <a:cubicBezTo>
                      <a:pt x="57" y="6"/>
                      <a:pt x="65" y="9"/>
                      <a:pt x="73" y="14"/>
                    </a:cubicBezTo>
                    <a:cubicBezTo>
                      <a:pt x="91" y="28"/>
                      <a:pt x="94" y="54"/>
                      <a:pt x="81" y="72"/>
                    </a:cubicBezTo>
                    <a:cubicBezTo>
                      <a:pt x="73" y="82"/>
                      <a:pt x="61" y="88"/>
                      <a:pt x="48" y="8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 name="Oval 5"/>
            <p:cNvSpPr/>
            <p:nvPr/>
          </p:nvSpPr>
          <p:spPr>
            <a:xfrm>
              <a:off x="3936584" y="2910624"/>
              <a:ext cx="873844" cy="810614"/>
            </a:xfrm>
            <a:prstGeom prst="ellipse">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Freeform 266"/>
            <p:cNvSpPr>
              <a:spLocks noEditPoints="1"/>
            </p:cNvSpPr>
            <p:nvPr/>
          </p:nvSpPr>
          <p:spPr bwMode="auto">
            <a:xfrm>
              <a:off x="4005281" y="2931790"/>
              <a:ext cx="863053" cy="742226"/>
            </a:xfrm>
            <a:custGeom>
              <a:avLst/>
              <a:gdLst>
                <a:gd name="T0" fmla="*/ 89 w 148"/>
                <a:gd name="T1" fmla="*/ 22 h 127"/>
                <a:gd name="T2" fmla="*/ 89 w 148"/>
                <a:gd name="T3" fmla="*/ 13 h 127"/>
                <a:gd name="T4" fmla="*/ 72 w 148"/>
                <a:gd name="T5" fmla="*/ 1 h 127"/>
                <a:gd name="T6" fmla="*/ 60 w 148"/>
                <a:gd name="T7" fmla="*/ 19 h 127"/>
                <a:gd name="T8" fmla="*/ 76 w 148"/>
                <a:gd name="T9" fmla="*/ 27 h 127"/>
                <a:gd name="T10" fmla="*/ 78 w 148"/>
                <a:gd name="T11" fmla="*/ 47 h 127"/>
                <a:gd name="T12" fmla="*/ 30 w 148"/>
                <a:gd name="T13" fmla="*/ 125 h 127"/>
                <a:gd name="T14" fmla="*/ 95 w 148"/>
                <a:gd name="T15" fmla="*/ 64 h 127"/>
                <a:gd name="T16" fmla="*/ 119 w 148"/>
                <a:gd name="T17" fmla="*/ 89 h 127"/>
                <a:gd name="T18" fmla="*/ 30 w 148"/>
                <a:gd name="T19" fmla="*/ 119 h 127"/>
                <a:gd name="T20" fmla="*/ 80 w 148"/>
                <a:gd name="T21" fmla="*/ 51 h 127"/>
                <a:gd name="T22" fmla="*/ 30 w 148"/>
                <a:gd name="T23" fmla="*/ 119 h 127"/>
                <a:gd name="T24" fmla="*/ 1 w 148"/>
                <a:gd name="T25" fmla="*/ 32 h 127"/>
                <a:gd name="T26" fmla="*/ 21 w 148"/>
                <a:gd name="T27" fmla="*/ 11 h 127"/>
                <a:gd name="T28" fmla="*/ 24 w 148"/>
                <a:gd name="T29" fmla="*/ 32 h 127"/>
                <a:gd name="T30" fmla="*/ 32 w 148"/>
                <a:gd name="T31" fmla="*/ 12 h 127"/>
                <a:gd name="T32" fmla="*/ 48 w 148"/>
                <a:gd name="T33" fmla="*/ 36 h 127"/>
                <a:gd name="T34" fmla="*/ 62 w 148"/>
                <a:gd name="T35" fmla="*/ 56 h 127"/>
                <a:gd name="T36" fmla="*/ 42 w 148"/>
                <a:gd name="T37" fmla="*/ 42 h 127"/>
                <a:gd name="T38" fmla="*/ 43 w 148"/>
                <a:gd name="T39" fmla="*/ 36 h 127"/>
                <a:gd name="T40" fmla="*/ 34 w 148"/>
                <a:gd name="T41" fmla="*/ 34 h 127"/>
                <a:gd name="T42" fmla="*/ 14 w 148"/>
                <a:gd name="T43" fmla="*/ 32 h 127"/>
                <a:gd name="T44" fmla="*/ 5 w 148"/>
                <a:gd name="T45" fmla="*/ 32 h 127"/>
                <a:gd name="T46" fmla="*/ 29 w 148"/>
                <a:gd name="T47" fmla="*/ 53 h 127"/>
                <a:gd name="T48" fmla="*/ 48 w 148"/>
                <a:gd name="T49" fmla="*/ 70 h 127"/>
                <a:gd name="T50" fmla="*/ 29 w 148"/>
                <a:gd name="T51" fmla="*/ 57 h 127"/>
                <a:gd name="T52" fmla="*/ 95 w 148"/>
                <a:gd name="T53" fmla="*/ 112 h 127"/>
                <a:gd name="T54" fmla="*/ 100 w 148"/>
                <a:gd name="T55" fmla="*/ 107 h 127"/>
                <a:gd name="T56" fmla="*/ 95 w 148"/>
                <a:gd name="T57" fmla="*/ 112 h 127"/>
                <a:gd name="T58" fmla="*/ 115 w 148"/>
                <a:gd name="T59" fmla="*/ 110 h 127"/>
                <a:gd name="T60" fmla="*/ 67 w 148"/>
                <a:gd name="T61" fmla="*/ 95 h 127"/>
                <a:gd name="T62" fmla="*/ 98 w 148"/>
                <a:gd name="T63" fmla="*/ 121 h 127"/>
                <a:gd name="T64" fmla="*/ 81 w 148"/>
                <a:gd name="T65" fmla="*/ 8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127">
                  <a:moveTo>
                    <a:pt x="101" y="21"/>
                  </a:moveTo>
                  <a:cubicBezTo>
                    <a:pt x="95" y="25"/>
                    <a:pt x="89" y="22"/>
                    <a:pt x="89" y="22"/>
                  </a:cubicBezTo>
                  <a:cubicBezTo>
                    <a:pt x="85" y="17"/>
                    <a:pt x="85" y="17"/>
                    <a:pt x="85" y="17"/>
                  </a:cubicBezTo>
                  <a:cubicBezTo>
                    <a:pt x="89" y="13"/>
                    <a:pt x="89" y="13"/>
                    <a:pt x="89" y="13"/>
                  </a:cubicBezTo>
                  <a:cubicBezTo>
                    <a:pt x="77" y="1"/>
                    <a:pt x="77" y="1"/>
                    <a:pt x="77" y="1"/>
                  </a:cubicBezTo>
                  <a:cubicBezTo>
                    <a:pt x="76" y="0"/>
                    <a:pt x="74" y="0"/>
                    <a:pt x="72" y="1"/>
                  </a:cubicBezTo>
                  <a:cubicBezTo>
                    <a:pt x="60" y="14"/>
                    <a:pt x="60" y="14"/>
                    <a:pt x="60" y="14"/>
                  </a:cubicBezTo>
                  <a:cubicBezTo>
                    <a:pt x="58" y="16"/>
                    <a:pt x="58" y="18"/>
                    <a:pt x="60" y="19"/>
                  </a:cubicBezTo>
                  <a:cubicBezTo>
                    <a:pt x="71" y="31"/>
                    <a:pt x="71" y="31"/>
                    <a:pt x="71" y="31"/>
                  </a:cubicBezTo>
                  <a:cubicBezTo>
                    <a:pt x="76" y="27"/>
                    <a:pt x="76" y="27"/>
                    <a:pt x="76" y="27"/>
                  </a:cubicBezTo>
                  <a:cubicBezTo>
                    <a:pt x="85" y="36"/>
                    <a:pt x="76" y="45"/>
                    <a:pt x="76" y="45"/>
                  </a:cubicBezTo>
                  <a:cubicBezTo>
                    <a:pt x="78" y="47"/>
                    <a:pt x="78" y="47"/>
                    <a:pt x="78" y="47"/>
                  </a:cubicBezTo>
                  <a:cubicBezTo>
                    <a:pt x="15" y="110"/>
                    <a:pt x="15" y="110"/>
                    <a:pt x="15" y="110"/>
                  </a:cubicBezTo>
                  <a:cubicBezTo>
                    <a:pt x="30" y="125"/>
                    <a:pt x="30" y="125"/>
                    <a:pt x="30" y="125"/>
                  </a:cubicBezTo>
                  <a:cubicBezTo>
                    <a:pt x="93" y="62"/>
                    <a:pt x="93" y="62"/>
                    <a:pt x="93" y="62"/>
                  </a:cubicBezTo>
                  <a:cubicBezTo>
                    <a:pt x="95" y="64"/>
                    <a:pt x="95" y="64"/>
                    <a:pt x="95" y="64"/>
                  </a:cubicBezTo>
                  <a:cubicBezTo>
                    <a:pt x="106" y="57"/>
                    <a:pt x="106" y="57"/>
                    <a:pt x="106" y="57"/>
                  </a:cubicBezTo>
                  <a:cubicBezTo>
                    <a:pt x="106" y="57"/>
                    <a:pt x="124" y="61"/>
                    <a:pt x="119" y="89"/>
                  </a:cubicBezTo>
                  <a:cubicBezTo>
                    <a:pt x="148" y="56"/>
                    <a:pt x="108" y="21"/>
                    <a:pt x="101" y="21"/>
                  </a:cubicBezTo>
                  <a:close/>
                  <a:moveTo>
                    <a:pt x="30" y="119"/>
                  </a:moveTo>
                  <a:cubicBezTo>
                    <a:pt x="21" y="110"/>
                    <a:pt x="21" y="110"/>
                    <a:pt x="21" y="110"/>
                  </a:cubicBezTo>
                  <a:cubicBezTo>
                    <a:pt x="80" y="51"/>
                    <a:pt x="80" y="51"/>
                    <a:pt x="80" y="51"/>
                  </a:cubicBezTo>
                  <a:cubicBezTo>
                    <a:pt x="88" y="60"/>
                    <a:pt x="88" y="60"/>
                    <a:pt x="88" y="60"/>
                  </a:cubicBezTo>
                  <a:lnTo>
                    <a:pt x="30" y="119"/>
                  </a:lnTo>
                  <a:close/>
                  <a:moveTo>
                    <a:pt x="22" y="57"/>
                  </a:moveTo>
                  <a:cubicBezTo>
                    <a:pt x="9" y="56"/>
                    <a:pt x="0" y="45"/>
                    <a:pt x="1" y="32"/>
                  </a:cubicBezTo>
                  <a:cubicBezTo>
                    <a:pt x="2" y="22"/>
                    <a:pt x="8" y="14"/>
                    <a:pt x="18" y="12"/>
                  </a:cubicBezTo>
                  <a:cubicBezTo>
                    <a:pt x="21" y="11"/>
                    <a:pt x="21" y="11"/>
                    <a:pt x="21" y="11"/>
                  </a:cubicBezTo>
                  <a:cubicBezTo>
                    <a:pt x="19" y="30"/>
                    <a:pt x="19" y="30"/>
                    <a:pt x="19" y="30"/>
                  </a:cubicBezTo>
                  <a:cubicBezTo>
                    <a:pt x="24" y="32"/>
                    <a:pt x="24" y="32"/>
                    <a:pt x="24" y="32"/>
                  </a:cubicBezTo>
                  <a:cubicBezTo>
                    <a:pt x="30" y="31"/>
                    <a:pt x="30" y="31"/>
                    <a:pt x="30" y="31"/>
                  </a:cubicBezTo>
                  <a:cubicBezTo>
                    <a:pt x="32" y="12"/>
                    <a:pt x="32" y="12"/>
                    <a:pt x="32" y="12"/>
                  </a:cubicBezTo>
                  <a:cubicBezTo>
                    <a:pt x="35" y="13"/>
                    <a:pt x="35" y="13"/>
                    <a:pt x="35" y="13"/>
                  </a:cubicBezTo>
                  <a:cubicBezTo>
                    <a:pt x="43" y="18"/>
                    <a:pt x="48" y="27"/>
                    <a:pt x="48" y="36"/>
                  </a:cubicBezTo>
                  <a:cubicBezTo>
                    <a:pt x="47" y="38"/>
                    <a:pt x="47" y="39"/>
                    <a:pt x="47" y="41"/>
                  </a:cubicBezTo>
                  <a:cubicBezTo>
                    <a:pt x="62" y="56"/>
                    <a:pt x="62" y="56"/>
                    <a:pt x="62" y="56"/>
                  </a:cubicBezTo>
                  <a:cubicBezTo>
                    <a:pt x="59" y="59"/>
                    <a:pt x="59" y="59"/>
                    <a:pt x="59" y="59"/>
                  </a:cubicBezTo>
                  <a:cubicBezTo>
                    <a:pt x="42" y="42"/>
                    <a:pt x="42" y="42"/>
                    <a:pt x="42" y="42"/>
                  </a:cubicBezTo>
                  <a:cubicBezTo>
                    <a:pt x="42" y="41"/>
                    <a:pt x="42" y="41"/>
                    <a:pt x="42" y="41"/>
                  </a:cubicBezTo>
                  <a:cubicBezTo>
                    <a:pt x="43" y="39"/>
                    <a:pt x="43" y="38"/>
                    <a:pt x="43" y="36"/>
                  </a:cubicBezTo>
                  <a:cubicBezTo>
                    <a:pt x="44" y="29"/>
                    <a:pt x="41" y="23"/>
                    <a:pt x="36" y="19"/>
                  </a:cubicBezTo>
                  <a:cubicBezTo>
                    <a:pt x="34" y="34"/>
                    <a:pt x="34" y="34"/>
                    <a:pt x="34" y="34"/>
                  </a:cubicBezTo>
                  <a:cubicBezTo>
                    <a:pt x="24" y="37"/>
                    <a:pt x="24" y="37"/>
                    <a:pt x="24" y="37"/>
                  </a:cubicBezTo>
                  <a:cubicBezTo>
                    <a:pt x="14" y="32"/>
                    <a:pt x="14" y="32"/>
                    <a:pt x="14" y="32"/>
                  </a:cubicBezTo>
                  <a:cubicBezTo>
                    <a:pt x="16" y="17"/>
                    <a:pt x="16" y="17"/>
                    <a:pt x="16" y="17"/>
                  </a:cubicBezTo>
                  <a:cubicBezTo>
                    <a:pt x="10" y="20"/>
                    <a:pt x="6" y="25"/>
                    <a:pt x="5" y="32"/>
                  </a:cubicBezTo>
                  <a:cubicBezTo>
                    <a:pt x="4" y="43"/>
                    <a:pt x="12" y="52"/>
                    <a:pt x="22" y="53"/>
                  </a:cubicBezTo>
                  <a:cubicBezTo>
                    <a:pt x="25" y="53"/>
                    <a:pt x="27" y="53"/>
                    <a:pt x="29" y="53"/>
                  </a:cubicBezTo>
                  <a:cubicBezTo>
                    <a:pt x="30" y="52"/>
                    <a:pt x="30" y="52"/>
                    <a:pt x="30" y="52"/>
                  </a:cubicBezTo>
                  <a:cubicBezTo>
                    <a:pt x="48" y="70"/>
                    <a:pt x="48" y="70"/>
                    <a:pt x="48" y="70"/>
                  </a:cubicBezTo>
                  <a:cubicBezTo>
                    <a:pt x="45" y="73"/>
                    <a:pt x="45" y="73"/>
                    <a:pt x="45" y="73"/>
                  </a:cubicBezTo>
                  <a:cubicBezTo>
                    <a:pt x="29" y="57"/>
                    <a:pt x="29" y="57"/>
                    <a:pt x="29" y="57"/>
                  </a:cubicBezTo>
                  <a:cubicBezTo>
                    <a:pt x="27" y="58"/>
                    <a:pt x="24" y="58"/>
                    <a:pt x="22" y="57"/>
                  </a:cubicBezTo>
                  <a:close/>
                  <a:moveTo>
                    <a:pt x="95" y="112"/>
                  </a:moveTo>
                  <a:cubicBezTo>
                    <a:pt x="94" y="111"/>
                    <a:pt x="94" y="109"/>
                    <a:pt x="95" y="107"/>
                  </a:cubicBezTo>
                  <a:cubicBezTo>
                    <a:pt x="97" y="106"/>
                    <a:pt x="99" y="106"/>
                    <a:pt x="100" y="107"/>
                  </a:cubicBezTo>
                  <a:cubicBezTo>
                    <a:pt x="101" y="109"/>
                    <a:pt x="101" y="111"/>
                    <a:pt x="100" y="112"/>
                  </a:cubicBezTo>
                  <a:cubicBezTo>
                    <a:pt x="99" y="113"/>
                    <a:pt x="97" y="113"/>
                    <a:pt x="95" y="112"/>
                  </a:cubicBezTo>
                  <a:close/>
                  <a:moveTo>
                    <a:pt x="84" y="78"/>
                  </a:moveTo>
                  <a:cubicBezTo>
                    <a:pt x="115" y="110"/>
                    <a:pt x="115" y="110"/>
                    <a:pt x="115" y="110"/>
                  </a:cubicBezTo>
                  <a:cubicBezTo>
                    <a:pt x="98" y="127"/>
                    <a:pt x="98" y="127"/>
                    <a:pt x="98" y="127"/>
                  </a:cubicBezTo>
                  <a:cubicBezTo>
                    <a:pt x="67" y="95"/>
                    <a:pt x="67" y="95"/>
                    <a:pt x="67" y="95"/>
                  </a:cubicBezTo>
                  <a:cubicBezTo>
                    <a:pt x="70" y="92"/>
                    <a:pt x="70" y="92"/>
                    <a:pt x="70" y="92"/>
                  </a:cubicBezTo>
                  <a:cubicBezTo>
                    <a:pt x="98" y="121"/>
                    <a:pt x="98" y="121"/>
                    <a:pt x="98" y="121"/>
                  </a:cubicBezTo>
                  <a:cubicBezTo>
                    <a:pt x="109" y="110"/>
                    <a:pt x="109" y="110"/>
                    <a:pt x="109" y="110"/>
                  </a:cubicBezTo>
                  <a:cubicBezTo>
                    <a:pt x="81" y="81"/>
                    <a:pt x="81" y="81"/>
                    <a:pt x="81" y="81"/>
                  </a:cubicBezTo>
                  <a:lnTo>
                    <a:pt x="84" y="7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5" name="Shape 4769"/>
            <p:cNvSpPr txBox="1"/>
            <p:nvPr/>
          </p:nvSpPr>
          <p:spPr>
            <a:xfrm>
              <a:off x="3609867" y="3814038"/>
              <a:ext cx="1537649" cy="485904"/>
            </a:xfrm>
            <a:prstGeom prst="rect">
              <a:avLst/>
            </a:prstGeom>
            <a:noFill/>
            <a:ln>
              <a:noFill/>
            </a:ln>
          </p:spPr>
          <p:txBody>
            <a:bodyPr lIns="68555" tIns="68555" rIns="68555" bIns="68555" anchor="t" anchorCtr="0">
              <a:noAutofit/>
            </a:bodyPr>
            <a:lstStyle/>
            <a:p>
              <a:pPr algn="ctr"/>
              <a:r>
                <a:rPr lang="en-US" dirty="0">
                  <a:latin typeface="Verdana" charset="0"/>
                  <a:ea typeface="Verdana" charset="0"/>
                  <a:cs typeface="Verdana" charset="0"/>
                </a:rPr>
                <a:t>Self-service</a:t>
              </a:r>
            </a:p>
          </p:txBody>
        </p:sp>
      </p:grpSp>
      <p:sp>
        <p:nvSpPr>
          <p:cNvPr id="26"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7</a:t>
            </a:fld>
            <a:endParaRPr lang="en-US" dirty="0">
              <a:solidFill>
                <a:prstClr val="white">
                  <a:lumMod val="75000"/>
                </a:prstClr>
              </a:solidFill>
            </a:endParaRPr>
          </a:p>
        </p:txBody>
      </p:sp>
    </p:spTree>
    <p:extLst>
      <p:ext uri="{BB962C8B-B14F-4D97-AF65-F5344CB8AC3E}">
        <p14:creationId xmlns:p14="http://schemas.microsoft.com/office/powerpoint/2010/main" val="221449401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par>
                          <p:cTn id="8" fill="hold">
                            <p:stCondLst>
                              <p:cond delay="2000"/>
                            </p:stCondLst>
                            <p:childTnLst>
                              <p:par>
                                <p:cTn id="9" presetID="22" presetClass="entr" presetSubtype="2" fill="hold" nodeType="afterEffect">
                                  <p:stCondLst>
                                    <p:cond delay="1000"/>
                                  </p:stCondLst>
                                  <p:childTnLst>
                                    <p:set>
                                      <p:cBhvr>
                                        <p:cTn id="10" dur="1" fill="hold">
                                          <p:stCondLst>
                                            <p:cond delay="0"/>
                                          </p:stCondLst>
                                        </p:cTn>
                                        <p:tgtEl>
                                          <p:spTgt spid="2"/>
                                        </p:tgtEl>
                                        <p:attrNameLst>
                                          <p:attrName>style.visibility</p:attrName>
                                        </p:attrNameLst>
                                      </p:cBhvr>
                                      <p:to>
                                        <p:strVal val="visible"/>
                                      </p:to>
                                    </p:set>
                                    <p:animEffect transition="in" filter="wipe(right)">
                                      <p:cBhvr>
                                        <p:cTn id="11"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812852" y="1096511"/>
            <a:ext cx="3760935" cy="3627909"/>
            <a:chOff x="3812852" y="1096511"/>
            <a:chExt cx="3760935" cy="3627909"/>
          </a:xfrm>
        </p:grpSpPr>
        <p:pic>
          <p:nvPicPr>
            <p:cNvPr id="433" name="Picture 43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4" y="1096511"/>
              <a:ext cx="476379" cy="475938"/>
            </a:xfrm>
            <a:prstGeom prst="rect">
              <a:avLst/>
            </a:prstGeom>
          </p:spPr>
        </p:pic>
        <p:pic>
          <p:nvPicPr>
            <p:cNvPr id="354" name="Shape 1790"/>
            <p:cNvPicPr preferRelativeResize="0"/>
            <p:nvPr/>
          </p:nvPicPr>
          <p:blipFill rotWithShape="1">
            <a:blip r:embed="rId4">
              <a:alphaModFix/>
            </a:blip>
            <a:srcRect/>
            <a:stretch/>
          </p:blipFill>
          <p:spPr>
            <a:xfrm>
              <a:off x="5465167" y="4425747"/>
              <a:ext cx="388679" cy="260094"/>
            </a:xfrm>
            <a:prstGeom prst="rect">
              <a:avLst/>
            </a:prstGeom>
            <a:noFill/>
            <a:ln>
              <a:noFill/>
            </a:ln>
          </p:spPr>
        </p:pic>
        <p:grpSp>
          <p:nvGrpSpPr>
            <p:cNvPr id="355" name="Shape 1791"/>
            <p:cNvGrpSpPr/>
            <p:nvPr/>
          </p:nvGrpSpPr>
          <p:grpSpPr>
            <a:xfrm>
              <a:off x="7009934" y="4400063"/>
              <a:ext cx="563853" cy="324357"/>
              <a:chOff x="4211756" y="1376366"/>
              <a:chExt cx="1134998" cy="653514"/>
            </a:xfrm>
          </p:grpSpPr>
          <p:grpSp>
            <p:nvGrpSpPr>
              <p:cNvPr id="356" name="Shape 1792"/>
              <p:cNvGrpSpPr/>
              <p:nvPr/>
            </p:nvGrpSpPr>
            <p:grpSpPr>
              <a:xfrm>
                <a:off x="4514874" y="1376366"/>
                <a:ext cx="423863" cy="379412"/>
                <a:chOff x="1782763" y="1081880"/>
                <a:chExt cx="423863" cy="379412"/>
              </a:xfrm>
            </p:grpSpPr>
            <p:sp>
              <p:nvSpPr>
                <p:cNvPr id="368"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9"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0"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1"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72"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7" name="Shape 1798"/>
              <p:cNvGrpSpPr/>
              <p:nvPr/>
            </p:nvGrpSpPr>
            <p:grpSpPr>
              <a:xfrm>
                <a:off x="4211756" y="1671105"/>
                <a:ext cx="446088" cy="354013"/>
                <a:chOff x="4800600" y="1081880"/>
                <a:chExt cx="446088" cy="354013"/>
              </a:xfrm>
            </p:grpSpPr>
            <p:sp>
              <p:nvSpPr>
                <p:cNvPr id="362"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3"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4"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5"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6"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7"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nvGrpSpPr>
              <p:cNvPr id="358" name="Shape 1805"/>
              <p:cNvGrpSpPr/>
              <p:nvPr/>
            </p:nvGrpSpPr>
            <p:grpSpPr>
              <a:xfrm>
                <a:off x="4914955" y="1666342"/>
                <a:ext cx="431799" cy="363537"/>
                <a:chOff x="812800" y="2445543"/>
                <a:chExt cx="431799" cy="363537"/>
              </a:xfrm>
            </p:grpSpPr>
            <p:sp>
              <p:nvSpPr>
                <p:cNvPr id="359"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0"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sp>
              <p:nvSpPr>
                <p:cNvPr id="361"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61">
                    <a:buClr>
                      <a:srgbClr val="000000"/>
                    </a:buClr>
                  </a:pPr>
                  <a:endParaRPr kern="0">
                    <a:solidFill>
                      <a:srgbClr val="000000"/>
                    </a:solidFill>
                    <a:latin typeface="Arial"/>
                    <a:ea typeface="Arial"/>
                    <a:cs typeface="Arial"/>
                    <a:sym typeface="Arial"/>
                  </a:endParaRPr>
                </a:p>
              </p:txBody>
            </p:sp>
          </p:grpSp>
        </p:grpSp>
        <p:grpSp>
          <p:nvGrpSpPr>
            <p:cNvPr id="610" name="Group 609"/>
            <p:cNvGrpSpPr/>
            <p:nvPr/>
          </p:nvGrpSpPr>
          <p:grpSpPr>
            <a:xfrm>
              <a:off x="3812852" y="4392783"/>
              <a:ext cx="329797" cy="329273"/>
              <a:chOff x="2324213" y="4394468"/>
              <a:chExt cx="329797" cy="329578"/>
            </a:xfrm>
          </p:grpSpPr>
          <p:pic>
            <p:nvPicPr>
              <p:cNvPr id="351"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09"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5" name="Group 4"/>
          <p:cNvGrpSpPr/>
          <p:nvPr/>
        </p:nvGrpSpPr>
        <p:grpSpPr>
          <a:xfrm>
            <a:off x="383316" y="868533"/>
            <a:ext cx="3170548" cy="3696550"/>
            <a:chOff x="353657" y="-3115128"/>
            <a:chExt cx="7510054" cy="8764100"/>
          </a:xfrm>
        </p:grpSpPr>
        <p:sp>
          <p:nvSpPr>
            <p:cNvPr id="70" name="Shape 1499"/>
            <p:cNvSpPr txBox="1">
              <a:spLocks/>
            </p:cNvSpPr>
            <p:nvPr/>
          </p:nvSpPr>
          <p:spPr>
            <a:xfrm>
              <a:off x="353657" y="3439874"/>
              <a:ext cx="7510054" cy="2209098"/>
            </a:xfrm>
            <a:prstGeom prst="rect">
              <a:avLst/>
            </a:prstGeom>
            <a:noFill/>
            <a:ln>
              <a:noFill/>
            </a:ln>
          </p:spPr>
          <p:txBody>
            <a:bodyPr lIns="91100" tIns="91100" rIns="91100" bIns="91100" anchor="t" anchorCtr="0">
              <a:noAutofit/>
            </a:bodyPr>
            <a:lstStyle>
              <a:defPPr marR="0" lvl="0" algn="l" rtl="0">
                <a:lnSpc>
                  <a:spcPct val="100000"/>
                </a:lnSpc>
                <a:spcBef>
                  <a:spcPts val="0"/>
                </a:spcBef>
                <a:spcAft>
                  <a:spcPts val="0"/>
                </a:spcAft>
              </a:defPPr>
              <a:lvl1pPr marL="225079" marR="0" lvl="0" indent="79721" algn="l" rtl="0">
                <a:lnSpc>
                  <a:spcPct val="100000"/>
                </a:lnSpc>
                <a:spcBef>
                  <a:spcPts val="1198"/>
                </a:spcBef>
                <a:spcAft>
                  <a:spcPts val="0"/>
                </a:spcAft>
                <a:buClr>
                  <a:srgbClr val="00A0DF"/>
                </a:buClr>
                <a:buSzPct val="100000"/>
                <a:buFont typeface="Arial"/>
                <a:buChar char="•"/>
                <a:defRPr sz="2400" b="0" i="0" u="none" strike="noStrike" cap="none">
                  <a:solidFill>
                    <a:schemeClr val="dk2"/>
                  </a:solidFill>
                  <a:latin typeface="Verdana"/>
                  <a:ea typeface="Verdana"/>
                  <a:cs typeface="Verdana"/>
                  <a:sym typeface="Verdana"/>
                </a:defRPr>
              </a:lvl1pPr>
              <a:lvl2pPr marL="627687" marR="0" lvl="1" indent="-5386" algn="l" rtl="0">
                <a:lnSpc>
                  <a:spcPct val="100000"/>
                </a:lnSpc>
                <a:spcBef>
                  <a:spcPts val="599"/>
                </a:spcBef>
                <a:spcAft>
                  <a:spcPts val="0"/>
                </a:spcAft>
                <a:buClr>
                  <a:srgbClr val="00A0DF"/>
                </a:buClr>
                <a:buSzPct val="100000"/>
                <a:buFont typeface="Open Sans"/>
                <a:buChar char="–"/>
                <a:defRPr sz="2000" b="0" i="0" u="none" strike="noStrike" cap="none">
                  <a:solidFill>
                    <a:schemeClr val="dk2"/>
                  </a:solidFill>
                  <a:latin typeface="Verdana"/>
                  <a:ea typeface="Verdana"/>
                  <a:cs typeface="Verdana"/>
                  <a:sym typeface="Verdana"/>
                </a:defRPr>
              </a:lvl2pPr>
              <a:lvl3pPr marL="912999" marR="0" lvl="2" indent="-11299" algn="l" rtl="0">
                <a:lnSpc>
                  <a:spcPct val="100000"/>
                </a:lnSpc>
                <a:spcBef>
                  <a:spcPts val="532"/>
                </a:spcBef>
                <a:spcAft>
                  <a:spcPts val="0"/>
                </a:spcAft>
                <a:buClr>
                  <a:srgbClr val="00A0DF"/>
                </a:buClr>
                <a:buSzPct val="100000"/>
                <a:buFont typeface="Arial"/>
                <a:buChar char="•"/>
                <a:defRPr sz="1800" b="0" i="0" u="none" strike="noStrike" cap="none">
                  <a:solidFill>
                    <a:schemeClr val="dk2"/>
                  </a:solidFill>
                  <a:latin typeface="Verdana"/>
                  <a:ea typeface="Verdana"/>
                  <a:cs typeface="Verdana"/>
                  <a:sym typeface="Verdana"/>
                </a:defRPr>
              </a:lvl3pPr>
              <a:lvl4pPr marL="1198315" marR="0" lvl="3" indent="-29915" algn="l" rtl="0">
                <a:lnSpc>
                  <a:spcPct val="100000"/>
                </a:lnSpc>
                <a:spcBef>
                  <a:spcPts val="532"/>
                </a:spcBef>
                <a:spcAft>
                  <a:spcPts val="0"/>
                </a:spcAft>
                <a:buClr>
                  <a:srgbClr val="00A0DF"/>
                </a:buClr>
                <a:buSzPct val="100000"/>
                <a:buFont typeface="Open Sans"/>
                <a:buChar char="–"/>
                <a:defRPr sz="1600" b="0" i="0" u="none" strike="noStrike" cap="none">
                  <a:solidFill>
                    <a:schemeClr val="dk2"/>
                  </a:solidFill>
                  <a:latin typeface="Verdana"/>
                  <a:ea typeface="Verdana"/>
                  <a:cs typeface="Verdana"/>
                  <a:sym typeface="Verdana"/>
                </a:defRPr>
              </a:lvl4pPr>
              <a:lvl5pPr marL="1600921" marR="0" lvl="4" indent="-38820" algn="l" rtl="0">
                <a:lnSpc>
                  <a:spcPct val="100000"/>
                </a:lnSpc>
                <a:spcBef>
                  <a:spcPts val="532"/>
                </a:spcBef>
                <a:spcAft>
                  <a:spcPts val="0"/>
                </a:spcAft>
                <a:buClr>
                  <a:srgbClr val="00A0DF"/>
                </a:buClr>
                <a:buSzPct val="100000"/>
                <a:buFont typeface="Arial"/>
                <a:buChar char="•"/>
                <a:defRPr sz="1600" b="0" i="0" u="none" strike="noStrike" cap="none">
                  <a:solidFill>
                    <a:schemeClr val="dk2"/>
                  </a:solidFill>
                  <a:latin typeface="Verdana"/>
                  <a:ea typeface="Verdana"/>
                  <a:cs typeface="Verdana"/>
                  <a:sym typeface="Verdana"/>
                </a:defRPr>
              </a:lvl5pPr>
              <a:lvl6pPr marL="3347081" marR="0" lvl="5" indent="24769"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6pPr>
              <a:lvl7pPr marL="3955642" marR="0" lvl="6" indent="25808"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7pPr>
              <a:lvl8pPr marL="4564203" marR="0" lvl="7" indent="26846"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8pPr>
              <a:lvl9pPr marL="5172762" marR="0" lvl="8" indent="27887" algn="l" rtl="0">
                <a:lnSpc>
                  <a:spcPct val="100000"/>
                </a:lnSpc>
                <a:spcBef>
                  <a:spcPts val="540"/>
                </a:spcBef>
                <a:spcAft>
                  <a:spcPts val="0"/>
                </a:spcAft>
                <a:buClr>
                  <a:schemeClr val="dk1"/>
                </a:buClr>
                <a:buSzPct val="100000"/>
                <a:buFont typeface="Arial"/>
                <a:buChar char="•"/>
                <a:defRPr sz="2700" b="0" i="0" u="none" strike="noStrike" cap="none">
                  <a:solidFill>
                    <a:schemeClr val="dk1"/>
                  </a:solidFill>
                  <a:latin typeface="Verdana"/>
                  <a:ea typeface="Verdana"/>
                  <a:cs typeface="Verdana"/>
                  <a:sym typeface="Verdana"/>
                </a:defRPr>
              </a:lvl9pPr>
            </a:lstStyle>
            <a:p>
              <a:pPr marL="338070" indent="-222206" defTabSz="914061">
                <a:spcBef>
                  <a:spcPts val="0"/>
                </a:spcBef>
                <a:buSzPct val="163636"/>
                <a:tabLst>
                  <a:tab pos="338070" algn="l"/>
                </a:tabLst>
                <a:defRPr/>
              </a:pPr>
              <a:r>
                <a:rPr lang="en-US" sz="1200" dirty="0">
                  <a:solidFill>
                    <a:srgbClr val="323031"/>
                  </a:solidFill>
                </a:rPr>
                <a:t>Order data in eCommerce system</a:t>
              </a:r>
            </a:p>
            <a:p>
              <a:pPr marL="338070" indent="-222206" defTabSz="914061">
                <a:spcBef>
                  <a:spcPts val="0"/>
                </a:spcBef>
                <a:buSzPct val="163636"/>
                <a:buNone/>
                <a:tabLst>
                  <a:tab pos="338070" algn="l"/>
                </a:tabLst>
                <a:defRPr/>
              </a:pPr>
              <a:endParaRPr lang="en-US" sz="1200" dirty="0">
                <a:solidFill>
                  <a:srgbClr val="323031"/>
                </a:solidFill>
              </a:endParaRPr>
            </a:p>
            <a:p>
              <a:pPr marL="338070" indent="-222206" defTabSz="914061">
                <a:spcBef>
                  <a:spcPts val="0"/>
                </a:spcBef>
                <a:buSzPct val="163636"/>
                <a:tabLst>
                  <a:tab pos="338070" algn="l"/>
                </a:tabLst>
                <a:defRPr/>
              </a:pPr>
              <a:r>
                <a:rPr lang="en-US" sz="1200" dirty="0">
                  <a:solidFill>
                    <a:srgbClr val="323031"/>
                  </a:solidFill>
                </a:rPr>
                <a:t>Inventory data in SAP</a:t>
              </a:r>
            </a:p>
            <a:p>
              <a:pPr marL="338070" indent="-222206" defTabSz="914061">
                <a:spcBef>
                  <a:spcPts val="0"/>
                </a:spcBef>
                <a:buSzPct val="163636"/>
                <a:buNone/>
                <a:tabLst>
                  <a:tab pos="338070" algn="l"/>
                </a:tabLst>
                <a:defRPr/>
              </a:pPr>
              <a:endParaRPr lang="en-US" sz="1200" dirty="0">
                <a:solidFill>
                  <a:srgbClr val="323031"/>
                </a:solidFill>
              </a:endParaRPr>
            </a:p>
            <a:p>
              <a:pPr marL="338070" indent="-222206" defTabSz="914061">
                <a:spcBef>
                  <a:spcPts val="0"/>
                </a:spcBef>
                <a:buSzPct val="163636"/>
                <a:tabLst>
                  <a:tab pos="338070" algn="l"/>
                </a:tabLst>
                <a:defRPr/>
              </a:pPr>
              <a:r>
                <a:rPr lang="en-US" sz="1200" dirty="0">
                  <a:solidFill>
                    <a:srgbClr val="323031"/>
                  </a:solidFill>
                </a:rPr>
                <a:t>Customer data in SAP, Salesforce</a:t>
              </a:r>
            </a:p>
            <a:p>
              <a:pPr marL="0" indent="0" defTabSz="914061">
                <a:spcBef>
                  <a:spcPts val="1330"/>
                </a:spcBef>
                <a:buSzPct val="25000"/>
                <a:buNone/>
                <a:defRPr/>
              </a:pPr>
              <a:endParaRPr lang="en-US" sz="1200" dirty="0">
                <a:solidFill>
                  <a:srgbClr val="323031"/>
                </a:solidFill>
              </a:endParaRPr>
            </a:p>
            <a:p>
              <a:pPr marL="0" indent="0" defTabSz="914061">
                <a:spcBef>
                  <a:spcPts val="0"/>
                </a:spcBef>
                <a:buSzPct val="25000"/>
                <a:buNone/>
                <a:defRPr/>
              </a:pPr>
              <a:endParaRPr lang="en-US" sz="1200" dirty="0">
                <a:solidFill>
                  <a:srgbClr val="323031"/>
                </a:solidFill>
              </a:endParaRPr>
            </a:p>
          </p:txBody>
        </p:sp>
        <p:pic>
          <p:nvPicPr>
            <p:cNvPr id="71" name="Shape 1501"/>
            <p:cNvPicPr preferRelativeResize="0"/>
            <p:nvPr/>
          </p:nvPicPr>
          <p:blipFill rotWithShape="1">
            <a:blip r:embed="rId7">
              <a:alphaModFix/>
            </a:blip>
            <a:srcRect/>
            <a:stretch/>
          </p:blipFill>
          <p:spPr>
            <a:xfrm>
              <a:off x="1195043" y="-3115128"/>
              <a:ext cx="4188981" cy="4190073"/>
            </a:xfrm>
            <a:prstGeom prst="rect">
              <a:avLst/>
            </a:prstGeom>
            <a:noFill/>
            <a:ln>
              <a:noFill/>
            </a:ln>
          </p:spPr>
        </p:pic>
        <p:sp>
          <p:nvSpPr>
            <p:cNvPr id="72" name="Shape 1502"/>
            <p:cNvSpPr txBox="1"/>
            <p:nvPr/>
          </p:nvSpPr>
          <p:spPr>
            <a:xfrm>
              <a:off x="608092" y="1307770"/>
              <a:ext cx="7255616" cy="2209097"/>
            </a:xfrm>
            <a:prstGeom prst="rect">
              <a:avLst/>
            </a:prstGeom>
            <a:noFill/>
            <a:ln>
              <a:noFill/>
            </a:ln>
          </p:spPr>
          <p:txBody>
            <a:bodyPr lIns="121450" tIns="121450" rIns="121450" bIns="121450" anchor="ctr" anchorCtr="0">
              <a:noAutofit/>
            </a:bodyPr>
            <a:lstStyle/>
            <a:p>
              <a:pPr>
                <a:buClr>
                  <a:srgbClr val="323031"/>
                </a:buClr>
                <a:buSzPct val="25000"/>
                <a:buFont typeface="Verdana"/>
                <a:buNone/>
              </a:pPr>
              <a:r>
                <a:rPr lang="en-US" sz="1200" b="1" dirty="0">
                  <a:solidFill>
                    <a:srgbClr val="323031"/>
                  </a:solidFill>
                  <a:latin typeface="Verdana"/>
                  <a:ea typeface="Verdana"/>
                  <a:cs typeface="Verdana"/>
                  <a:sym typeface="Verdana"/>
                </a:rPr>
                <a:t>Project objective: </a:t>
              </a:r>
              <a:r>
                <a:rPr lang="en-US" sz="1200" dirty="0">
                  <a:solidFill>
                    <a:srgbClr val="323031"/>
                  </a:solidFill>
                  <a:latin typeface="Verdana"/>
                  <a:ea typeface="Verdana"/>
                  <a:cs typeface="Verdana"/>
                  <a:sym typeface="Verdana"/>
                </a:rPr>
                <a:t>Web app provides real-time order status and order history for sales team engaging with customers</a:t>
              </a:r>
            </a:p>
          </p:txBody>
        </p:sp>
      </p:grpSp>
      <p:sp>
        <p:nvSpPr>
          <p:cNvPr id="2" name="Title 1"/>
          <p:cNvSpPr>
            <a:spLocks noGrp="1"/>
          </p:cNvSpPr>
          <p:nvPr>
            <p:ph type="title"/>
          </p:nvPr>
        </p:nvSpPr>
        <p:spPr/>
        <p:txBody>
          <a:bodyPr/>
          <a:lstStyle/>
          <a:p>
            <a:r>
              <a:rPr lang="en-US" sz="2000" dirty="0">
                <a:latin typeface="Verdana" charset="0"/>
                <a:ea typeface="Verdana" charset="0"/>
                <a:cs typeface="Verdana" charset="0"/>
              </a:rPr>
              <a:t>A common project-based approach</a:t>
            </a:r>
            <a:endParaRPr lang="en-US" sz="2000" dirty="0"/>
          </a:p>
        </p:txBody>
      </p:sp>
      <p:grpSp>
        <p:nvGrpSpPr>
          <p:cNvPr id="3" name="Group 2"/>
          <p:cNvGrpSpPr/>
          <p:nvPr/>
        </p:nvGrpSpPr>
        <p:grpSpPr>
          <a:xfrm>
            <a:off x="3981951" y="1539724"/>
            <a:ext cx="4897493" cy="2862108"/>
            <a:chOff x="3981951" y="1539724"/>
            <a:chExt cx="4897493" cy="2862108"/>
          </a:xfrm>
        </p:grpSpPr>
        <p:sp>
          <p:nvSpPr>
            <p:cNvPr id="32" name="Rectangle 31"/>
            <p:cNvSpPr/>
            <p:nvPr/>
          </p:nvSpPr>
          <p:spPr>
            <a:xfrm>
              <a:off x="4720869"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t"/>
            <a:lstStyle/>
            <a:p>
              <a:pPr algn="ctr"/>
              <a:endParaRPr lang="en-US" dirty="0">
                <a:latin typeface="Verdana" charset="0"/>
                <a:ea typeface="Verdana" charset="0"/>
                <a:cs typeface="Verdana" charset="0"/>
              </a:endParaRPr>
            </a:p>
          </p:txBody>
        </p:sp>
        <p:grpSp>
          <p:nvGrpSpPr>
            <p:cNvPr id="33" name="Group 32"/>
            <p:cNvGrpSpPr/>
            <p:nvPr/>
          </p:nvGrpSpPr>
          <p:grpSpPr>
            <a:xfrm>
              <a:off x="3981951" y="3599412"/>
              <a:ext cx="3598282" cy="802420"/>
              <a:chOff x="3981950" y="3600362"/>
              <a:chExt cx="3598282" cy="803163"/>
            </a:xfrm>
          </p:grpSpPr>
          <p:sp>
            <p:nvSpPr>
              <p:cNvPr id="31" name="Rectangle 30"/>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2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7"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5" name="Group 34"/>
            <p:cNvGrpSpPr/>
            <p:nvPr/>
          </p:nvGrpSpPr>
          <p:grpSpPr>
            <a:xfrm>
              <a:off x="4872982" y="2782295"/>
              <a:ext cx="2393221" cy="1617768"/>
              <a:chOff x="4872974" y="2782489"/>
              <a:chExt cx="2393221" cy="1619266"/>
            </a:xfrm>
          </p:grpSpPr>
          <p:sp>
            <p:nvSpPr>
              <p:cNvPr id="373" name="Rectangle 37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375"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376"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34" name="Group 33"/>
            <p:cNvGrpSpPr/>
            <p:nvPr/>
          </p:nvGrpSpPr>
          <p:grpSpPr>
            <a:xfrm>
              <a:off x="6797394" y="2782294"/>
              <a:ext cx="1905220" cy="1618698"/>
              <a:chOff x="6797394" y="2782488"/>
              <a:chExt cx="1905220" cy="1620197"/>
            </a:xfrm>
          </p:grpSpPr>
          <p:sp>
            <p:nvSpPr>
              <p:cNvPr id="329" name="Rectangle 328"/>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377"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47"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49" name="Group 48"/>
            <p:cNvGrpSpPr/>
            <p:nvPr/>
          </p:nvGrpSpPr>
          <p:grpSpPr>
            <a:xfrm>
              <a:off x="5372455" y="1539724"/>
              <a:ext cx="2426720" cy="1236979"/>
              <a:chOff x="5372454" y="1538758"/>
              <a:chExt cx="2426720" cy="1238124"/>
            </a:xfrm>
          </p:grpSpPr>
          <p:sp>
            <p:nvSpPr>
              <p:cNvPr id="50"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1"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2"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3" name="Rectangle 52"/>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Web app API</a:t>
                </a:r>
              </a:p>
            </p:txBody>
          </p:sp>
        </p:grpSp>
      </p:grpSp>
      <p:sp>
        <p:nvSpPr>
          <p:cNvPr id="54"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8</a:t>
            </a:fld>
            <a:endParaRPr lang="en-US" dirty="0">
              <a:solidFill>
                <a:prstClr val="white">
                  <a:lumMod val="75000"/>
                </a:prstClr>
              </a:solidFill>
            </a:endParaRPr>
          </a:p>
        </p:txBody>
      </p:sp>
    </p:spTree>
    <p:extLst>
      <p:ext uri="{BB962C8B-B14F-4D97-AF65-F5344CB8AC3E}">
        <p14:creationId xmlns:p14="http://schemas.microsoft.com/office/powerpoint/2010/main" val="1339340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200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latin typeface="Verdana" charset="0"/>
                <a:ea typeface="Verdana" charset="0"/>
                <a:cs typeface="Verdana" charset="0"/>
              </a:rPr>
              <a:t>A common project-based approach</a:t>
            </a:r>
            <a:endParaRPr lang="en-US" sz="2000" dirty="0"/>
          </a:p>
        </p:txBody>
      </p:sp>
      <p:sp>
        <p:nvSpPr>
          <p:cNvPr id="61" name="Rectangle 60"/>
          <p:cNvSpPr/>
          <p:nvPr/>
        </p:nvSpPr>
        <p:spPr>
          <a:xfrm>
            <a:off x="4720868" y="2307511"/>
            <a:ext cx="4158575" cy="1981338"/>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4" rIns="91408" bIns="45704" rtlCol="0" anchor="t"/>
          <a:lstStyle/>
          <a:p>
            <a:pPr algn="ctr"/>
            <a:endParaRPr lang="en-US" dirty="0">
              <a:latin typeface="Verdana" charset="0"/>
              <a:ea typeface="Verdana" charset="0"/>
              <a:cs typeface="Verdana" charset="0"/>
            </a:endParaRPr>
          </a:p>
        </p:txBody>
      </p:sp>
      <p:grpSp>
        <p:nvGrpSpPr>
          <p:cNvPr id="62" name="Group 61"/>
          <p:cNvGrpSpPr/>
          <p:nvPr/>
        </p:nvGrpSpPr>
        <p:grpSpPr>
          <a:xfrm>
            <a:off x="3812852" y="1096511"/>
            <a:ext cx="3760935" cy="3627909"/>
            <a:chOff x="3812850" y="1095143"/>
            <a:chExt cx="3760935" cy="3631269"/>
          </a:xfrm>
        </p:grpSpPr>
        <p:pic>
          <p:nvPicPr>
            <p:cNvPr id="63" name="Picture 6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63632" y="1095143"/>
              <a:ext cx="476379" cy="476379"/>
            </a:xfrm>
            <a:prstGeom prst="rect">
              <a:avLst/>
            </a:prstGeom>
          </p:spPr>
        </p:pic>
        <p:pic>
          <p:nvPicPr>
            <p:cNvPr id="64" name="Shape 1790"/>
            <p:cNvPicPr preferRelativeResize="0"/>
            <p:nvPr/>
          </p:nvPicPr>
          <p:blipFill rotWithShape="1">
            <a:blip r:embed="rId4">
              <a:alphaModFix/>
            </a:blip>
            <a:srcRect/>
            <a:stretch/>
          </p:blipFill>
          <p:spPr>
            <a:xfrm>
              <a:off x="5465165" y="4427462"/>
              <a:ext cx="388679" cy="260335"/>
            </a:xfrm>
            <a:prstGeom prst="rect">
              <a:avLst/>
            </a:prstGeom>
            <a:noFill/>
            <a:ln>
              <a:noFill/>
            </a:ln>
          </p:spPr>
        </p:pic>
        <p:grpSp>
          <p:nvGrpSpPr>
            <p:cNvPr id="65" name="Shape 1791"/>
            <p:cNvGrpSpPr/>
            <p:nvPr/>
          </p:nvGrpSpPr>
          <p:grpSpPr>
            <a:xfrm>
              <a:off x="7009932" y="4401755"/>
              <a:ext cx="563853" cy="324657"/>
              <a:chOff x="4211756" y="1376366"/>
              <a:chExt cx="1134998" cy="653514"/>
            </a:xfrm>
          </p:grpSpPr>
          <p:grpSp>
            <p:nvGrpSpPr>
              <p:cNvPr id="70" name="Shape 1792"/>
              <p:cNvGrpSpPr/>
              <p:nvPr/>
            </p:nvGrpSpPr>
            <p:grpSpPr>
              <a:xfrm>
                <a:off x="4514874" y="1376366"/>
                <a:ext cx="423863" cy="379412"/>
                <a:chOff x="1782763" y="1081880"/>
                <a:chExt cx="423863" cy="379412"/>
              </a:xfrm>
            </p:grpSpPr>
            <p:sp>
              <p:nvSpPr>
                <p:cNvPr id="87" name="Shape 1793"/>
                <p:cNvSpPr/>
                <p:nvPr/>
              </p:nvSpPr>
              <p:spPr>
                <a:xfrm>
                  <a:off x="1947863" y="1413667"/>
                  <a:ext cx="47625"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8" name="Shape 1794"/>
                <p:cNvSpPr/>
                <p:nvPr/>
              </p:nvSpPr>
              <p:spPr>
                <a:xfrm>
                  <a:off x="2063750" y="1413667"/>
                  <a:ext cx="49212" cy="47625"/>
                </a:xfrm>
                <a:prstGeom prst="ellipse">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9" name="Shape 1795"/>
                <p:cNvSpPr/>
                <p:nvPr/>
              </p:nvSpPr>
              <p:spPr>
                <a:xfrm>
                  <a:off x="1782763" y="1081880"/>
                  <a:ext cx="423863" cy="307974"/>
                </a:xfrm>
                <a:custGeom>
                  <a:avLst/>
                  <a:gdLst/>
                  <a:ahLst/>
                  <a:cxnLst/>
                  <a:rect l="0" t="0" r="0" b="0"/>
                  <a:pathLst>
                    <a:path w="120000" h="120000" extrusionOk="0">
                      <a:moveTo>
                        <a:pt x="120000" y="20412"/>
                      </a:moveTo>
                      <a:lnTo>
                        <a:pt x="24269" y="20412"/>
                      </a:lnTo>
                      <a:lnTo>
                        <a:pt x="20224" y="0"/>
                      </a:lnTo>
                      <a:lnTo>
                        <a:pt x="0" y="0"/>
                      </a:lnTo>
                      <a:lnTo>
                        <a:pt x="0" y="11752"/>
                      </a:lnTo>
                      <a:lnTo>
                        <a:pt x="13483" y="11752"/>
                      </a:lnTo>
                      <a:lnTo>
                        <a:pt x="35955" y="120000"/>
                      </a:lnTo>
                      <a:lnTo>
                        <a:pt x="102921" y="120000"/>
                      </a:lnTo>
                      <a:lnTo>
                        <a:pt x="105168" y="108247"/>
                      </a:lnTo>
                      <a:lnTo>
                        <a:pt x="42247" y="108247"/>
                      </a:lnTo>
                      <a:lnTo>
                        <a:pt x="39101" y="95257"/>
                      </a:lnTo>
                      <a:lnTo>
                        <a:pt x="107415" y="95257"/>
                      </a:lnTo>
                      <a:lnTo>
                        <a:pt x="120000" y="20412"/>
                      </a:lnTo>
                      <a:close/>
                      <a:moveTo>
                        <a:pt x="38202" y="87835"/>
                      </a:moveTo>
                      <a:lnTo>
                        <a:pt x="26516" y="27835"/>
                      </a:lnTo>
                      <a:lnTo>
                        <a:pt x="113707" y="27835"/>
                      </a:lnTo>
                      <a:lnTo>
                        <a:pt x="102921" y="87835"/>
                      </a:lnTo>
                      <a:lnTo>
                        <a:pt x="38202" y="87835"/>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0" name="Shape 1796"/>
                <p:cNvSpPr/>
                <p:nvPr/>
              </p:nvSpPr>
              <p:spPr>
                <a:xfrm>
                  <a:off x="1943100" y="1254917"/>
                  <a:ext cx="176212" cy="19049"/>
                </a:xfrm>
                <a:custGeom>
                  <a:avLst/>
                  <a:gdLst/>
                  <a:ahLst/>
                  <a:cxnLst/>
                  <a:rect l="0" t="0" r="0" b="0"/>
                  <a:pathLst>
                    <a:path w="120000" h="120000" extrusionOk="0">
                      <a:moveTo>
                        <a:pt x="5405" y="120000"/>
                      </a:moveTo>
                      <a:lnTo>
                        <a:pt x="115675" y="120000"/>
                      </a:lnTo>
                      <a:lnTo>
                        <a:pt x="120000" y="0"/>
                      </a:lnTo>
                      <a:lnTo>
                        <a:pt x="0" y="0"/>
                      </a:lnTo>
                      <a:lnTo>
                        <a:pt x="5405"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91" name="Shape 1797"/>
                <p:cNvSpPr/>
                <p:nvPr/>
              </p:nvSpPr>
              <p:spPr>
                <a:xfrm>
                  <a:off x="1925638" y="1183480"/>
                  <a:ext cx="209549" cy="19049"/>
                </a:xfrm>
                <a:custGeom>
                  <a:avLst/>
                  <a:gdLst/>
                  <a:ahLst/>
                  <a:cxnLst/>
                  <a:rect l="0" t="0" r="0" b="0"/>
                  <a:pathLst>
                    <a:path w="120000" h="120000" extrusionOk="0">
                      <a:moveTo>
                        <a:pt x="3636" y="120000"/>
                      </a:moveTo>
                      <a:lnTo>
                        <a:pt x="118181" y="120000"/>
                      </a:lnTo>
                      <a:lnTo>
                        <a:pt x="120000" y="0"/>
                      </a:lnTo>
                      <a:lnTo>
                        <a:pt x="0" y="0"/>
                      </a:lnTo>
                      <a:lnTo>
                        <a:pt x="3636"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2" name="Shape 1798"/>
              <p:cNvGrpSpPr/>
              <p:nvPr/>
            </p:nvGrpSpPr>
            <p:grpSpPr>
              <a:xfrm>
                <a:off x="4211756" y="1671105"/>
                <a:ext cx="446088" cy="354013"/>
                <a:chOff x="4800600" y="1081880"/>
                <a:chExt cx="446088" cy="354013"/>
              </a:xfrm>
            </p:grpSpPr>
            <p:sp>
              <p:nvSpPr>
                <p:cNvPr id="81" name="Shape 1799"/>
                <p:cNvSpPr/>
                <p:nvPr/>
              </p:nvSpPr>
              <p:spPr>
                <a:xfrm>
                  <a:off x="4800600" y="1081880"/>
                  <a:ext cx="446088" cy="354013"/>
                </a:xfrm>
                <a:custGeom>
                  <a:avLst/>
                  <a:gdLst/>
                  <a:ahLst/>
                  <a:cxnLst/>
                  <a:rect l="0" t="0" r="0" b="0"/>
                  <a:pathLst>
                    <a:path w="120000" h="120000" extrusionOk="0">
                      <a:moveTo>
                        <a:pt x="110924" y="30638"/>
                      </a:moveTo>
                      <a:cubicBezTo>
                        <a:pt x="100840" y="30638"/>
                        <a:pt x="100840" y="30638"/>
                        <a:pt x="100840" y="30638"/>
                      </a:cubicBezTo>
                      <a:cubicBezTo>
                        <a:pt x="100840" y="28085"/>
                        <a:pt x="100840" y="28085"/>
                        <a:pt x="100840" y="28085"/>
                      </a:cubicBezTo>
                      <a:cubicBezTo>
                        <a:pt x="94789" y="3829"/>
                        <a:pt x="94789" y="3829"/>
                        <a:pt x="94789" y="3829"/>
                      </a:cubicBezTo>
                      <a:cubicBezTo>
                        <a:pt x="93781" y="1276"/>
                        <a:pt x="91764" y="0"/>
                        <a:pt x="88739" y="1276"/>
                      </a:cubicBezTo>
                      <a:cubicBezTo>
                        <a:pt x="3025" y="35744"/>
                        <a:pt x="3025" y="35744"/>
                        <a:pt x="3025" y="35744"/>
                      </a:cubicBezTo>
                      <a:cubicBezTo>
                        <a:pt x="1008" y="37021"/>
                        <a:pt x="0" y="39574"/>
                        <a:pt x="0" y="42127"/>
                      </a:cubicBezTo>
                      <a:cubicBezTo>
                        <a:pt x="6050" y="66382"/>
                        <a:pt x="6050" y="66382"/>
                        <a:pt x="6050" y="66382"/>
                      </a:cubicBezTo>
                      <a:cubicBezTo>
                        <a:pt x="11092" y="84255"/>
                        <a:pt x="11092" y="84255"/>
                        <a:pt x="11092" y="84255"/>
                      </a:cubicBezTo>
                      <a:cubicBezTo>
                        <a:pt x="11092" y="100851"/>
                        <a:pt x="11092" y="100851"/>
                        <a:pt x="11092" y="100851"/>
                      </a:cubicBezTo>
                      <a:cubicBezTo>
                        <a:pt x="11092" y="107234"/>
                        <a:pt x="11092" y="107234"/>
                        <a:pt x="11092" y="107234"/>
                      </a:cubicBezTo>
                      <a:cubicBezTo>
                        <a:pt x="11092" y="113617"/>
                        <a:pt x="15126" y="120000"/>
                        <a:pt x="20168" y="120000"/>
                      </a:cubicBezTo>
                      <a:cubicBezTo>
                        <a:pt x="26218" y="120000"/>
                        <a:pt x="26218" y="120000"/>
                        <a:pt x="26218" y="120000"/>
                      </a:cubicBezTo>
                      <a:cubicBezTo>
                        <a:pt x="105882" y="120000"/>
                        <a:pt x="105882" y="120000"/>
                        <a:pt x="105882" y="120000"/>
                      </a:cubicBezTo>
                      <a:cubicBezTo>
                        <a:pt x="110924" y="120000"/>
                        <a:pt x="110924" y="120000"/>
                        <a:pt x="110924" y="120000"/>
                      </a:cubicBezTo>
                      <a:cubicBezTo>
                        <a:pt x="115966" y="120000"/>
                        <a:pt x="120000" y="113617"/>
                        <a:pt x="120000" y="107234"/>
                      </a:cubicBezTo>
                      <a:cubicBezTo>
                        <a:pt x="120000" y="100851"/>
                        <a:pt x="120000" y="100851"/>
                        <a:pt x="120000" y="100851"/>
                      </a:cubicBezTo>
                      <a:cubicBezTo>
                        <a:pt x="120000" y="75319"/>
                        <a:pt x="120000" y="75319"/>
                        <a:pt x="120000" y="75319"/>
                      </a:cubicBezTo>
                      <a:cubicBezTo>
                        <a:pt x="120000" y="67659"/>
                        <a:pt x="120000" y="67659"/>
                        <a:pt x="120000" y="67659"/>
                      </a:cubicBezTo>
                      <a:cubicBezTo>
                        <a:pt x="120000" y="43404"/>
                        <a:pt x="120000" y="43404"/>
                        <a:pt x="120000" y="43404"/>
                      </a:cubicBezTo>
                      <a:cubicBezTo>
                        <a:pt x="120000" y="35744"/>
                        <a:pt x="115966" y="30638"/>
                        <a:pt x="110924" y="30638"/>
                      </a:cubicBezTo>
                      <a:close/>
                      <a:moveTo>
                        <a:pt x="114957" y="67659"/>
                      </a:moveTo>
                      <a:cubicBezTo>
                        <a:pt x="114957" y="75319"/>
                        <a:pt x="114957" y="75319"/>
                        <a:pt x="114957" y="75319"/>
                      </a:cubicBezTo>
                      <a:cubicBezTo>
                        <a:pt x="114957" y="100851"/>
                        <a:pt x="114957" y="100851"/>
                        <a:pt x="114957" y="100851"/>
                      </a:cubicBezTo>
                      <a:cubicBezTo>
                        <a:pt x="114957" y="100851"/>
                        <a:pt x="114957" y="100851"/>
                        <a:pt x="114957" y="100851"/>
                      </a:cubicBezTo>
                      <a:cubicBezTo>
                        <a:pt x="114957" y="107234"/>
                        <a:pt x="114957" y="107234"/>
                        <a:pt x="114957" y="107234"/>
                      </a:cubicBezTo>
                      <a:cubicBezTo>
                        <a:pt x="114957" y="109787"/>
                        <a:pt x="112941" y="112340"/>
                        <a:pt x="110924" y="112340"/>
                      </a:cubicBezTo>
                      <a:cubicBezTo>
                        <a:pt x="105882" y="112340"/>
                        <a:pt x="105882" y="112340"/>
                        <a:pt x="105882" y="112340"/>
                      </a:cubicBezTo>
                      <a:cubicBezTo>
                        <a:pt x="26218" y="112340"/>
                        <a:pt x="26218" y="112340"/>
                        <a:pt x="26218" y="112340"/>
                      </a:cubicBezTo>
                      <a:cubicBezTo>
                        <a:pt x="20168" y="112340"/>
                        <a:pt x="20168" y="112340"/>
                        <a:pt x="20168" y="112340"/>
                      </a:cubicBezTo>
                      <a:cubicBezTo>
                        <a:pt x="18151" y="112340"/>
                        <a:pt x="16134" y="109787"/>
                        <a:pt x="16134" y="107234"/>
                      </a:cubicBezTo>
                      <a:cubicBezTo>
                        <a:pt x="16134" y="100851"/>
                        <a:pt x="16134" y="100851"/>
                        <a:pt x="16134" y="100851"/>
                      </a:cubicBezTo>
                      <a:cubicBezTo>
                        <a:pt x="16134" y="100851"/>
                        <a:pt x="16134" y="100851"/>
                        <a:pt x="16134" y="100851"/>
                      </a:cubicBezTo>
                      <a:cubicBezTo>
                        <a:pt x="16134" y="75319"/>
                        <a:pt x="16134" y="75319"/>
                        <a:pt x="16134" y="75319"/>
                      </a:cubicBezTo>
                      <a:cubicBezTo>
                        <a:pt x="16134" y="67659"/>
                        <a:pt x="16134" y="67659"/>
                        <a:pt x="16134" y="67659"/>
                      </a:cubicBezTo>
                      <a:cubicBezTo>
                        <a:pt x="114957" y="67659"/>
                        <a:pt x="114957" y="67659"/>
                        <a:pt x="114957" y="67659"/>
                      </a:cubicBezTo>
                      <a:cubicBezTo>
                        <a:pt x="114957" y="54893"/>
                        <a:pt x="114957" y="54893"/>
                        <a:pt x="114957" y="54893"/>
                      </a:cubicBezTo>
                      <a:cubicBezTo>
                        <a:pt x="16134" y="54893"/>
                        <a:pt x="16134" y="54893"/>
                        <a:pt x="16134" y="54893"/>
                      </a:cubicBezTo>
                      <a:cubicBezTo>
                        <a:pt x="16134" y="43404"/>
                        <a:pt x="16134" y="43404"/>
                        <a:pt x="16134" y="43404"/>
                      </a:cubicBezTo>
                      <a:cubicBezTo>
                        <a:pt x="16134" y="39574"/>
                        <a:pt x="18151" y="37021"/>
                        <a:pt x="20168" y="37021"/>
                      </a:cubicBezTo>
                      <a:cubicBezTo>
                        <a:pt x="102857" y="37021"/>
                        <a:pt x="102857" y="37021"/>
                        <a:pt x="102857" y="37021"/>
                      </a:cubicBezTo>
                      <a:cubicBezTo>
                        <a:pt x="110924" y="37021"/>
                        <a:pt x="110924" y="37021"/>
                        <a:pt x="110924" y="37021"/>
                      </a:cubicBezTo>
                      <a:cubicBezTo>
                        <a:pt x="112941" y="37021"/>
                        <a:pt x="114957" y="39574"/>
                        <a:pt x="114957" y="43404"/>
                      </a:cubicBezTo>
                      <a:lnTo>
                        <a:pt x="114957" y="6765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2" name="Shape 1800"/>
                <p:cNvSpPr/>
                <p:nvPr/>
              </p:nvSpPr>
              <p:spPr>
                <a:xfrm>
                  <a:off x="5172075" y="1312067"/>
                  <a:ext cx="41275" cy="22225"/>
                </a:xfrm>
                <a:custGeom>
                  <a:avLst/>
                  <a:gdLst/>
                  <a:ahLst/>
                  <a:cxnLst/>
                  <a:rect l="0" t="0" r="0" b="0"/>
                  <a:pathLst>
                    <a:path w="120000" h="120000" extrusionOk="0">
                      <a:moveTo>
                        <a:pt x="0" y="0"/>
                      </a:moveTo>
                      <a:lnTo>
                        <a:pt x="0" y="119999"/>
                      </a:lnTo>
                      <a:lnTo>
                        <a:pt x="0" y="119999"/>
                      </a:lnTo>
                      <a:lnTo>
                        <a:pt x="120000" y="119999"/>
                      </a:lnTo>
                      <a:lnTo>
                        <a:pt x="120000" y="0"/>
                      </a:lnTo>
                      <a:lnTo>
                        <a:pt x="0" y="0"/>
                      </a:lnTo>
                      <a:lnTo>
                        <a:pt x="0" y="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3" name="Shape 1801"/>
                <p:cNvSpPr/>
                <p:nvPr/>
              </p:nvSpPr>
              <p:spPr>
                <a:xfrm>
                  <a:off x="5122862" y="1312067"/>
                  <a:ext cx="38099" cy="22225"/>
                </a:xfrm>
                <a:prstGeom prst="rect">
                  <a:avLst/>
                </a:pr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4" name="Shape 1802"/>
                <p:cNvSpPr/>
                <p:nvPr/>
              </p:nvSpPr>
              <p:spPr>
                <a:xfrm>
                  <a:off x="5056187" y="1312067"/>
                  <a:ext cx="55562"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5" name="Shape 1803"/>
                <p:cNvSpPr/>
                <p:nvPr/>
              </p:nvSpPr>
              <p:spPr>
                <a:xfrm>
                  <a:off x="4878387" y="1312067"/>
                  <a:ext cx="147638" cy="22225"/>
                </a:xfrm>
                <a:custGeom>
                  <a:avLst/>
                  <a:gdLst/>
                  <a:ahLst/>
                  <a:cxnLst/>
                  <a:rect l="0" t="0" r="0" b="0"/>
                  <a:pathLst>
                    <a:path w="120000" h="120000" extrusionOk="0">
                      <a:moveTo>
                        <a:pt x="0" y="119999"/>
                      </a:moveTo>
                      <a:lnTo>
                        <a:pt x="0" y="119999"/>
                      </a:lnTo>
                      <a:lnTo>
                        <a:pt x="120000" y="119999"/>
                      </a:lnTo>
                      <a:lnTo>
                        <a:pt x="120000" y="0"/>
                      </a:lnTo>
                      <a:lnTo>
                        <a:pt x="0" y="0"/>
                      </a:lnTo>
                      <a:lnTo>
                        <a:pt x="0"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6" name="Shape 1804"/>
                <p:cNvSpPr/>
                <p:nvPr/>
              </p:nvSpPr>
              <p:spPr>
                <a:xfrm>
                  <a:off x="4878387" y="1353342"/>
                  <a:ext cx="147638" cy="19049"/>
                </a:xfrm>
                <a:custGeom>
                  <a:avLst/>
                  <a:gdLst/>
                  <a:ahLst/>
                  <a:cxnLst/>
                  <a:rect l="0" t="0" r="0" b="0"/>
                  <a:pathLst>
                    <a:path w="120000" h="120000" extrusionOk="0">
                      <a:moveTo>
                        <a:pt x="0" y="120000"/>
                      </a:moveTo>
                      <a:lnTo>
                        <a:pt x="0" y="120000"/>
                      </a:lnTo>
                      <a:lnTo>
                        <a:pt x="120000" y="120000"/>
                      </a:lnTo>
                      <a:lnTo>
                        <a:pt x="120000" y="0"/>
                      </a:lnTo>
                      <a:lnTo>
                        <a:pt x="0" y="0"/>
                      </a:lnTo>
                      <a:lnTo>
                        <a:pt x="0" y="120000"/>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nvGrpSpPr>
              <p:cNvPr id="77" name="Shape 1805"/>
              <p:cNvGrpSpPr/>
              <p:nvPr/>
            </p:nvGrpSpPr>
            <p:grpSpPr>
              <a:xfrm>
                <a:off x="4914955" y="1666342"/>
                <a:ext cx="431799" cy="363537"/>
                <a:chOff x="812800" y="2445543"/>
                <a:chExt cx="431799" cy="363537"/>
              </a:xfrm>
            </p:grpSpPr>
            <p:sp>
              <p:nvSpPr>
                <p:cNvPr id="78" name="Shape 1806"/>
                <p:cNvSpPr/>
                <p:nvPr/>
              </p:nvSpPr>
              <p:spPr>
                <a:xfrm>
                  <a:off x="812800" y="2561431"/>
                  <a:ext cx="431799" cy="112713"/>
                </a:xfrm>
                <a:custGeom>
                  <a:avLst/>
                  <a:gdLst/>
                  <a:ahLst/>
                  <a:cxnLst/>
                  <a:rect l="0" t="0" r="0" b="0"/>
                  <a:pathLst>
                    <a:path w="120000" h="120000" extrusionOk="0">
                      <a:moveTo>
                        <a:pt x="59117" y="43943"/>
                      </a:moveTo>
                      <a:lnTo>
                        <a:pt x="10147" y="0"/>
                      </a:lnTo>
                      <a:lnTo>
                        <a:pt x="0" y="76056"/>
                      </a:lnTo>
                      <a:lnTo>
                        <a:pt x="48970" y="120000"/>
                      </a:lnTo>
                      <a:lnTo>
                        <a:pt x="59117" y="47323"/>
                      </a:lnTo>
                      <a:lnTo>
                        <a:pt x="70588" y="120000"/>
                      </a:lnTo>
                      <a:lnTo>
                        <a:pt x="120000" y="76056"/>
                      </a:lnTo>
                      <a:lnTo>
                        <a:pt x="108529" y="0"/>
                      </a:lnTo>
                      <a:lnTo>
                        <a:pt x="59117" y="43943"/>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79" name="Shape 1807"/>
                <p:cNvSpPr/>
                <p:nvPr/>
              </p:nvSpPr>
              <p:spPr>
                <a:xfrm>
                  <a:off x="812800" y="2445543"/>
                  <a:ext cx="431799" cy="115888"/>
                </a:xfrm>
                <a:custGeom>
                  <a:avLst/>
                  <a:gdLst/>
                  <a:ahLst/>
                  <a:cxnLst/>
                  <a:rect l="0" t="0" r="0" b="0"/>
                  <a:pathLst>
                    <a:path w="120000" h="120000" extrusionOk="0">
                      <a:moveTo>
                        <a:pt x="108529" y="119999"/>
                      </a:moveTo>
                      <a:lnTo>
                        <a:pt x="120000" y="42739"/>
                      </a:lnTo>
                      <a:lnTo>
                        <a:pt x="70588" y="0"/>
                      </a:lnTo>
                      <a:lnTo>
                        <a:pt x="59117" y="69041"/>
                      </a:lnTo>
                      <a:lnTo>
                        <a:pt x="48970" y="0"/>
                      </a:lnTo>
                      <a:lnTo>
                        <a:pt x="0" y="42739"/>
                      </a:lnTo>
                      <a:lnTo>
                        <a:pt x="10147" y="119999"/>
                      </a:lnTo>
                      <a:lnTo>
                        <a:pt x="59117" y="77260"/>
                      </a:lnTo>
                      <a:lnTo>
                        <a:pt x="108529" y="119999"/>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sp>
              <p:nvSpPr>
                <p:cNvPr id="80" name="Shape 1808"/>
                <p:cNvSpPr/>
                <p:nvPr/>
              </p:nvSpPr>
              <p:spPr>
                <a:xfrm>
                  <a:off x="846137" y="2670968"/>
                  <a:ext cx="360363" cy="138112"/>
                </a:xfrm>
                <a:custGeom>
                  <a:avLst/>
                  <a:gdLst/>
                  <a:ahLst/>
                  <a:cxnLst/>
                  <a:rect l="0" t="0" r="0" b="0"/>
                  <a:pathLst>
                    <a:path w="120000" h="120000" extrusionOk="0">
                      <a:moveTo>
                        <a:pt x="113656" y="64827"/>
                      </a:moveTo>
                      <a:lnTo>
                        <a:pt x="59735" y="103448"/>
                      </a:lnTo>
                      <a:lnTo>
                        <a:pt x="6343" y="64827"/>
                      </a:lnTo>
                      <a:lnTo>
                        <a:pt x="6343" y="5517"/>
                      </a:lnTo>
                      <a:lnTo>
                        <a:pt x="0" y="0"/>
                      </a:lnTo>
                      <a:lnTo>
                        <a:pt x="0" y="77241"/>
                      </a:lnTo>
                      <a:lnTo>
                        <a:pt x="59735" y="120000"/>
                      </a:lnTo>
                      <a:lnTo>
                        <a:pt x="120000" y="77241"/>
                      </a:lnTo>
                      <a:lnTo>
                        <a:pt x="120000" y="0"/>
                      </a:lnTo>
                      <a:lnTo>
                        <a:pt x="113656" y="5517"/>
                      </a:lnTo>
                      <a:lnTo>
                        <a:pt x="113656" y="64827"/>
                      </a:lnTo>
                      <a:close/>
                    </a:path>
                  </a:pathLst>
                </a:custGeom>
                <a:solidFill>
                  <a:srgbClr val="00A1DF"/>
                </a:solidFill>
                <a:ln>
                  <a:noFill/>
                </a:ln>
              </p:spPr>
              <p:txBody>
                <a:bodyPr lIns="91425" tIns="45700" rIns="91425" bIns="45700" anchor="t" anchorCtr="0">
                  <a:noAutofit/>
                </a:bodyPr>
                <a:lstStyle/>
                <a:p>
                  <a:pPr defTabSz="914082">
                    <a:buClr>
                      <a:srgbClr val="000000"/>
                    </a:buClr>
                  </a:pPr>
                  <a:endParaRPr kern="0">
                    <a:solidFill>
                      <a:srgbClr val="000000"/>
                    </a:solidFill>
                    <a:latin typeface="Arial"/>
                    <a:ea typeface="Arial"/>
                    <a:cs typeface="Arial"/>
                    <a:sym typeface="Arial"/>
                  </a:endParaRPr>
                </a:p>
              </p:txBody>
            </p:sp>
          </p:grpSp>
        </p:grpSp>
        <p:grpSp>
          <p:nvGrpSpPr>
            <p:cNvPr id="66" name="Group 65"/>
            <p:cNvGrpSpPr/>
            <p:nvPr/>
          </p:nvGrpSpPr>
          <p:grpSpPr>
            <a:xfrm>
              <a:off x="3812850" y="4394468"/>
              <a:ext cx="329797" cy="329578"/>
              <a:chOff x="2324213" y="4394468"/>
              <a:chExt cx="329797" cy="329578"/>
            </a:xfrm>
          </p:grpSpPr>
          <p:pic>
            <p:nvPicPr>
              <p:cNvPr id="67" name="Shape 1762"/>
              <p:cNvPicPr preferRelativeResize="0"/>
              <p:nvPr/>
            </p:nvPicPr>
            <p:blipFill rotWithShape="1">
              <a:blip r:embed="rId5">
                <a:alphaModFix/>
              </a:blip>
              <a:srcRect/>
              <a:stretch/>
            </p:blipFill>
            <p:spPr>
              <a:xfrm>
                <a:off x="2324342" y="4394468"/>
                <a:ext cx="329668" cy="247251"/>
              </a:xfrm>
              <a:prstGeom prst="rect">
                <a:avLst/>
              </a:prstGeom>
              <a:noFill/>
              <a:ln>
                <a:noFill/>
              </a:ln>
            </p:spPr>
          </p:pic>
          <p:pic>
            <p:nvPicPr>
              <p:cNvPr id="68" name="Shape 1789"/>
              <p:cNvPicPr preferRelativeResize="0"/>
              <p:nvPr/>
            </p:nvPicPr>
            <p:blipFill rotWithShape="1">
              <a:blip r:embed="rId6">
                <a:alphaModFix/>
              </a:blip>
              <a:srcRect/>
              <a:stretch/>
            </p:blipFill>
            <p:spPr>
              <a:xfrm>
                <a:off x="2324213" y="4604750"/>
                <a:ext cx="320511" cy="119296"/>
              </a:xfrm>
              <a:prstGeom prst="rect">
                <a:avLst/>
              </a:prstGeom>
              <a:noFill/>
              <a:ln>
                <a:noFill/>
              </a:ln>
            </p:spPr>
          </p:pic>
        </p:grpSp>
      </p:grpSp>
      <p:grpSp>
        <p:nvGrpSpPr>
          <p:cNvPr id="92" name="Group 91"/>
          <p:cNvGrpSpPr/>
          <p:nvPr/>
        </p:nvGrpSpPr>
        <p:grpSpPr>
          <a:xfrm>
            <a:off x="5372455" y="1539723"/>
            <a:ext cx="2426720" cy="1236979"/>
            <a:chOff x="5372454" y="1538758"/>
            <a:chExt cx="2426720" cy="1238124"/>
          </a:xfrm>
        </p:grpSpPr>
        <p:sp>
          <p:nvSpPr>
            <p:cNvPr id="93" name="Line 301"/>
            <p:cNvSpPr>
              <a:spLocks noChangeShapeType="1"/>
            </p:cNvSpPr>
            <p:nvPr/>
          </p:nvSpPr>
          <p:spPr bwMode="auto">
            <a:xfrm flipV="1">
              <a:off x="5763632" y="2010672"/>
              <a:ext cx="132328" cy="76621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4" name="Line 301"/>
            <p:cNvSpPr>
              <a:spLocks noChangeShapeType="1"/>
            </p:cNvSpPr>
            <p:nvPr/>
          </p:nvSpPr>
          <p:spPr bwMode="auto">
            <a:xfrm flipH="1" flipV="1">
              <a:off x="6106114" y="2020042"/>
              <a:ext cx="1693060" cy="750615"/>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5" name="Line 301"/>
            <p:cNvSpPr>
              <a:spLocks noChangeShapeType="1"/>
            </p:cNvSpPr>
            <p:nvPr/>
          </p:nvSpPr>
          <p:spPr bwMode="auto">
            <a:xfrm flipH="1" flipV="1">
              <a:off x="5996122" y="1538758"/>
              <a:ext cx="0" cy="15092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95"/>
            <p:cNvSpPr/>
            <p:nvPr/>
          </p:nvSpPr>
          <p:spPr>
            <a:xfrm>
              <a:off x="5372454" y="1691865"/>
              <a:ext cx="1306999" cy="365946"/>
            </a:xfrm>
            <a:prstGeom prst="rect">
              <a:avLst/>
            </a:prstGeom>
            <a:solidFill>
              <a:srgbClr val="009A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Verdana" charset="0"/>
                  <a:ea typeface="Verdana" charset="0"/>
                  <a:cs typeface="Verdana" charset="0"/>
                </a:rPr>
                <a:t>Web app API</a:t>
              </a:r>
            </a:p>
          </p:txBody>
        </p:sp>
      </p:grpSp>
      <p:grpSp>
        <p:nvGrpSpPr>
          <p:cNvPr id="97" name="Group 96"/>
          <p:cNvGrpSpPr/>
          <p:nvPr/>
        </p:nvGrpSpPr>
        <p:grpSpPr>
          <a:xfrm>
            <a:off x="3981951" y="3599412"/>
            <a:ext cx="3598282" cy="802420"/>
            <a:chOff x="3981950" y="3600362"/>
            <a:chExt cx="3598282" cy="803163"/>
          </a:xfrm>
        </p:grpSpPr>
        <p:sp>
          <p:nvSpPr>
            <p:cNvPr id="98" name="Rectangle 97"/>
            <p:cNvSpPr/>
            <p:nvPr/>
          </p:nvSpPr>
          <p:spPr>
            <a:xfrm>
              <a:off x="5769271" y="3600362"/>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Aggregated customer data</a:t>
              </a:r>
            </a:p>
          </p:txBody>
        </p:sp>
        <p:sp>
          <p:nvSpPr>
            <p:cNvPr id="99" name="Line 304"/>
            <p:cNvSpPr>
              <a:spLocks noChangeShapeType="1"/>
            </p:cNvSpPr>
            <p:nvPr/>
          </p:nvSpPr>
          <p:spPr bwMode="auto">
            <a:xfrm flipH="1">
              <a:off x="5661399" y="4172753"/>
              <a:ext cx="977364" cy="22993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0" name="Line 304"/>
            <p:cNvSpPr>
              <a:spLocks noChangeShapeType="1"/>
            </p:cNvSpPr>
            <p:nvPr/>
          </p:nvSpPr>
          <p:spPr bwMode="auto">
            <a:xfrm flipH="1">
              <a:off x="3981950" y="4172753"/>
              <a:ext cx="2656813" cy="230772"/>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1" name="Group 100"/>
          <p:cNvGrpSpPr/>
          <p:nvPr/>
        </p:nvGrpSpPr>
        <p:grpSpPr>
          <a:xfrm>
            <a:off x="4872982" y="2782295"/>
            <a:ext cx="2393221" cy="1617768"/>
            <a:chOff x="4872974" y="2782489"/>
            <a:chExt cx="2393221" cy="1619266"/>
          </a:xfrm>
        </p:grpSpPr>
        <p:sp>
          <p:nvSpPr>
            <p:cNvPr id="103" name="Rectangle 102"/>
            <p:cNvSpPr/>
            <p:nvPr/>
          </p:nvSpPr>
          <p:spPr>
            <a:xfrm>
              <a:off x="4872974" y="2782489"/>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status</a:t>
              </a:r>
            </a:p>
          </p:txBody>
        </p:sp>
        <p:sp>
          <p:nvSpPr>
            <p:cNvPr id="104" name="Line 304"/>
            <p:cNvSpPr>
              <a:spLocks noChangeShapeType="1"/>
            </p:cNvSpPr>
            <p:nvPr/>
          </p:nvSpPr>
          <p:spPr bwMode="auto">
            <a:xfrm>
              <a:off x="5783850" y="3345416"/>
              <a:ext cx="1482345" cy="1056339"/>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5" name="Line 304"/>
            <p:cNvSpPr>
              <a:spLocks noChangeShapeType="1"/>
            </p:cNvSpPr>
            <p:nvPr/>
          </p:nvSpPr>
          <p:spPr bwMode="auto">
            <a:xfrm>
              <a:off x="5795077" y="3349262"/>
              <a:ext cx="991091" cy="254958"/>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grpSp>
        <p:nvGrpSpPr>
          <p:cNvPr id="106" name="Group 105"/>
          <p:cNvGrpSpPr/>
          <p:nvPr/>
        </p:nvGrpSpPr>
        <p:grpSpPr>
          <a:xfrm>
            <a:off x="6797394" y="2782294"/>
            <a:ext cx="1905220" cy="1618698"/>
            <a:chOff x="6797394" y="2782488"/>
            <a:chExt cx="1905220" cy="1620197"/>
          </a:xfrm>
        </p:grpSpPr>
        <p:sp>
          <p:nvSpPr>
            <p:cNvPr id="107" name="Rectangle 106"/>
            <p:cNvSpPr/>
            <p:nvPr/>
          </p:nvSpPr>
          <p:spPr>
            <a:xfrm>
              <a:off x="6891653" y="2782488"/>
              <a:ext cx="1810961" cy="572391"/>
            </a:xfrm>
            <a:prstGeom prst="rect">
              <a:avLst/>
            </a:prstGeom>
            <a:solidFill>
              <a:schemeClr val="accent1">
                <a:lumMod val="20000"/>
                <a:lumOff val="80000"/>
              </a:schemeClr>
            </a:solidFill>
            <a:ln w="1905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Verdana" charset="0"/>
                  <a:ea typeface="Verdana" charset="0"/>
                  <a:cs typeface="Verdana" charset="0"/>
                </a:rPr>
                <a:t>Order history</a:t>
              </a:r>
            </a:p>
          </p:txBody>
        </p:sp>
        <p:sp>
          <p:nvSpPr>
            <p:cNvPr id="108" name="Line 304"/>
            <p:cNvSpPr>
              <a:spLocks noChangeShapeType="1"/>
            </p:cNvSpPr>
            <p:nvPr/>
          </p:nvSpPr>
          <p:spPr bwMode="auto">
            <a:xfrm flipH="1">
              <a:off x="6797394" y="3354881"/>
              <a:ext cx="990555" cy="249340"/>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sp>
          <p:nvSpPr>
            <p:cNvPr id="109" name="Line 304"/>
            <p:cNvSpPr>
              <a:spLocks noChangeShapeType="1"/>
            </p:cNvSpPr>
            <p:nvPr/>
          </p:nvSpPr>
          <p:spPr bwMode="auto">
            <a:xfrm flipH="1">
              <a:off x="7273976" y="3354879"/>
              <a:ext cx="525198" cy="1047806"/>
            </a:xfrm>
            <a:prstGeom prst="line">
              <a:avLst/>
            </a:prstGeom>
            <a:noFill/>
            <a:ln w="25400" cap="flat">
              <a:solidFill>
                <a:srgbClr val="FF0000"/>
              </a:solidFill>
              <a:prstDash val="solid"/>
              <a:miter lim="800000"/>
              <a:headEnd/>
              <a:tailEnd/>
            </a:ln>
            <a:extLst>
              <a:ext uri="{909E8E84-426E-40dd-AFC4-6F175D3DCCD1}">
                <a14:hiddenFill xmlns=""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00" dirty="0"/>
            </a:p>
          </p:txBody>
        </p:sp>
      </p:grpSp>
      <p:sp>
        <p:nvSpPr>
          <p:cNvPr id="57" name="Shape 1701"/>
          <p:cNvSpPr txBox="1"/>
          <p:nvPr/>
        </p:nvSpPr>
        <p:spPr>
          <a:xfrm>
            <a:off x="992787" y="1389947"/>
            <a:ext cx="3137734" cy="410169"/>
          </a:xfrm>
          <a:prstGeom prst="rect">
            <a:avLst/>
          </a:prstGeom>
          <a:noFill/>
          <a:ln>
            <a:noFill/>
          </a:ln>
        </p:spPr>
        <p:txBody>
          <a:bodyPr lIns="121426" tIns="121426" rIns="121426" bIns="121426" anchor="t" anchorCtr="0">
            <a:noAutofit/>
          </a:bodyPr>
          <a:lstStyle/>
          <a:p>
            <a:pPr defTabSz="914082">
              <a:buClr>
                <a:srgbClr val="1D1D1C"/>
              </a:buClr>
              <a:buSzPct val="25000"/>
            </a:pPr>
            <a:r>
              <a:rPr lang="en-US" kern="0" dirty="0">
                <a:latin typeface="Verdana" charset="0"/>
                <a:ea typeface="Verdana" charset="0"/>
                <a:cs typeface="Verdana" charset="0"/>
                <a:sym typeface="Arial"/>
              </a:rPr>
              <a:t>On time and within budget</a:t>
            </a:r>
          </a:p>
        </p:txBody>
      </p:sp>
      <p:grpSp>
        <p:nvGrpSpPr>
          <p:cNvPr id="58" name="Group 57"/>
          <p:cNvGrpSpPr/>
          <p:nvPr/>
        </p:nvGrpSpPr>
        <p:grpSpPr>
          <a:xfrm>
            <a:off x="992785" y="1995686"/>
            <a:ext cx="3363195" cy="1607784"/>
            <a:chOff x="926775" y="2480157"/>
            <a:chExt cx="2886206" cy="1609276"/>
          </a:xfrm>
        </p:grpSpPr>
        <p:sp>
          <p:nvSpPr>
            <p:cNvPr id="59" name="Shape 1701"/>
            <p:cNvSpPr txBox="1"/>
            <p:nvPr/>
          </p:nvSpPr>
          <p:spPr>
            <a:xfrm>
              <a:off x="926777" y="2480157"/>
              <a:ext cx="2626048"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Limited </a:t>
              </a:r>
              <a:r>
                <a:rPr lang="en-US" kern="0" dirty="0">
                  <a:latin typeface="Verdana" charset="0"/>
                  <a:ea typeface="Verdana" charset="0"/>
                  <a:cs typeface="Verdana" charset="0"/>
                  <a:sym typeface="Arial"/>
                </a:rPr>
                <a:t>opportunity </a:t>
              </a:r>
              <a:r>
                <a:rPr lang="en-US" dirty="0">
                  <a:latin typeface="Verdana" charset="0"/>
                  <a:ea typeface="Verdana" charset="0"/>
                  <a:cs typeface="Verdana" charset="0"/>
                </a:rPr>
                <a:t>for </a:t>
              </a:r>
              <a:r>
                <a:rPr lang="en-US" kern="0" dirty="0">
                  <a:latin typeface="Verdana" charset="0"/>
                  <a:ea typeface="Verdana" charset="0"/>
                  <a:cs typeface="Verdana" charset="0"/>
                  <a:sym typeface="Arial"/>
                </a:rPr>
                <a:t>reuse</a:t>
              </a:r>
            </a:p>
          </p:txBody>
        </p:sp>
        <p:sp>
          <p:nvSpPr>
            <p:cNvPr id="60" name="Shape 1704"/>
            <p:cNvSpPr txBox="1"/>
            <p:nvPr/>
          </p:nvSpPr>
          <p:spPr>
            <a:xfrm>
              <a:off x="926775" y="3064728"/>
              <a:ext cx="2886206"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Tight coupling = brittleness</a:t>
              </a:r>
              <a:endParaRPr lang="en-US" kern="0" dirty="0">
                <a:latin typeface="Verdana" charset="0"/>
                <a:ea typeface="Verdana" charset="0"/>
                <a:cs typeface="Verdana" charset="0"/>
                <a:sym typeface="Arial"/>
              </a:endParaRPr>
            </a:p>
          </p:txBody>
        </p:sp>
        <p:sp>
          <p:nvSpPr>
            <p:cNvPr id="102" name="Shape 1707"/>
            <p:cNvSpPr txBox="1"/>
            <p:nvPr/>
          </p:nvSpPr>
          <p:spPr>
            <a:xfrm>
              <a:off x="926776" y="3678884"/>
              <a:ext cx="2180843" cy="410549"/>
            </a:xfrm>
            <a:prstGeom prst="rect">
              <a:avLst/>
            </a:prstGeom>
            <a:noFill/>
            <a:ln>
              <a:noFill/>
            </a:ln>
          </p:spPr>
          <p:txBody>
            <a:bodyPr lIns="121450" tIns="121450" rIns="121450" bIns="121450" anchor="t" anchorCtr="0">
              <a:noAutofit/>
            </a:bodyPr>
            <a:lstStyle/>
            <a:p>
              <a:pPr defTabSz="914082">
                <a:buClr>
                  <a:srgbClr val="1D1D1C"/>
                </a:buClr>
                <a:buSzPct val="25000"/>
              </a:pPr>
              <a:r>
                <a:rPr lang="en-US" dirty="0">
                  <a:latin typeface="Verdana" charset="0"/>
                  <a:ea typeface="Verdana" charset="0"/>
                  <a:cs typeface="Verdana" charset="0"/>
                </a:rPr>
                <a:t>Difficult to </a:t>
              </a:r>
              <a:r>
                <a:rPr lang="en-US" kern="0" dirty="0">
                  <a:latin typeface="Verdana" charset="0"/>
                  <a:ea typeface="Verdana" charset="0"/>
                  <a:cs typeface="Verdana" charset="0"/>
                  <a:sym typeface="Arial"/>
                </a:rPr>
                <a:t>govern</a:t>
              </a:r>
            </a:p>
          </p:txBody>
        </p:sp>
      </p:gr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16" y="1461493"/>
            <a:ext cx="368300" cy="368300"/>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050996"/>
            <a:ext cx="368300" cy="368300"/>
          </a:xfrm>
          <a:prstGeom prst="rect">
            <a:avLst/>
          </a:prstGeom>
        </p:spPr>
      </p:pic>
      <p:pic>
        <p:nvPicPr>
          <p:cNvPr id="69" name="Picture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2640502"/>
            <a:ext cx="368300" cy="36830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7216" y="3230008"/>
            <a:ext cx="368300" cy="368300"/>
          </a:xfrm>
          <a:prstGeom prst="rect">
            <a:avLst/>
          </a:prstGeom>
        </p:spPr>
      </p:pic>
      <p:sp>
        <p:nvSpPr>
          <p:cNvPr id="73" name="Shape 1707"/>
          <p:cNvSpPr txBox="1"/>
          <p:nvPr/>
        </p:nvSpPr>
        <p:spPr>
          <a:xfrm>
            <a:off x="992786" y="3788044"/>
            <a:ext cx="2989171" cy="410168"/>
          </a:xfrm>
          <a:prstGeom prst="rect">
            <a:avLst/>
          </a:prstGeom>
          <a:noFill/>
          <a:ln>
            <a:noFill/>
          </a:ln>
        </p:spPr>
        <p:txBody>
          <a:bodyPr lIns="121426" tIns="121426" rIns="121426" bIns="121426" anchor="t" anchorCtr="0">
            <a:noAutofit/>
          </a:bodyPr>
          <a:lstStyle/>
          <a:p>
            <a:pPr defTabSz="914082">
              <a:buClr>
                <a:srgbClr val="1D1D1C"/>
              </a:buClr>
              <a:buSzPct val="25000"/>
            </a:pPr>
            <a:r>
              <a:rPr lang="en-US" dirty="0">
                <a:latin typeface="Verdana" charset="0"/>
                <a:ea typeface="Verdana" charset="0"/>
                <a:cs typeface="Verdana" charset="0"/>
              </a:rPr>
              <a:t>Meets business requirements</a:t>
            </a:r>
            <a:endParaRPr lang="en-US" kern="0" dirty="0">
              <a:latin typeface="Verdana" charset="0"/>
              <a:ea typeface="Verdana" charset="0"/>
              <a:cs typeface="Verdana" charset="0"/>
              <a:sym typeface="Arial"/>
            </a:endParaRPr>
          </a:p>
        </p:txBody>
      </p:sp>
      <p:sp>
        <p:nvSpPr>
          <p:cNvPr id="7" name="Isosceles Triangle 6"/>
          <p:cNvSpPr/>
          <p:nvPr/>
        </p:nvSpPr>
        <p:spPr>
          <a:xfrm>
            <a:off x="457216" y="3853773"/>
            <a:ext cx="368300" cy="317500"/>
          </a:xfrm>
          <a:prstGeom prst="triangle">
            <a:avLst/>
          </a:prstGeom>
          <a:solidFill>
            <a:schemeClr val="bg1"/>
          </a:solidFill>
          <a:ln w="28575" cmpd="sng">
            <a:solidFill>
              <a:srgbClr val="FFC60B"/>
            </a:solidFill>
          </a:ln>
          <a:effectLst/>
        </p:spPr>
        <p:style>
          <a:lnRef idx="1">
            <a:schemeClr val="accent1"/>
          </a:lnRef>
          <a:fillRef idx="3">
            <a:schemeClr val="accent1"/>
          </a:fillRef>
          <a:effectRef idx="2">
            <a:schemeClr val="accent1"/>
          </a:effectRef>
          <a:fontRef idx="minor">
            <a:schemeClr val="lt1"/>
          </a:fontRef>
        </p:style>
        <p:txBody>
          <a:bodyPr lIns="0" tIns="0" rIns="0" bIns="91422" spcCol="0" rtlCol="0" anchor="ctr" anchorCtr="1">
            <a:noAutofit/>
          </a:bodyPr>
          <a:lstStyle/>
          <a:p>
            <a:pPr algn="ctr"/>
            <a:r>
              <a:rPr lang="en-US" sz="1200" b="1" dirty="0">
                <a:solidFill>
                  <a:srgbClr val="FFC60B"/>
                </a:solidFill>
              </a:rPr>
              <a:t>?</a:t>
            </a:r>
          </a:p>
        </p:txBody>
      </p:sp>
      <p:sp>
        <p:nvSpPr>
          <p:cNvPr id="56" name="Slide Number Placeholder 2"/>
          <p:cNvSpPr>
            <a:spLocks noGrp="1"/>
          </p:cNvSpPr>
          <p:nvPr>
            <p:ph type="sldNum" sz="quarter" idx="11"/>
          </p:nvPr>
        </p:nvSpPr>
        <p:spPr>
          <a:xfrm>
            <a:off x="8164650" y="4754328"/>
            <a:ext cx="513715" cy="273844"/>
          </a:xfrm>
        </p:spPr>
        <p:txBody>
          <a:bodyPr/>
          <a:lstStyle/>
          <a:p>
            <a:fld id="{6EBA610F-6DE2-6644-8764-FCBE8B310C98}" type="slidenum">
              <a:rPr lang="en-US" smtClean="0">
                <a:solidFill>
                  <a:prstClr val="white">
                    <a:lumMod val="75000"/>
                  </a:prstClr>
                </a:solidFill>
              </a:rPr>
              <a:pPr/>
              <a:t>9</a:t>
            </a:fld>
            <a:endParaRPr lang="en-US" dirty="0">
              <a:solidFill>
                <a:prstClr val="white">
                  <a:lumMod val="75000"/>
                </a:prstClr>
              </a:solidFill>
            </a:endParaRPr>
          </a:p>
        </p:txBody>
      </p:sp>
    </p:spTree>
    <p:extLst>
      <p:ext uri="{BB962C8B-B14F-4D97-AF65-F5344CB8AC3E}">
        <p14:creationId xmlns:p14="http://schemas.microsoft.com/office/powerpoint/2010/main" val="2929062575"/>
      </p:ext>
    </p:extLst>
  </p:cSld>
  <p:clrMapOvr>
    <a:masterClrMapping/>
  </p:clrMapOvr>
  <p:transition spd="slow">
    <p:fade/>
  </p:transition>
</p:sld>
</file>

<file path=ppt/theme/theme1.xml><?xml version="1.0" encoding="utf-8"?>
<a:theme xmlns:a="http://schemas.openxmlformats.org/drawingml/2006/main" name="Mulesoft Corporate Template_DRAFT_0623">
  <a:themeElements>
    <a:clrScheme name="Mulesoft">
      <a:dk1>
        <a:srgbClr val="1D1D1C"/>
      </a:dk1>
      <a:lt1>
        <a:srgbClr val="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3.xml><?xml version="1.0" encoding="utf-8"?>
<a:theme xmlns:a="http://schemas.openxmlformats.org/drawingml/2006/main" name="2_Mulesoft Corporate Template_DRAFT_0623">
  <a:themeElements>
    <a:clrScheme name="Mulesoft">
      <a:dk1>
        <a:srgbClr val="1D1D1C"/>
      </a:dk1>
      <a:lt1>
        <a:sysClr val="window" lastClr="FFFFFF"/>
      </a:lt1>
      <a:dk2>
        <a:srgbClr val="323031"/>
      </a:dk2>
      <a:lt2>
        <a:srgbClr val="00A1DF"/>
      </a:lt2>
      <a:accent1>
        <a:srgbClr val="646469"/>
      </a:accent1>
      <a:accent2>
        <a:srgbClr val="00A1DF"/>
      </a:accent2>
      <a:accent3>
        <a:srgbClr val="999899"/>
      </a:accent3>
      <a:accent4>
        <a:srgbClr val="00607C"/>
      </a:accent4>
      <a:accent5>
        <a:srgbClr val="00B39C"/>
      </a:accent5>
      <a:accent6>
        <a:srgbClr val="5E66F9"/>
      </a:accent6>
      <a:hlink>
        <a:srgbClr val="00A1DF"/>
      </a:hlink>
      <a:folHlink>
        <a:srgbClr val="00A3E0"/>
      </a:folHlink>
    </a:clrScheme>
    <a:fontScheme name="Mulesof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dirty="0" smtClean="0"/>
        </a:defPPr>
      </a:lstStyle>
      <a:style>
        <a:lnRef idx="1">
          <a:schemeClr val="accent1"/>
        </a:lnRef>
        <a:fillRef idx="3">
          <a:schemeClr val="accent1"/>
        </a:fillRef>
        <a:effectRef idx="2">
          <a:schemeClr val="accent1"/>
        </a:effectRef>
        <a:fontRef idx="minor">
          <a:schemeClr val="lt1"/>
        </a:fontRef>
      </a:style>
    </a:spDef>
    <a:lnDef>
      <a:spPr>
        <a:ln w="25400">
          <a:solidFill>
            <a:schemeClr val="tx2"/>
          </a:solidFill>
          <a:miter lim="800000"/>
          <a:headEnd type="none" w="med" len="med"/>
          <a:tailEnd type="none" w="med" len="med"/>
        </a:ln>
        <a:effectLst/>
      </a:spPr>
      <a:bodyPr/>
      <a:lstStyle/>
      <a:style>
        <a:lnRef idx="1">
          <a:schemeClr val="accent1"/>
        </a:lnRef>
        <a:fillRef idx="0">
          <a:schemeClr val="accent1"/>
        </a:fillRef>
        <a:effectRef idx="0">
          <a:schemeClr val="accent1"/>
        </a:effectRef>
        <a:fontRef idx="minor">
          <a:schemeClr val="tx1"/>
        </a:fontRef>
      </a:style>
    </a:lnDef>
    <a:txDef>
      <a:spPr>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a:spPr>
      <a:bodyPr vert="horz" wrap="square" lIns="0" tIns="0" rIns="0" bIns="0" numCol="1" rtlCol="0" anchor="t" anchorCtr="0" compatLnSpc="1">
        <a:prstTxWarp prst="textNoShape">
          <a:avLst/>
        </a:prstTxWarp>
        <a:spAutoFit/>
      </a:bodyPr>
      <a:lstStyle>
        <a:defPPr>
          <a:buClr>
            <a:schemeClr val="bg2"/>
          </a:buClr>
          <a:defRPr dirty="0" smtClean="0">
            <a:latin typeface="+mn-lt"/>
          </a:defRPr>
        </a:defPPr>
      </a:lstStyle>
    </a:txDef>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61426</TotalTime>
  <Words>3802</Words>
  <Application>Microsoft Office PowerPoint</Application>
  <PresentationFormat>On-screen Show (16:9)</PresentationFormat>
  <Paragraphs>461</Paragraphs>
  <Slides>36</Slides>
  <Notes>35</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36</vt:i4>
      </vt:variant>
    </vt:vector>
  </HeadingPairs>
  <TitlesOfParts>
    <vt:vector size="49" baseType="lpstr">
      <vt:lpstr>ＭＳ Ｐゴシック</vt:lpstr>
      <vt:lpstr>Arial</vt:lpstr>
      <vt:lpstr>Calibri</vt:lpstr>
      <vt:lpstr>Mangal</vt:lpstr>
      <vt:lpstr>Open Sans</vt:lpstr>
      <vt:lpstr>Symbol</vt:lpstr>
      <vt:lpstr>Times</vt:lpstr>
      <vt:lpstr>Times New Roman</vt:lpstr>
      <vt:lpstr>Ubuntu</vt:lpstr>
      <vt:lpstr>Verdana</vt:lpstr>
      <vt:lpstr>Mulesoft Corporate Template_DRAFT_0623</vt:lpstr>
      <vt:lpstr>1_Mulesoft Corporate Template_DRAFT_0623</vt:lpstr>
      <vt:lpstr>2_Mulesoft Corporate Template_DRAFT_0623</vt:lpstr>
      <vt:lpstr>&lt;&lt;CUSTOMER&gt;&gt;: API Led With ETL</vt:lpstr>
      <vt:lpstr>PowerPoint Presentation</vt:lpstr>
      <vt:lpstr>Agenda</vt:lpstr>
      <vt:lpstr>Digital pressures create a widening IT delivery gap</vt:lpstr>
      <vt:lpstr>Current responses are insufficient</vt:lpstr>
      <vt:lpstr>A new way of working to close the delivery gap</vt:lpstr>
      <vt:lpstr>New operating model emphasizes consumption</vt:lpstr>
      <vt:lpstr>A common project-based approach</vt:lpstr>
      <vt:lpstr>A common project-based approach</vt:lpstr>
      <vt:lpstr>PowerPoint Presentation</vt:lpstr>
      <vt:lpstr>Modern API: the core enabler of a new operating model</vt:lpstr>
      <vt:lpstr>The API-led connectivity approach</vt:lpstr>
      <vt:lpstr>Drive outcomes with API-led connectivity </vt:lpstr>
      <vt:lpstr>An approach to unlocking your organization </vt:lpstr>
      <vt:lpstr>Agenda</vt:lpstr>
      <vt:lpstr>Full API Lifecycle </vt:lpstr>
      <vt:lpstr>PowerPoint Presentation</vt:lpstr>
      <vt:lpstr>PowerPoint Presentation</vt:lpstr>
      <vt:lpstr>PowerPoint Presentation</vt:lpstr>
      <vt:lpstr>PowerPoint Presentation</vt:lpstr>
      <vt:lpstr>API Manager</vt:lpstr>
      <vt:lpstr>API Portals &amp; Developer Sign Up </vt:lpstr>
      <vt:lpstr>Deploy and Run</vt:lpstr>
      <vt:lpstr>Runtime Manager</vt:lpstr>
      <vt:lpstr>Runtime Manager – Manage Application</vt:lpstr>
      <vt:lpstr>Access Manager</vt:lpstr>
      <vt:lpstr>PowerPoint Presentation</vt:lpstr>
      <vt:lpstr>&lt;&lt;COMPANY&gt;&gt; API Management Story &amp; Requirements &lt;&lt;TAILOR TO COMPANY&gt;&gt;</vt:lpstr>
      <vt:lpstr>Agenda</vt:lpstr>
      <vt:lpstr>ETL/Batch Using Mule Flows </vt:lpstr>
      <vt:lpstr>ETL/Batch using Mule Batch Processor</vt:lpstr>
      <vt:lpstr>&lt;&lt;COMPANY&gt;&gt; ETL Advanced Data Synch Story &amp; Requirements</vt:lpstr>
      <vt:lpstr>Agenda</vt:lpstr>
      <vt:lpstr>Wrap Up &amp; Next Steps</vt:lpstr>
      <vt:lpstr>Further Reading &lt;&lt;TAILOR&gt;&gt;</vt:lpstr>
      <vt:lpstr>Further Reading &lt;&lt;TAILOR&gt;&gt;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operating model for agility and innovation</dc:title>
  <dc:creator>Mahau Ma</dc:creator>
  <cp:lastModifiedBy>Craig Bayley</cp:lastModifiedBy>
  <cp:revision>647</cp:revision>
  <dcterms:modified xsi:type="dcterms:W3CDTF">2017-08-17T01:15:39Z</dcterms:modified>
</cp:coreProperties>
</file>